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33"/>
  </p:notesMasterIdLst>
  <p:sldIdLst>
    <p:sldId id="257" r:id="rId2"/>
    <p:sldId id="358" r:id="rId3"/>
    <p:sldId id="406" r:id="rId4"/>
    <p:sldId id="364" r:id="rId5"/>
    <p:sldId id="363" r:id="rId6"/>
    <p:sldId id="366" r:id="rId7"/>
    <p:sldId id="367" r:id="rId8"/>
    <p:sldId id="359" r:id="rId9"/>
    <p:sldId id="395" r:id="rId10"/>
    <p:sldId id="376" r:id="rId11"/>
    <p:sldId id="386" r:id="rId12"/>
    <p:sldId id="385" r:id="rId13"/>
    <p:sldId id="387" r:id="rId14"/>
    <p:sldId id="388" r:id="rId15"/>
    <p:sldId id="389" r:id="rId16"/>
    <p:sldId id="390" r:id="rId17"/>
    <p:sldId id="391" r:id="rId18"/>
    <p:sldId id="392" r:id="rId19"/>
    <p:sldId id="393" r:id="rId20"/>
    <p:sldId id="372" r:id="rId21"/>
    <p:sldId id="373" r:id="rId22"/>
    <p:sldId id="374" r:id="rId23"/>
    <p:sldId id="375" r:id="rId24"/>
    <p:sldId id="405" r:id="rId25"/>
    <p:sldId id="371" r:id="rId26"/>
    <p:sldId id="397" r:id="rId27"/>
    <p:sldId id="398" r:id="rId28"/>
    <p:sldId id="399" r:id="rId29"/>
    <p:sldId id="400" r:id="rId30"/>
    <p:sldId id="404" r:id="rId31"/>
    <p:sldId id="260" r:id="rId3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83D52"/>
    <a:srgbClr val="6C9BD2"/>
    <a:srgbClr val="FFC000"/>
    <a:srgbClr val="8FC54E"/>
    <a:srgbClr val="4D87C7"/>
    <a:srgbClr val="6E36DE"/>
    <a:srgbClr val="CC0000"/>
    <a:srgbClr val="213AF3"/>
    <a:srgbClr val="2B1BF9"/>
    <a:srgbClr val="3F918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913" autoAdjust="0"/>
    <p:restoredTop sz="91731" autoAdjust="0"/>
  </p:normalViewPr>
  <p:slideViewPr>
    <p:cSldViewPr snapToGrid="0">
      <p:cViewPr varScale="1">
        <p:scale>
          <a:sx n="83" d="100"/>
          <a:sy n="83" d="100"/>
        </p:scale>
        <p:origin x="-82" y="-58"/>
      </p:cViewPr>
      <p:guideLst>
        <p:guide orient="horz" pos="20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view3D>
      <c:rotX val="15"/>
      <c:rotY val="20"/>
      <c:rAngAx val="0"/>
      <c:perspective val="30"/>
    </c:view3D>
    <c:floor>
      <c:thickness val="0"/>
    </c:floor>
    <c:sideWall>
      <c:thickness val="0"/>
    </c:sideWall>
    <c:backWall>
      <c:thickness val="0"/>
    </c:backWall>
    <c:plotArea>
      <c:layout>
        <c:manualLayout>
          <c:layoutTarget val="inner"/>
          <c:xMode val="edge"/>
          <c:yMode val="edge"/>
          <c:x val="2.5516910454399605E-2"/>
          <c:y val="1.0540092196630572E-2"/>
          <c:w val="0.8709173323171534"/>
          <c:h val="0.95381165545468949"/>
        </c:manualLayout>
      </c:layout>
      <c:line3DChart>
        <c:grouping val="standard"/>
        <c:varyColors val="0"/>
        <c:ser>
          <c:idx val="0"/>
          <c:order val="0"/>
          <c:tx>
            <c:strRef>
              <c:f>Sheet1!$B$1</c:f>
              <c:strCache>
                <c:ptCount val="1"/>
                <c:pt idx="0">
                  <c:v>今日防护流量</c:v>
                </c:pt>
              </c:strCache>
            </c:strRef>
          </c:tx>
          <c:spPr>
            <a:solidFill>
              <a:srgbClr val="FFC000"/>
            </a:solidFill>
            <a:ln>
              <a:solidFill>
                <a:srgbClr val="FFC000"/>
              </a:solidFill>
            </a:ln>
          </c:spPr>
          <c:cat>
            <c:strRef>
              <c:f>Sheet1!$A$2:$A$13</c:f>
              <c:strCache>
                <c:ptCount val="12"/>
                <c:pt idx="0">
                  <c:v>0:00-2:00</c:v>
                </c:pt>
                <c:pt idx="1">
                  <c:v>2:00-4:00</c:v>
                </c:pt>
                <c:pt idx="2">
                  <c:v>4:00-6:00</c:v>
                </c:pt>
                <c:pt idx="3">
                  <c:v>6:00-8:00</c:v>
                </c:pt>
                <c:pt idx="4">
                  <c:v>8:00-10:00</c:v>
                </c:pt>
                <c:pt idx="5">
                  <c:v>10:00-12:00</c:v>
                </c:pt>
                <c:pt idx="6">
                  <c:v>12:00-14:00</c:v>
                </c:pt>
                <c:pt idx="7">
                  <c:v>14:00-16:00</c:v>
                </c:pt>
                <c:pt idx="8">
                  <c:v>16:00-18:00</c:v>
                </c:pt>
                <c:pt idx="9">
                  <c:v>18:00-20:00</c:v>
                </c:pt>
                <c:pt idx="10">
                  <c:v>20:00-22:00</c:v>
                </c:pt>
                <c:pt idx="11">
                  <c:v>22:00-24:00</c:v>
                </c:pt>
              </c:strCache>
            </c:strRef>
          </c:cat>
          <c:val>
            <c:numRef>
              <c:f>Sheet1!$B$2:$B$13</c:f>
              <c:numCache>
                <c:formatCode>General</c:formatCode>
                <c:ptCount val="12"/>
                <c:pt idx="0">
                  <c:v>1</c:v>
                </c:pt>
                <c:pt idx="1">
                  <c:v>1</c:v>
                </c:pt>
                <c:pt idx="2">
                  <c:v>1</c:v>
                </c:pt>
                <c:pt idx="3">
                  <c:v>1</c:v>
                </c:pt>
                <c:pt idx="4">
                  <c:v>1</c:v>
                </c:pt>
                <c:pt idx="5">
                  <c:v>1</c:v>
                </c:pt>
                <c:pt idx="6">
                  <c:v>1</c:v>
                </c:pt>
                <c:pt idx="7">
                  <c:v>1</c:v>
                </c:pt>
                <c:pt idx="8">
                  <c:v>5</c:v>
                </c:pt>
                <c:pt idx="9">
                  <c:v>4</c:v>
                </c:pt>
                <c:pt idx="10">
                  <c:v>2</c:v>
                </c:pt>
                <c:pt idx="11">
                  <c:v>2</c:v>
                </c:pt>
              </c:numCache>
            </c:numRef>
          </c:val>
          <c:smooth val="0"/>
        </c:ser>
        <c:ser>
          <c:idx val="1"/>
          <c:order val="1"/>
          <c:tx>
            <c:strRef>
              <c:f>Sheet1!$C$1</c:f>
              <c:strCache>
                <c:ptCount val="1"/>
                <c:pt idx="0">
                  <c:v>昨日防护流量</c:v>
                </c:pt>
              </c:strCache>
            </c:strRef>
          </c:tx>
          <c:spPr>
            <a:solidFill>
              <a:srgbClr val="7030A0"/>
            </a:solidFill>
            <a:ln>
              <a:solidFill>
                <a:srgbClr val="7030A0"/>
              </a:solidFill>
            </a:ln>
          </c:spPr>
          <c:cat>
            <c:strRef>
              <c:f>Sheet1!$A$2:$A$13</c:f>
              <c:strCache>
                <c:ptCount val="12"/>
                <c:pt idx="0">
                  <c:v>0:00-2:00</c:v>
                </c:pt>
                <c:pt idx="1">
                  <c:v>2:00-4:00</c:v>
                </c:pt>
                <c:pt idx="2">
                  <c:v>4:00-6:00</c:v>
                </c:pt>
                <c:pt idx="3">
                  <c:v>6:00-8:00</c:v>
                </c:pt>
                <c:pt idx="4">
                  <c:v>8:00-10:00</c:v>
                </c:pt>
                <c:pt idx="5">
                  <c:v>10:00-12:00</c:v>
                </c:pt>
                <c:pt idx="6">
                  <c:v>12:00-14:00</c:v>
                </c:pt>
                <c:pt idx="7">
                  <c:v>14:00-16:00</c:v>
                </c:pt>
                <c:pt idx="8">
                  <c:v>16:00-18:00</c:v>
                </c:pt>
                <c:pt idx="9">
                  <c:v>18:00-20:00</c:v>
                </c:pt>
                <c:pt idx="10">
                  <c:v>20:00-22:00</c:v>
                </c:pt>
                <c:pt idx="11">
                  <c:v>22:00-24:00</c:v>
                </c:pt>
              </c:strCache>
            </c:strRef>
          </c:cat>
          <c:val>
            <c:numRef>
              <c:f>Sheet1!$C$2:$C$13</c:f>
              <c:numCache>
                <c:formatCode>General</c:formatCode>
                <c:ptCount val="12"/>
                <c:pt idx="0">
                  <c:v>1</c:v>
                </c:pt>
                <c:pt idx="1">
                  <c:v>1</c:v>
                </c:pt>
                <c:pt idx="2">
                  <c:v>1</c:v>
                </c:pt>
                <c:pt idx="3">
                  <c:v>1</c:v>
                </c:pt>
                <c:pt idx="4">
                  <c:v>1</c:v>
                </c:pt>
                <c:pt idx="5">
                  <c:v>1</c:v>
                </c:pt>
                <c:pt idx="6">
                  <c:v>1</c:v>
                </c:pt>
                <c:pt idx="7">
                  <c:v>1</c:v>
                </c:pt>
                <c:pt idx="8">
                  <c:v>2</c:v>
                </c:pt>
                <c:pt idx="9">
                  <c:v>3</c:v>
                </c:pt>
                <c:pt idx="10">
                  <c:v>3</c:v>
                </c:pt>
                <c:pt idx="11">
                  <c:v>3</c:v>
                </c:pt>
              </c:numCache>
            </c:numRef>
          </c:val>
          <c:smooth val="0"/>
        </c:ser>
        <c:ser>
          <c:idx val="2"/>
          <c:order val="2"/>
          <c:tx>
            <c:strRef>
              <c:f>Sheet1!$D$1</c:f>
              <c:strCache>
                <c:ptCount val="1"/>
                <c:pt idx="0">
                  <c:v>一周平均防护流量</c:v>
                </c:pt>
              </c:strCache>
            </c:strRef>
          </c:tx>
          <c:spPr>
            <a:solidFill>
              <a:srgbClr val="00B0F0"/>
            </a:solidFill>
            <a:ln>
              <a:solidFill>
                <a:srgbClr val="00B0F0"/>
              </a:solidFill>
            </a:ln>
          </c:spPr>
          <c:cat>
            <c:strRef>
              <c:f>Sheet1!$A$2:$A$13</c:f>
              <c:strCache>
                <c:ptCount val="12"/>
                <c:pt idx="0">
                  <c:v>0:00-2:00</c:v>
                </c:pt>
                <c:pt idx="1">
                  <c:v>2:00-4:00</c:v>
                </c:pt>
                <c:pt idx="2">
                  <c:v>4:00-6:00</c:v>
                </c:pt>
                <c:pt idx="3">
                  <c:v>6:00-8:00</c:v>
                </c:pt>
                <c:pt idx="4">
                  <c:v>8:00-10:00</c:v>
                </c:pt>
                <c:pt idx="5">
                  <c:v>10:00-12:00</c:v>
                </c:pt>
                <c:pt idx="6">
                  <c:v>12:00-14:00</c:v>
                </c:pt>
                <c:pt idx="7">
                  <c:v>14:00-16:00</c:v>
                </c:pt>
                <c:pt idx="8">
                  <c:v>16:00-18:00</c:v>
                </c:pt>
                <c:pt idx="9">
                  <c:v>18:00-20:00</c:v>
                </c:pt>
                <c:pt idx="10">
                  <c:v>20:00-22:00</c:v>
                </c:pt>
                <c:pt idx="11">
                  <c:v>22:00-24:00</c:v>
                </c:pt>
              </c:strCache>
            </c:strRef>
          </c:cat>
          <c:val>
            <c:numRef>
              <c:f>Sheet1!$D$2:$D$13</c:f>
              <c:numCache>
                <c:formatCode>General</c:formatCode>
                <c:ptCount val="12"/>
                <c:pt idx="0">
                  <c:v>2</c:v>
                </c:pt>
                <c:pt idx="1">
                  <c:v>2</c:v>
                </c:pt>
                <c:pt idx="2">
                  <c:v>2</c:v>
                </c:pt>
                <c:pt idx="3">
                  <c:v>2</c:v>
                </c:pt>
                <c:pt idx="4">
                  <c:v>2</c:v>
                </c:pt>
                <c:pt idx="5">
                  <c:v>2</c:v>
                </c:pt>
                <c:pt idx="6">
                  <c:v>2</c:v>
                </c:pt>
                <c:pt idx="7">
                  <c:v>2</c:v>
                </c:pt>
                <c:pt idx="8">
                  <c:v>3</c:v>
                </c:pt>
                <c:pt idx="9">
                  <c:v>3</c:v>
                </c:pt>
                <c:pt idx="10">
                  <c:v>2.5</c:v>
                </c:pt>
                <c:pt idx="11">
                  <c:v>2.5</c:v>
                </c:pt>
              </c:numCache>
            </c:numRef>
          </c:val>
          <c:smooth val="0"/>
        </c:ser>
        <c:dLbls>
          <c:showLegendKey val="0"/>
          <c:showVal val="0"/>
          <c:showCatName val="0"/>
          <c:showSerName val="0"/>
          <c:showPercent val="0"/>
          <c:showBubbleSize val="0"/>
        </c:dLbls>
        <c:axId val="269506432"/>
        <c:axId val="269507968"/>
        <c:axId val="214784640"/>
      </c:line3DChart>
      <c:catAx>
        <c:axId val="269506432"/>
        <c:scaling>
          <c:orientation val="minMax"/>
        </c:scaling>
        <c:delete val="0"/>
        <c:axPos val="b"/>
        <c:numFmt formatCode="h:mm" sourceLinked="1"/>
        <c:majorTickMark val="out"/>
        <c:minorTickMark val="none"/>
        <c:tickLblPos val="nextTo"/>
        <c:txPr>
          <a:bodyPr/>
          <a:lstStyle/>
          <a:p>
            <a:pPr>
              <a:defRPr b="1"/>
            </a:pPr>
            <a:endParaRPr lang="zh-CN"/>
          </a:p>
        </c:txPr>
        <c:crossAx val="269507968"/>
        <c:crosses val="autoZero"/>
        <c:auto val="1"/>
        <c:lblAlgn val="ctr"/>
        <c:lblOffset val="100"/>
        <c:noMultiLvlLbl val="0"/>
      </c:catAx>
      <c:valAx>
        <c:axId val="269507968"/>
        <c:scaling>
          <c:orientation val="minMax"/>
        </c:scaling>
        <c:delete val="0"/>
        <c:axPos val="l"/>
        <c:majorGridlines>
          <c:spPr>
            <a:ln>
              <a:solidFill>
                <a:schemeClr val="accent2">
                  <a:lumMod val="60000"/>
                  <a:lumOff val="40000"/>
                </a:schemeClr>
              </a:solidFill>
            </a:ln>
          </c:spPr>
        </c:majorGridlines>
        <c:numFmt formatCode="General" sourceLinked="1"/>
        <c:majorTickMark val="out"/>
        <c:minorTickMark val="none"/>
        <c:tickLblPos val="nextTo"/>
        <c:crossAx val="269506432"/>
        <c:crosses val="autoZero"/>
        <c:crossBetween val="between"/>
      </c:valAx>
      <c:serAx>
        <c:axId val="214784640"/>
        <c:scaling>
          <c:orientation val="minMax"/>
        </c:scaling>
        <c:delete val="0"/>
        <c:axPos val="b"/>
        <c:majorTickMark val="out"/>
        <c:minorTickMark val="none"/>
        <c:tickLblPos val="nextTo"/>
        <c:txPr>
          <a:bodyPr/>
          <a:lstStyle/>
          <a:p>
            <a:pPr>
              <a:defRPr b="1"/>
            </a:pPr>
            <a:endParaRPr lang="zh-CN"/>
          </a:p>
        </c:txPr>
        <c:crossAx val="269507968"/>
        <c:crosses val="autoZero"/>
      </c:serAx>
    </c:plotArea>
    <c:legend>
      <c:legendPos val="r"/>
      <c:layout>
        <c:manualLayout>
          <c:xMode val="edge"/>
          <c:yMode val="edge"/>
          <c:x val="0.90345652177724733"/>
          <c:y val="0.45661645590372418"/>
          <c:w val="9.4687819808846732E-2"/>
          <c:h val="0.12205633497553373"/>
        </c:manualLayout>
      </c:layout>
      <c:overlay val="0"/>
      <c:txPr>
        <a:bodyPr/>
        <a:lstStyle/>
        <a:p>
          <a:pPr>
            <a:defRPr b="1"/>
          </a:pPr>
          <a:endParaRPr lang="zh-CN"/>
        </a:p>
      </c:txPr>
    </c:legend>
    <c:plotVisOnly val="1"/>
    <c:dispBlanksAs val="gap"/>
    <c:showDLblsOverMax val="0"/>
  </c:chart>
  <c:txPr>
    <a:bodyPr/>
    <a:lstStyle/>
    <a:p>
      <a:pPr>
        <a:defRPr sz="500"/>
      </a:pPr>
      <a:endParaRPr lang="zh-CN"/>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1E750C9-DB8E-4F59-B910-540666BA9148}" type="datetimeFigureOut">
              <a:rPr lang="zh-CN" altLang="en-US" smtClean="0"/>
              <a:t>2017/4/26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F977D4C-76F8-43C0-98F2-47BA8EF9C214}" type="slidenum">
              <a:rPr lang="zh-CN" altLang="en-US" smtClean="0"/>
              <a:t>‹#›</a:t>
            </a:fld>
            <a:endParaRPr lang="zh-CN" altLang="en-US"/>
          </a:p>
        </p:txBody>
      </p:sp>
    </p:spTree>
    <p:extLst>
      <p:ext uri="{BB962C8B-B14F-4D97-AF65-F5344CB8AC3E}">
        <p14:creationId xmlns:p14="http://schemas.microsoft.com/office/powerpoint/2010/main" val="164298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39C1FDA-8698-4099-BCFE-509DC9D3D691}" type="slidenum">
              <a:rPr kumimoji="0" lang="zh-CN" altLang="en-US" sz="1200" b="0" i="0" u="none" strike="noStrike" kern="1200" cap="none" spc="0" normalizeH="0" baseline="0" noProof="0" smtClean="0">
                <a:ln>
                  <a:noFill/>
                </a:ln>
                <a:solidFill>
                  <a:prstClr val="black"/>
                </a:solidFill>
                <a:effectLst/>
                <a:uLnTx/>
                <a:uFillTx/>
                <a:latin typeface="Calibri"/>
                <a:ea typeface="宋体"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25191905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7</a:t>
            </a:fld>
            <a:endParaRPr lang="zh-CN" altLang="en-US"/>
          </a:p>
        </p:txBody>
      </p:sp>
    </p:spTree>
    <p:extLst>
      <p:ext uri="{BB962C8B-B14F-4D97-AF65-F5344CB8AC3E}">
        <p14:creationId xmlns:p14="http://schemas.microsoft.com/office/powerpoint/2010/main" val="15749728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安全监测</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14</a:t>
            </a:fld>
            <a:endParaRPr lang="zh-CN" altLang="en-US"/>
          </a:p>
        </p:txBody>
      </p:sp>
    </p:spTree>
    <p:extLst>
      <p:ext uri="{BB962C8B-B14F-4D97-AF65-F5344CB8AC3E}">
        <p14:creationId xmlns:p14="http://schemas.microsoft.com/office/powerpoint/2010/main" val="8270505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态势分析</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15</a:t>
            </a:fld>
            <a:endParaRPr lang="zh-CN" altLang="en-US"/>
          </a:p>
        </p:txBody>
      </p:sp>
    </p:spTree>
    <p:extLst>
      <p:ext uri="{BB962C8B-B14F-4D97-AF65-F5344CB8AC3E}">
        <p14:creationId xmlns:p14="http://schemas.microsoft.com/office/powerpoint/2010/main" val="37602938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攻击事件还原</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16</a:t>
            </a:fld>
            <a:endParaRPr lang="zh-CN" altLang="en-US"/>
          </a:p>
        </p:txBody>
      </p:sp>
    </p:spTree>
    <p:extLst>
      <p:ext uri="{BB962C8B-B14F-4D97-AF65-F5344CB8AC3E}">
        <p14:creationId xmlns:p14="http://schemas.microsoft.com/office/powerpoint/2010/main" val="12284931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追踪溯源</a:t>
            </a:r>
            <a:endParaRPr lang="en-US" altLang="zh-CN" dirty="0" smtClean="0"/>
          </a:p>
          <a:p>
            <a:endParaRPr lang="zh-CN" altLang="en-US" dirty="0" smtClean="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17</a:t>
            </a:fld>
            <a:endParaRPr lang="zh-CN" altLang="en-US"/>
          </a:p>
        </p:txBody>
      </p:sp>
    </p:spTree>
    <p:extLst>
      <p:ext uri="{BB962C8B-B14F-4D97-AF65-F5344CB8AC3E}">
        <p14:creationId xmlns:p14="http://schemas.microsoft.com/office/powerpoint/2010/main" val="122849310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海量数据处理</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18</a:t>
            </a:fld>
            <a:endParaRPr lang="zh-CN" altLang="en-US"/>
          </a:p>
        </p:txBody>
      </p:sp>
    </p:spTree>
    <p:extLst>
      <p:ext uri="{BB962C8B-B14F-4D97-AF65-F5344CB8AC3E}">
        <p14:creationId xmlns:p14="http://schemas.microsoft.com/office/powerpoint/2010/main" val="376029387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策略联动防护</a:t>
            </a:r>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19</a:t>
            </a:fld>
            <a:endParaRPr lang="zh-CN" altLang="en-US"/>
          </a:p>
        </p:txBody>
      </p:sp>
    </p:spTree>
    <p:extLst>
      <p:ext uri="{BB962C8B-B14F-4D97-AF65-F5344CB8AC3E}">
        <p14:creationId xmlns:p14="http://schemas.microsoft.com/office/powerpoint/2010/main" val="29516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fld id="{5F977D4C-76F8-43C0-98F2-47BA8EF9C214}" type="slidenum">
              <a:rPr lang="zh-CN" altLang="en-US" smtClean="0"/>
              <a:t>25</a:t>
            </a:fld>
            <a:endParaRPr lang="zh-CN" altLang="en-US"/>
          </a:p>
        </p:txBody>
      </p:sp>
    </p:spTree>
    <p:extLst>
      <p:ext uri="{BB962C8B-B14F-4D97-AF65-F5344CB8AC3E}">
        <p14:creationId xmlns:p14="http://schemas.microsoft.com/office/powerpoint/2010/main" val="2204252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页">
    <p:spTree>
      <p:nvGrpSpPr>
        <p:cNvPr id="1" name=""/>
        <p:cNvGrpSpPr/>
        <p:nvPr/>
      </p:nvGrpSpPr>
      <p:grpSpPr>
        <a:xfrm>
          <a:off x="0" y="0"/>
          <a:ext cx="0" cy="0"/>
          <a:chOff x="0" y="0"/>
          <a:chExt cx="0" cy="0"/>
        </a:xfrm>
      </p:grpSpPr>
      <p:sp>
        <p:nvSpPr>
          <p:cNvPr id="2" name="标题 1"/>
          <p:cNvSpPr>
            <a:spLocks noGrp="1"/>
          </p:cNvSpPr>
          <p:nvPr>
            <p:ph type="title"/>
          </p:nvPr>
        </p:nvSpPr>
        <p:spPr>
          <a:xfrm>
            <a:off x="335360" y="3356992"/>
            <a:ext cx="9793088" cy="648072"/>
          </a:xfrm>
          <a:prstGeom prst="rect">
            <a:avLst/>
          </a:prstGeom>
        </p:spPr>
        <p:txBody>
          <a:bodyPr/>
          <a:lstStyle/>
          <a:p>
            <a:r>
              <a:rPr kumimoji="1" lang="zh-CN" altLang="en-US" dirty="0"/>
              <a:t>单击此处编辑母版标题样式</a:t>
            </a:r>
          </a:p>
        </p:txBody>
      </p:sp>
      <p:cxnSp>
        <p:nvCxnSpPr>
          <p:cNvPr id="4" name="直接连接符 2"/>
          <p:cNvCxnSpPr/>
          <p:nvPr userDrawn="1"/>
        </p:nvCxnSpPr>
        <p:spPr>
          <a:xfrm>
            <a:off x="335360" y="4077072"/>
            <a:ext cx="11521280" cy="0"/>
          </a:xfrm>
          <a:prstGeom prst="line">
            <a:avLst/>
          </a:prstGeom>
          <a:ln>
            <a:solidFill>
              <a:srgbClr val="4D87C7"/>
            </a:solidFill>
          </a:ln>
        </p:spPr>
        <p:style>
          <a:lnRef idx="1">
            <a:schemeClr val="accent1"/>
          </a:lnRef>
          <a:fillRef idx="0">
            <a:schemeClr val="accent1"/>
          </a:fillRef>
          <a:effectRef idx="0">
            <a:schemeClr val="accent1"/>
          </a:effectRef>
          <a:fontRef idx="minor">
            <a:schemeClr val="tx1"/>
          </a:fontRef>
        </p:style>
      </p:cxnSp>
      <p:sp>
        <p:nvSpPr>
          <p:cNvPr id="5" name="矩形 4"/>
          <p:cNvSpPr/>
          <p:nvPr userDrawn="1"/>
        </p:nvSpPr>
        <p:spPr>
          <a:xfrm>
            <a:off x="335360" y="4077073"/>
            <a:ext cx="11521280" cy="246221"/>
          </a:xfrm>
          <a:prstGeom prst="rect">
            <a:avLst/>
          </a:prstGeom>
        </p:spPr>
        <p:txBody>
          <a:bodyPr wrap="square">
            <a:spAutoFit/>
          </a:bodyPr>
          <a:lstStyle/>
          <a:p>
            <a:pPr algn="dist"/>
            <a:r>
              <a:rPr lang="en-US" altLang="zh-CN" sz="1000" dirty="0">
                <a:solidFill>
                  <a:srgbClr val="D4DEEC"/>
                </a:solidFill>
              </a:rPr>
              <a:t>01001001 00100000 01100001 01101101 00100000 01011010 01100101 01110010 01101111 01100110 01101100 01100001 01100111 00101110</a:t>
            </a:r>
            <a:endParaRPr lang="zh-CN" altLang="en-US" sz="1000" dirty="0">
              <a:solidFill>
                <a:srgbClr val="D4DEEC"/>
              </a:solidFill>
            </a:endParaRPr>
          </a:p>
        </p:txBody>
      </p:sp>
    </p:spTree>
    <p:extLst>
      <p:ext uri="{BB962C8B-B14F-4D97-AF65-F5344CB8AC3E}">
        <p14:creationId xmlns:p14="http://schemas.microsoft.com/office/powerpoint/2010/main" val="35634933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空白（LOGO）">
    <p:spTree>
      <p:nvGrpSpPr>
        <p:cNvPr id="1" name=""/>
        <p:cNvGrpSpPr/>
        <p:nvPr/>
      </p:nvGrpSpPr>
      <p:grpSpPr>
        <a:xfrm>
          <a:off x="0" y="0"/>
          <a:ext cx="0" cy="0"/>
          <a:chOff x="0" y="0"/>
          <a:chExt cx="0" cy="0"/>
        </a:xfrm>
      </p:grpSpPr>
    </p:spTree>
    <p:extLst>
      <p:ext uri="{BB962C8B-B14F-4D97-AF65-F5344CB8AC3E}">
        <p14:creationId xmlns:p14="http://schemas.microsoft.com/office/powerpoint/2010/main" val="2941261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08266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空白">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90262732"/>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自定义版式">
    <p:spTree>
      <p:nvGrpSpPr>
        <p:cNvPr id="1" name=""/>
        <p:cNvGrpSpPr/>
        <p:nvPr/>
      </p:nvGrpSpPr>
      <p:grpSpPr>
        <a:xfrm>
          <a:off x="0" y="0"/>
          <a:ext cx="0" cy="0"/>
          <a:chOff x="0" y="0"/>
          <a:chExt cx="0" cy="0"/>
        </a:xfrm>
      </p:grpSpPr>
      <p:pic>
        <p:nvPicPr>
          <p:cNvPr id="3" name="图片 2" descr="二维码-网站.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27008" y="4590338"/>
            <a:ext cx="1143706" cy="1143706"/>
          </a:xfrm>
          <a:prstGeom prst="rect">
            <a:avLst/>
          </a:prstGeom>
        </p:spPr>
      </p:pic>
      <p:sp>
        <p:nvSpPr>
          <p:cNvPr id="5" name="矩形 4"/>
          <p:cNvSpPr/>
          <p:nvPr userDrawn="1"/>
        </p:nvSpPr>
        <p:spPr>
          <a:xfrm>
            <a:off x="3350697" y="1990544"/>
            <a:ext cx="5490606" cy="1068562"/>
          </a:xfrm>
          <a:prstGeom prst="rect">
            <a:avLst/>
          </a:prstGeom>
        </p:spPr>
        <p:txBody>
          <a:bodyPr wrap="square">
            <a:spAutoFit/>
          </a:bodyPr>
          <a:lstStyle/>
          <a:p>
            <a:pPr algn="dist">
              <a:lnSpc>
                <a:spcPct val="150000"/>
              </a:lnSpc>
            </a:pPr>
            <a:r>
              <a:rPr lang="zh-CN" altLang="en-US" sz="4800" b="1" dirty="0" smtClean="0">
                <a:solidFill>
                  <a:prstClr val="white"/>
                </a:solidFill>
              </a:rPr>
              <a:t>广守护</a:t>
            </a:r>
            <a:r>
              <a:rPr lang="en-US" altLang="zh-CN" sz="4800" b="1" dirty="0" smtClean="0">
                <a:solidFill>
                  <a:prstClr val="white"/>
                </a:solidFill>
              </a:rPr>
              <a:t>·</a:t>
            </a:r>
            <a:r>
              <a:rPr lang="zh-CN" altLang="en-US" sz="4800" b="1" dirty="0" smtClean="0">
                <a:solidFill>
                  <a:prstClr val="white"/>
                </a:solidFill>
              </a:rPr>
              <a:t>深安全</a:t>
            </a:r>
            <a:endParaRPr lang="zh-CN" altLang="en-US" sz="4800" b="1" dirty="0">
              <a:solidFill>
                <a:prstClr val="white"/>
              </a:solidFill>
            </a:endParaRPr>
          </a:p>
        </p:txBody>
      </p:sp>
      <p:sp>
        <p:nvSpPr>
          <p:cNvPr id="7" name="TextBox 5"/>
          <p:cNvSpPr txBox="1"/>
          <p:nvPr/>
        </p:nvSpPr>
        <p:spPr>
          <a:xfrm>
            <a:off x="4618673" y="5464209"/>
            <a:ext cx="2954655" cy="369332"/>
          </a:xfrm>
          <a:prstGeom prst="rect">
            <a:avLst/>
          </a:prstGeom>
          <a:noFill/>
        </p:spPr>
        <p:txBody>
          <a:bodyPr wrap="none" rtlCol="0">
            <a:spAutoFit/>
          </a:bodyPr>
          <a:lstStyle/>
          <a:p>
            <a:pPr algn="ctr"/>
            <a:r>
              <a:rPr lang="zh-CN" altLang="en-US" dirty="0">
                <a:ln w="0">
                  <a:noFill/>
                </a:ln>
                <a:solidFill>
                  <a:prstClr val="white"/>
                </a:solidFill>
              </a:rPr>
              <a:t>杭州迪普</a:t>
            </a:r>
            <a:r>
              <a:rPr lang="zh-CN" altLang="en-US" dirty="0" smtClean="0">
                <a:ln w="0">
                  <a:noFill/>
                </a:ln>
                <a:solidFill>
                  <a:prstClr val="white"/>
                </a:solidFill>
              </a:rPr>
              <a:t>科技股份有限公司</a:t>
            </a:r>
            <a:endParaRPr lang="zh-CN" altLang="en-US" dirty="0">
              <a:ln w="0">
                <a:noFill/>
              </a:ln>
              <a:solidFill>
                <a:prstClr val="white"/>
              </a:solidFill>
            </a:endParaRPr>
          </a:p>
        </p:txBody>
      </p:sp>
      <p:pic>
        <p:nvPicPr>
          <p:cNvPr id="9" name="Picture 7" descr="logo-黑白"/>
          <p:cNvPicPr>
            <a:picLocks noChangeAspect="1" noChangeArrowheads="1"/>
          </p:cNvPicPr>
          <p:nvPr userDrawn="1"/>
        </p:nvPicPr>
        <p:blipFill>
          <a:blip r:embed="rId3"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4849505" y="4490839"/>
            <a:ext cx="2492491" cy="10996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06699464"/>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a:xfrm>
            <a:off x="11165909" y="6426007"/>
            <a:ext cx="569626" cy="333550"/>
          </a:xfrm>
          <a:prstGeom prst="rect">
            <a:avLst/>
          </a:prstGeom>
        </p:spPr>
        <p:txBody>
          <a:bodyPr/>
          <a:lstStyle/>
          <a:p>
            <a:fld id="{4FB8DE10-C7BE-4560-81CC-9C4C51C21C0F}" type="slidenum">
              <a:rPr lang="zh-CN" altLang="en-US" smtClean="0">
                <a:solidFill>
                  <a:prstClr val="white">
                    <a:tint val="75000"/>
                  </a:prstClr>
                </a:solidFill>
              </a:rPr>
              <a:pPr/>
              <a:t>‹#›</a:t>
            </a:fld>
            <a:endParaRPr lang="zh-CN" altLang="en-US" dirty="0">
              <a:solidFill>
                <a:prstClr val="white">
                  <a:tint val="75000"/>
                </a:prstClr>
              </a:solidFill>
            </a:endParaRPr>
          </a:p>
        </p:txBody>
      </p:sp>
      <p:sp>
        <p:nvSpPr>
          <p:cNvPr id="4" name="标题 3"/>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1514454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chemeClr val="bg1"/>
            </a:gs>
            <a:gs pos="74000">
              <a:srgbClr val="153F52"/>
            </a:gs>
            <a:gs pos="83000">
              <a:srgbClr val="153F52"/>
            </a:gs>
            <a:gs pos="100000">
              <a:schemeClr val="bg1"/>
            </a:gs>
          </a:gsLst>
          <a:lin ang="5400000" scaled="1"/>
        </a:gradFill>
        <a:effectLst/>
      </p:bgPr>
    </p:bg>
    <p:spTree>
      <p:nvGrpSpPr>
        <p:cNvPr id="1" name=""/>
        <p:cNvGrpSpPr/>
        <p:nvPr/>
      </p:nvGrpSpPr>
      <p:grpSpPr>
        <a:xfrm>
          <a:off x="0" y="0"/>
          <a:ext cx="0" cy="0"/>
          <a:chOff x="0" y="0"/>
          <a:chExt cx="0" cy="0"/>
        </a:xfrm>
      </p:grpSpPr>
      <p:sp>
        <p:nvSpPr>
          <p:cNvPr id="16" name="TextBox 15"/>
          <p:cNvSpPr txBox="1"/>
          <p:nvPr/>
        </p:nvSpPr>
        <p:spPr>
          <a:xfrm>
            <a:off x="1011021" y="6482557"/>
            <a:ext cx="2031325" cy="276999"/>
          </a:xfrm>
          <a:prstGeom prst="rect">
            <a:avLst/>
          </a:prstGeom>
          <a:noFill/>
        </p:spPr>
        <p:txBody>
          <a:bodyPr wrap="none" rtlCol="0">
            <a:spAutoFit/>
          </a:bodyPr>
          <a:lstStyle/>
          <a:p>
            <a:r>
              <a:rPr lang="zh-CN" altLang="en-US" sz="1200" b="1" dirty="0">
                <a:solidFill>
                  <a:schemeClr val="tx1"/>
                </a:solidFill>
                <a:cs typeface="Arial" pitchFamily="34" charset="0"/>
              </a:rPr>
              <a:t>杭州迪普科技股份有限公司</a:t>
            </a:r>
          </a:p>
        </p:txBody>
      </p:sp>
      <p:pic>
        <p:nvPicPr>
          <p:cNvPr id="5" name="Picture 7" descr="logo-黑白"/>
          <p:cNvPicPr>
            <a:picLocks noChangeAspect="1" noChangeArrowheads="1"/>
          </p:cNvPicPr>
          <p:nvPr userDrawn="1"/>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55021" y="6426006"/>
            <a:ext cx="756000" cy="333550"/>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p:cNvCxnSpPr>
            <a:cxnSpLocks/>
          </p:cNvCxnSpPr>
          <p:nvPr userDrawn="1"/>
        </p:nvCxnSpPr>
        <p:spPr>
          <a:xfrm>
            <a:off x="3042346" y="6606591"/>
            <a:ext cx="8064925" cy="0"/>
          </a:xfrm>
          <a:prstGeom prst="line">
            <a:avLst/>
          </a:prstGeom>
          <a:ln>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7" name="任意多边形: 形状 16"/>
          <p:cNvSpPr>
            <a:spLocks noChangeAspect="1"/>
          </p:cNvSpPr>
          <p:nvPr userDrawn="1"/>
        </p:nvSpPr>
        <p:spPr>
          <a:xfrm>
            <a:off x="11302800" y="6498591"/>
            <a:ext cx="576000" cy="216000"/>
          </a:xfrm>
          <a:custGeom>
            <a:avLst/>
            <a:gdLst>
              <a:gd name="connsiteX0" fmla="*/ 1080000 w 1728000"/>
              <a:gd name="connsiteY0" fmla="*/ 0 h 648000"/>
              <a:gd name="connsiteX1" fmla="*/ 1728000 w 1728000"/>
              <a:gd name="connsiteY1" fmla="*/ 324000 h 648000"/>
              <a:gd name="connsiteX2" fmla="*/ 1080000 w 1728000"/>
              <a:gd name="connsiteY2" fmla="*/ 648000 h 648000"/>
              <a:gd name="connsiteX3" fmla="*/ 648000 w 1728000"/>
              <a:gd name="connsiteY3" fmla="*/ 0 h 648000"/>
              <a:gd name="connsiteX4" fmla="*/ 648000 w 1728000"/>
              <a:gd name="connsiteY4" fmla="*/ 648000 h 648000"/>
              <a:gd name="connsiteX5" fmla="*/ 0 w 1728000"/>
              <a:gd name="connsiteY5" fmla="*/ 324000 h 64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28000" h="648000">
                <a:moveTo>
                  <a:pt x="1080000" y="0"/>
                </a:moveTo>
                <a:lnTo>
                  <a:pt x="1728000" y="324000"/>
                </a:lnTo>
                <a:lnTo>
                  <a:pt x="1080000" y="648000"/>
                </a:lnTo>
                <a:close/>
                <a:moveTo>
                  <a:pt x="648000" y="0"/>
                </a:moveTo>
                <a:lnTo>
                  <a:pt x="648000" y="648000"/>
                </a:lnTo>
                <a:lnTo>
                  <a:pt x="0" y="324000"/>
                </a:lnTo>
                <a:close/>
              </a:path>
            </a:pathLst>
          </a:custGeom>
          <a:solidFill>
            <a:schemeClr val="tx1"/>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Tree>
    <p:extLst>
      <p:ext uri="{BB962C8B-B14F-4D97-AF65-F5344CB8AC3E}">
        <p14:creationId xmlns:p14="http://schemas.microsoft.com/office/powerpoint/2010/main" val="2646812104"/>
      </p:ext>
    </p:extLst>
  </p:cSld>
  <p:clrMap bg1="dk1" tx1="lt1" bg2="dk2" tx2="lt2" accent1="accent1" accent2="accent2" accent3="accent3" accent4="accent4" accent5="accent5" accent6="accent6" hlink="hlink" folHlink="folHlink"/>
  <p:sldLayoutIdLst>
    <p:sldLayoutId id="2147483663" r:id="rId1"/>
    <p:sldLayoutId id="2147483662" r:id="rId2"/>
    <p:sldLayoutId id="2147483664" r:id="rId3"/>
    <p:sldLayoutId id="2147483665" r:id="rId4"/>
    <p:sldLayoutId id="2147483666" r:id="rId5"/>
    <p:sldLayoutId id="2147483667" r:id="rId6"/>
  </p:sldLayoutIdLst>
  <p:hf sldNum="0" hdr="0" ftr="0" dt="0"/>
  <p:txStyles>
    <p:titleStyle>
      <a:lvl1pPr algn="l" defTabSz="914400" rtl="0" eaLnBrk="1" latinLnBrk="0" hangingPunct="1">
        <a:spcBef>
          <a:spcPct val="0"/>
        </a:spcBef>
        <a:buNone/>
        <a:defRPr sz="3200" b="1" kern="1200">
          <a:solidFill>
            <a:schemeClr val="tx1"/>
          </a:solidFill>
          <a:latin typeface="+mj-ea"/>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31.png"/><Relationship Id="rId7" Type="http://schemas.openxmlformats.org/officeDocument/2006/relationships/image" Target="../media/image32.png"/><Relationship Id="rId12" Type="http://schemas.openxmlformats.org/officeDocument/2006/relationships/image" Target="../media/image36.png"/><Relationship Id="rId2" Type="http://schemas.openxmlformats.org/officeDocument/2006/relationships/image" Target="../media/image30.png"/><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35.png"/><Relationship Id="rId5" Type="http://schemas.openxmlformats.org/officeDocument/2006/relationships/image" Target="../media/image15.png"/><Relationship Id="rId10" Type="http://schemas.openxmlformats.org/officeDocument/2006/relationships/image" Target="../media/image29.emf"/><Relationship Id="rId4" Type="http://schemas.openxmlformats.org/officeDocument/2006/relationships/image" Target="../media/image14.png"/><Relationship Id="rId9" Type="http://schemas.openxmlformats.org/officeDocument/2006/relationships/image" Target="../media/image34.em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8" Type="http://schemas.openxmlformats.org/officeDocument/2006/relationships/image" Target="../media/image39.jpeg"/><Relationship Id="rId3" Type="http://schemas.openxmlformats.org/officeDocument/2006/relationships/image" Target="../media/image23.png"/><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image" Target="../media/image37.png"/><Relationship Id="rId5" Type="http://schemas.openxmlformats.org/officeDocument/2006/relationships/image" Target="../media/image17.pn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9.emf"/></Relationships>
</file>

<file path=ppt/slides/_rels/slide19.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3.png"/><Relationship Id="rId7"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jpe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tags" Target="../tags/tag18.xml"/><Relationship Id="rId3" Type="http://schemas.openxmlformats.org/officeDocument/2006/relationships/tags" Target="../tags/tag3.xml"/><Relationship Id="rId21" Type="http://schemas.openxmlformats.org/officeDocument/2006/relationships/tags" Target="../tags/tag21.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notesSlide" Target="../notesSlides/notesSlide9.xml"/><Relationship Id="rId2" Type="http://schemas.openxmlformats.org/officeDocument/2006/relationships/tags" Target="../tags/tag2.xml"/><Relationship Id="rId16" Type="http://schemas.openxmlformats.org/officeDocument/2006/relationships/tags" Target="../tags/tag16.xml"/><Relationship Id="rId20" Type="http://schemas.openxmlformats.org/officeDocument/2006/relationships/tags" Target="../tags/tag20.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slideLayout" Target="../slideLayouts/slideLayout6.xml"/><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10" Type="http://schemas.openxmlformats.org/officeDocument/2006/relationships/tags" Target="../tags/tag10.xml"/><Relationship Id="rId19" Type="http://schemas.openxmlformats.org/officeDocument/2006/relationships/tags" Target="../tags/tag19.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8" Type="http://schemas.openxmlformats.org/officeDocument/2006/relationships/image" Target="../media/image60.jpeg"/><Relationship Id="rId3" Type="http://schemas.openxmlformats.org/officeDocument/2006/relationships/image" Target="../media/image55.png"/><Relationship Id="rId7" Type="http://schemas.openxmlformats.org/officeDocument/2006/relationships/image" Target="../media/image59.png"/><Relationship Id="rId2" Type="http://schemas.openxmlformats.org/officeDocument/2006/relationships/image" Target="../media/image54.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21.pn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26.emf"/><Relationship Id="rId3" Type="http://schemas.openxmlformats.org/officeDocument/2006/relationships/image" Target="../media/image23.png"/><Relationship Id="rId7" Type="http://schemas.openxmlformats.org/officeDocument/2006/relationships/image" Target="../media/image25.png"/><Relationship Id="rId2" Type="http://schemas.openxmlformats.org/officeDocument/2006/relationships/image" Target="../media/image22.emf"/><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4.png"/><Relationship Id="rId10" Type="http://schemas.openxmlformats.org/officeDocument/2006/relationships/image" Target="../media/image28.jpeg"/><Relationship Id="rId4" Type="http://schemas.openxmlformats.org/officeDocument/2006/relationships/image" Target="../media/image17.png"/><Relationship Id="rId9"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矩形 5"/>
          <p:cNvSpPr/>
          <p:nvPr/>
        </p:nvSpPr>
        <p:spPr>
          <a:xfrm>
            <a:off x="1899979" y="2239047"/>
            <a:ext cx="8392041" cy="707886"/>
          </a:xfrm>
          <a:prstGeom prst="rect">
            <a:avLst/>
          </a:prstGeom>
        </p:spPr>
        <p:txBody>
          <a:bodyPr wrap="none">
            <a:spAutoFit/>
          </a:bodyPr>
          <a:lstStyle/>
          <a:p>
            <a:pPr algn="ctr"/>
            <a:r>
              <a:rPr lang="zh-CN" altLang="en-US" sz="4000" b="1" dirty="0">
                <a:solidFill>
                  <a:srgbClr val="FFFF00"/>
                </a:solidFill>
              </a:rPr>
              <a:t>迪普</a:t>
            </a:r>
            <a:r>
              <a:rPr lang="zh-CN" altLang="en-US" sz="4000" b="1" dirty="0" smtClean="0">
                <a:solidFill>
                  <a:srgbClr val="FFFF00"/>
                </a:solidFill>
              </a:rPr>
              <a:t>科技安全威胁态势感知解决方案</a:t>
            </a:r>
            <a:endParaRPr lang="zh-CN" altLang="en-US" sz="4000" b="1" dirty="0">
              <a:solidFill>
                <a:srgbClr val="FFFF00"/>
              </a:solidFill>
            </a:endParaRPr>
          </a:p>
        </p:txBody>
      </p:sp>
    </p:spTree>
    <p:extLst>
      <p:ext uri="{BB962C8B-B14F-4D97-AF65-F5344CB8AC3E}">
        <p14:creationId xmlns:p14="http://schemas.microsoft.com/office/powerpoint/2010/main" val="12879192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67446" y="116013"/>
            <a:ext cx="4562436"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大</a:t>
            </a:r>
            <a:r>
              <a:rPr lang="zh-CN" altLang="en-US" dirty="0" smtClean="0"/>
              <a:t>数据分析过程</a:t>
            </a:r>
            <a:endParaRPr lang="zh-CN" altLang="en-US" dirty="0"/>
          </a:p>
        </p:txBody>
      </p:sp>
      <p:sp>
        <p:nvSpPr>
          <p:cNvPr id="10" name="任意多边形: 形状 50"/>
          <p:cNvSpPr>
            <a:spLocks/>
          </p:cNvSpPr>
          <p:nvPr/>
        </p:nvSpPr>
        <p:spPr bwMode="auto">
          <a:xfrm>
            <a:off x="3432972" y="2633281"/>
            <a:ext cx="612000" cy="612000"/>
          </a:xfrm>
          <a:custGeom>
            <a:avLst/>
            <a:gdLst>
              <a:gd name="connsiteX0" fmla="*/ 757675 w 1641194"/>
              <a:gd name="connsiteY0" fmla="*/ 0 h 1643934"/>
              <a:gd name="connsiteX1" fmla="*/ 883892 w 1641194"/>
              <a:gd name="connsiteY1" fmla="*/ 0 h 1643934"/>
              <a:gd name="connsiteX2" fmla="*/ 890222 w 1641194"/>
              <a:gd name="connsiteY2" fmla="*/ 373 h 1643934"/>
              <a:gd name="connsiteX3" fmla="*/ 896551 w 1641194"/>
              <a:gd name="connsiteY3" fmla="*/ 1119 h 1643934"/>
              <a:gd name="connsiteX4" fmla="*/ 902508 w 1641194"/>
              <a:gd name="connsiteY4" fmla="*/ 2611 h 1643934"/>
              <a:gd name="connsiteX5" fmla="*/ 908466 w 1641194"/>
              <a:gd name="connsiteY5" fmla="*/ 4848 h 1643934"/>
              <a:gd name="connsiteX6" fmla="*/ 914050 w 1641194"/>
              <a:gd name="connsiteY6" fmla="*/ 7459 h 1643934"/>
              <a:gd name="connsiteX7" fmla="*/ 919263 w 1641194"/>
              <a:gd name="connsiteY7" fmla="*/ 10443 h 1643934"/>
              <a:gd name="connsiteX8" fmla="*/ 923731 w 1641194"/>
              <a:gd name="connsiteY8" fmla="*/ 14545 h 1643934"/>
              <a:gd name="connsiteX9" fmla="*/ 928198 w 1641194"/>
              <a:gd name="connsiteY9" fmla="*/ 18648 h 1643934"/>
              <a:gd name="connsiteX10" fmla="*/ 932666 w 1641194"/>
              <a:gd name="connsiteY10" fmla="*/ 23123 h 1643934"/>
              <a:gd name="connsiteX11" fmla="*/ 936389 w 1641194"/>
              <a:gd name="connsiteY11" fmla="*/ 27971 h 1643934"/>
              <a:gd name="connsiteX12" fmla="*/ 939368 w 1641194"/>
              <a:gd name="connsiteY12" fmla="*/ 32819 h 1643934"/>
              <a:gd name="connsiteX13" fmla="*/ 941974 w 1641194"/>
              <a:gd name="connsiteY13" fmla="*/ 38414 h 1643934"/>
              <a:gd name="connsiteX14" fmla="*/ 944209 w 1641194"/>
              <a:gd name="connsiteY14" fmla="*/ 44380 h 1643934"/>
              <a:gd name="connsiteX15" fmla="*/ 945697 w 1641194"/>
              <a:gd name="connsiteY15" fmla="*/ 50348 h 1643934"/>
              <a:gd name="connsiteX16" fmla="*/ 946815 w 1641194"/>
              <a:gd name="connsiteY16" fmla="*/ 56688 h 1643934"/>
              <a:gd name="connsiteX17" fmla="*/ 946815 w 1641194"/>
              <a:gd name="connsiteY17" fmla="*/ 63028 h 1643934"/>
              <a:gd name="connsiteX18" fmla="*/ 946815 w 1641194"/>
              <a:gd name="connsiteY18" fmla="*/ 139108 h 1643934"/>
              <a:gd name="connsiteX19" fmla="*/ 947187 w 1641194"/>
              <a:gd name="connsiteY19" fmla="*/ 145821 h 1643934"/>
              <a:gd name="connsiteX20" fmla="*/ 948304 w 1641194"/>
              <a:gd name="connsiteY20" fmla="*/ 152161 h 1643934"/>
              <a:gd name="connsiteX21" fmla="*/ 949793 w 1641194"/>
              <a:gd name="connsiteY21" fmla="*/ 158501 h 1643934"/>
              <a:gd name="connsiteX22" fmla="*/ 951655 w 1641194"/>
              <a:gd name="connsiteY22" fmla="*/ 164841 h 1643934"/>
              <a:gd name="connsiteX23" fmla="*/ 954261 w 1641194"/>
              <a:gd name="connsiteY23" fmla="*/ 171554 h 1643934"/>
              <a:gd name="connsiteX24" fmla="*/ 957239 w 1641194"/>
              <a:gd name="connsiteY24" fmla="*/ 177521 h 1643934"/>
              <a:gd name="connsiteX25" fmla="*/ 960963 w 1641194"/>
              <a:gd name="connsiteY25" fmla="*/ 183488 h 1643934"/>
              <a:gd name="connsiteX26" fmla="*/ 964686 w 1641194"/>
              <a:gd name="connsiteY26" fmla="*/ 189083 h 1643934"/>
              <a:gd name="connsiteX27" fmla="*/ 969154 w 1641194"/>
              <a:gd name="connsiteY27" fmla="*/ 194676 h 1643934"/>
              <a:gd name="connsiteX28" fmla="*/ 973622 w 1641194"/>
              <a:gd name="connsiteY28" fmla="*/ 199898 h 1643934"/>
              <a:gd name="connsiteX29" fmla="*/ 978462 w 1641194"/>
              <a:gd name="connsiteY29" fmla="*/ 204746 h 1643934"/>
              <a:gd name="connsiteX30" fmla="*/ 983674 w 1641194"/>
              <a:gd name="connsiteY30" fmla="*/ 208849 h 1643934"/>
              <a:gd name="connsiteX31" fmla="*/ 989631 w 1641194"/>
              <a:gd name="connsiteY31" fmla="*/ 212578 h 1643934"/>
              <a:gd name="connsiteX32" fmla="*/ 995216 w 1641194"/>
              <a:gd name="connsiteY32" fmla="*/ 215935 h 1643934"/>
              <a:gd name="connsiteX33" fmla="*/ 1001173 w 1641194"/>
              <a:gd name="connsiteY33" fmla="*/ 218918 h 1643934"/>
              <a:gd name="connsiteX34" fmla="*/ 1007130 w 1641194"/>
              <a:gd name="connsiteY34" fmla="*/ 220783 h 1643934"/>
              <a:gd name="connsiteX35" fmla="*/ 1112870 w 1641194"/>
              <a:gd name="connsiteY35" fmla="*/ 264790 h 1643934"/>
              <a:gd name="connsiteX36" fmla="*/ 1118827 w 1641194"/>
              <a:gd name="connsiteY36" fmla="*/ 267400 h 1643934"/>
              <a:gd name="connsiteX37" fmla="*/ 1125157 w 1641194"/>
              <a:gd name="connsiteY37" fmla="*/ 269638 h 1643934"/>
              <a:gd name="connsiteX38" fmla="*/ 1131486 w 1641194"/>
              <a:gd name="connsiteY38" fmla="*/ 271503 h 1643934"/>
              <a:gd name="connsiteX39" fmla="*/ 1137816 w 1641194"/>
              <a:gd name="connsiteY39" fmla="*/ 272622 h 1643934"/>
              <a:gd name="connsiteX40" fmla="*/ 1144889 w 1641194"/>
              <a:gd name="connsiteY40" fmla="*/ 273368 h 1643934"/>
              <a:gd name="connsiteX41" fmla="*/ 1151591 w 1641194"/>
              <a:gd name="connsiteY41" fmla="*/ 273368 h 1643934"/>
              <a:gd name="connsiteX42" fmla="*/ 1158666 w 1641194"/>
              <a:gd name="connsiteY42" fmla="*/ 273368 h 1643934"/>
              <a:gd name="connsiteX43" fmla="*/ 1165367 w 1641194"/>
              <a:gd name="connsiteY43" fmla="*/ 272622 h 1643934"/>
              <a:gd name="connsiteX44" fmla="*/ 1172442 w 1641194"/>
              <a:gd name="connsiteY44" fmla="*/ 271130 h 1643934"/>
              <a:gd name="connsiteX45" fmla="*/ 1178771 w 1641194"/>
              <a:gd name="connsiteY45" fmla="*/ 269638 h 1643934"/>
              <a:gd name="connsiteX46" fmla="*/ 1185100 w 1641194"/>
              <a:gd name="connsiteY46" fmla="*/ 267400 h 1643934"/>
              <a:gd name="connsiteX47" fmla="*/ 1191429 w 1641194"/>
              <a:gd name="connsiteY47" fmla="*/ 264790 h 1643934"/>
              <a:gd name="connsiteX48" fmla="*/ 1197759 w 1641194"/>
              <a:gd name="connsiteY48" fmla="*/ 261807 h 1643934"/>
              <a:gd name="connsiteX49" fmla="*/ 1203344 w 1641194"/>
              <a:gd name="connsiteY49" fmla="*/ 258077 h 1643934"/>
              <a:gd name="connsiteX50" fmla="*/ 1208557 w 1641194"/>
              <a:gd name="connsiteY50" fmla="*/ 254347 h 1643934"/>
              <a:gd name="connsiteX51" fmla="*/ 1213397 w 1641194"/>
              <a:gd name="connsiteY51" fmla="*/ 249499 h 1643934"/>
              <a:gd name="connsiteX52" fmla="*/ 1267011 w 1641194"/>
              <a:gd name="connsiteY52" fmla="*/ 195796 h 1643934"/>
              <a:gd name="connsiteX53" fmla="*/ 1271479 w 1641194"/>
              <a:gd name="connsiteY53" fmla="*/ 191693 h 1643934"/>
              <a:gd name="connsiteX54" fmla="*/ 1277064 w 1641194"/>
              <a:gd name="connsiteY54" fmla="*/ 187963 h 1643934"/>
              <a:gd name="connsiteX55" fmla="*/ 1282276 w 1641194"/>
              <a:gd name="connsiteY55" fmla="*/ 184607 h 1643934"/>
              <a:gd name="connsiteX56" fmla="*/ 1287861 w 1641194"/>
              <a:gd name="connsiteY56" fmla="*/ 182370 h 1643934"/>
              <a:gd name="connsiteX57" fmla="*/ 1293446 w 1641194"/>
              <a:gd name="connsiteY57" fmla="*/ 180132 h 1643934"/>
              <a:gd name="connsiteX58" fmla="*/ 1299403 w 1641194"/>
              <a:gd name="connsiteY58" fmla="*/ 178640 h 1643934"/>
              <a:gd name="connsiteX59" fmla="*/ 1305732 w 1641194"/>
              <a:gd name="connsiteY59" fmla="*/ 177895 h 1643934"/>
              <a:gd name="connsiteX60" fmla="*/ 1311689 w 1641194"/>
              <a:gd name="connsiteY60" fmla="*/ 177521 h 1643934"/>
              <a:gd name="connsiteX61" fmla="*/ 1317646 w 1641194"/>
              <a:gd name="connsiteY61" fmla="*/ 177895 h 1643934"/>
              <a:gd name="connsiteX62" fmla="*/ 1323604 w 1641194"/>
              <a:gd name="connsiteY62" fmla="*/ 178640 h 1643934"/>
              <a:gd name="connsiteX63" fmla="*/ 1329933 w 1641194"/>
              <a:gd name="connsiteY63" fmla="*/ 180132 h 1643934"/>
              <a:gd name="connsiteX64" fmla="*/ 1335518 w 1641194"/>
              <a:gd name="connsiteY64" fmla="*/ 182370 h 1643934"/>
              <a:gd name="connsiteX65" fmla="*/ 1341103 w 1641194"/>
              <a:gd name="connsiteY65" fmla="*/ 184607 h 1643934"/>
              <a:gd name="connsiteX66" fmla="*/ 1346316 w 1641194"/>
              <a:gd name="connsiteY66" fmla="*/ 187963 h 1643934"/>
              <a:gd name="connsiteX67" fmla="*/ 1351528 w 1641194"/>
              <a:gd name="connsiteY67" fmla="*/ 191693 h 1643934"/>
              <a:gd name="connsiteX68" fmla="*/ 1356368 w 1641194"/>
              <a:gd name="connsiteY68" fmla="*/ 195796 h 1643934"/>
              <a:gd name="connsiteX69" fmla="*/ 1445726 w 1641194"/>
              <a:gd name="connsiteY69" fmla="*/ 285302 h 1643934"/>
              <a:gd name="connsiteX70" fmla="*/ 1450193 w 1641194"/>
              <a:gd name="connsiteY70" fmla="*/ 290150 h 1643934"/>
              <a:gd name="connsiteX71" fmla="*/ 1453544 w 1641194"/>
              <a:gd name="connsiteY71" fmla="*/ 295372 h 1643934"/>
              <a:gd name="connsiteX72" fmla="*/ 1456895 w 1641194"/>
              <a:gd name="connsiteY72" fmla="*/ 300592 h 1643934"/>
              <a:gd name="connsiteX73" fmla="*/ 1459501 w 1641194"/>
              <a:gd name="connsiteY73" fmla="*/ 306560 h 1643934"/>
              <a:gd name="connsiteX74" fmla="*/ 1461735 w 1641194"/>
              <a:gd name="connsiteY74" fmla="*/ 312153 h 1643934"/>
              <a:gd name="connsiteX75" fmla="*/ 1463225 w 1641194"/>
              <a:gd name="connsiteY75" fmla="*/ 318121 h 1643934"/>
              <a:gd name="connsiteX76" fmla="*/ 1463969 w 1641194"/>
              <a:gd name="connsiteY76" fmla="*/ 324088 h 1643934"/>
              <a:gd name="connsiteX77" fmla="*/ 1464341 w 1641194"/>
              <a:gd name="connsiteY77" fmla="*/ 330428 h 1643934"/>
              <a:gd name="connsiteX78" fmla="*/ 1463969 w 1641194"/>
              <a:gd name="connsiteY78" fmla="*/ 336395 h 1643934"/>
              <a:gd name="connsiteX79" fmla="*/ 1463225 w 1641194"/>
              <a:gd name="connsiteY79" fmla="*/ 342362 h 1643934"/>
              <a:gd name="connsiteX80" fmla="*/ 1461735 w 1641194"/>
              <a:gd name="connsiteY80" fmla="*/ 347957 h 1643934"/>
              <a:gd name="connsiteX81" fmla="*/ 1459501 w 1641194"/>
              <a:gd name="connsiteY81" fmla="*/ 353923 h 1643934"/>
              <a:gd name="connsiteX82" fmla="*/ 1456895 w 1641194"/>
              <a:gd name="connsiteY82" fmla="*/ 359891 h 1643934"/>
              <a:gd name="connsiteX83" fmla="*/ 1453544 w 1641194"/>
              <a:gd name="connsiteY83" fmla="*/ 365111 h 1643934"/>
              <a:gd name="connsiteX84" fmla="*/ 1450193 w 1641194"/>
              <a:gd name="connsiteY84" fmla="*/ 369960 h 1643934"/>
              <a:gd name="connsiteX85" fmla="*/ 1445726 w 1641194"/>
              <a:gd name="connsiteY85" fmla="*/ 374808 h 1643934"/>
              <a:gd name="connsiteX86" fmla="*/ 1392111 w 1641194"/>
              <a:gd name="connsiteY86" fmla="*/ 428512 h 1643934"/>
              <a:gd name="connsiteX87" fmla="*/ 1387643 w 1641194"/>
              <a:gd name="connsiteY87" fmla="*/ 433360 h 1643934"/>
              <a:gd name="connsiteX88" fmla="*/ 1383920 w 1641194"/>
              <a:gd name="connsiteY88" fmla="*/ 438955 h 1643934"/>
              <a:gd name="connsiteX89" fmla="*/ 1379824 w 1641194"/>
              <a:gd name="connsiteY89" fmla="*/ 444548 h 1643934"/>
              <a:gd name="connsiteX90" fmla="*/ 1376846 w 1641194"/>
              <a:gd name="connsiteY90" fmla="*/ 450516 h 1643934"/>
              <a:gd name="connsiteX91" fmla="*/ 1374240 w 1641194"/>
              <a:gd name="connsiteY91" fmla="*/ 456483 h 1643934"/>
              <a:gd name="connsiteX92" fmla="*/ 1372006 w 1641194"/>
              <a:gd name="connsiteY92" fmla="*/ 463196 h 1643934"/>
              <a:gd name="connsiteX93" fmla="*/ 1370516 w 1641194"/>
              <a:gd name="connsiteY93" fmla="*/ 469909 h 1643934"/>
              <a:gd name="connsiteX94" fmla="*/ 1369400 w 1641194"/>
              <a:gd name="connsiteY94" fmla="*/ 476622 h 1643934"/>
              <a:gd name="connsiteX95" fmla="*/ 1368282 w 1641194"/>
              <a:gd name="connsiteY95" fmla="*/ 483335 h 1643934"/>
              <a:gd name="connsiteX96" fmla="*/ 1368282 w 1641194"/>
              <a:gd name="connsiteY96" fmla="*/ 490421 h 1643934"/>
              <a:gd name="connsiteX97" fmla="*/ 1368282 w 1641194"/>
              <a:gd name="connsiteY97" fmla="*/ 497134 h 1643934"/>
              <a:gd name="connsiteX98" fmla="*/ 1369027 w 1641194"/>
              <a:gd name="connsiteY98" fmla="*/ 503846 h 1643934"/>
              <a:gd name="connsiteX99" fmla="*/ 1370144 w 1641194"/>
              <a:gd name="connsiteY99" fmla="*/ 510559 h 1643934"/>
              <a:gd name="connsiteX100" fmla="*/ 1372006 w 1641194"/>
              <a:gd name="connsiteY100" fmla="*/ 517272 h 1643934"/>
              <a:gd name="connsiteX101" fmla="*/ 1374240 w 1641194"/>
              <a:gd name="connsiteY101" fmla="*/ 523240 h 1643934"/>
              <a:gd name="connsiteX102" fmla="*/ 1377218 w 1641194"/>
              <a:gd name="connsiteY102" fmla="*/ 529207 h 1643934"/>
              <a:gd name="connsiteX103" fmla="*/ 1420780 w 1641194"/>
              <a:gd name="connsiteY103" fmla="*/ 635123 h 1643934"/>
              <a:gd name="connsiteX104" fmla="*/ 1423014 w 1641194"/>
              <a:gd name="connsiteY104" fmla="*/ 641090 h 1643934"/>
              <a:gd name="connsiteX105" fmla="*/ 1425621 w 1641194"/>
              <a:gd name="connsiteY105" fmla="*/ 647430 h 1643934"/>
              <a:gd name="connsiteX106" fmla="*/ 1428971 w 1641194"/>
              <a:gd name="connsiteY106" fmla="*/ 653024 h 1643934"/>
              <a:gd name="connsiteX107" fmla="*/ 1432694 w 1641194"/>
              <a:gd name="connsiteY107" fmla="*/ 658618 h 1643934"/>
              <a:gd name="connsiteX108" fmla="*/ 1437535 w 1641194"/>
              <a:gd name="connsiteY108" fmla="*/ 663840 h 1643934"/>
              <a:gd name="connsiteX109" fmla="*/ 1442002 w 1641194"/>
              <a:gd name="connsiteY109" fmla="*/ 668688 h 1643934"/>
              <a:gd name="connsiteX110" fmla="*/ 1447215 w 1641194"/>
              <a:gd name="connsiteY110" fmla="*/ 673536 h 1643934"/>
              <a:gd name="connsiteX111" fmla="*/ 1452427 w 1641194"/>
              <a:gd name="connsiteY111" fmla="*/ 678011 h 1643934"/>
              <a:gd name="connsiteX112" fmla="*/ 1458012 w 1641194"/>
              <a:gd name="connsiteY112" fmla="*/ 681741 h 1643934"/>
              <a:gd name="connsiteX113" fmla="*/ 1464341 w 1641194"/>
              <a:gd name="connsiteY113" fmla="*/ 685097 h 1643934"/>
              <a:gd name="connsiteX114" fmla="*/ 1470298 w 1641194"/>
              <a:gd name="connsiteY114" fmla="*/ 688081 h 1643934"/>
              <a:gd name="connsiteX115" fmla="*/ 1476628 w 1641194"/>
              <a:gd name="connsiteY115" fmla="*/ 690691 h 1643934"/>
              <a:gd name="connsiteX116" fmla="*/ 1482958 w 1641194"/>
              <a:gd name="connsiteY116" fmla="*/ 692556 h 1643934"/>
              <a:gd name="connsiteX117" fmla="*/ 1489660 w 1641194"/>
              <a:gd name="connsiteY117" fmla="*/ 694048 h 1643934"/>
              <a:gd name="connsiteX118" fmla="*/ 1495989 w 1641194"/>
              <a:gd name="connsiteY118" fmla="*/ 695167 h 1643934"/>
              <a:gd name="connsiteX119" fmla="*/ 1502690 w 1641194"/>
              <a:gd name="connsiteY119" fmla="*/ 695167 h 1643934"/>
              <a:gd name="connsiteX120" fmla="*/ 1578272 w 1641194"/>
              <a:gd name="connsiteY120" fmla="*/ 695167 h 1643934"/>
              <a:gd name="connsiteX121" fmla="*/ 1584601 w 1641194"/>
              <a:gd name="connsiteY121" fmla="*/ 695540 h 1643934"/>
              <a:gd name="connsiteX122" fmla="*/ 1590931 w 1641194"/>
              <a:gd name="connsiteY122" fmla="*/ 696658 h 1643934"/>
              <a:gd name="connsiteX123" fmla="*/ 1597260 w 1641194"/>
              <a:gd name="connsiteY123" fmla="*/ 698523 h 1643934"/>
              <a:gd name="connsiteX124" fmla="*/ 1602845 w 1641194"/>
              <a:gd name="connsiteY124" fmla="*/ 700760 h 1643934"/>
              <a:gd name="connsiteX125" fmla="*/ 1608430 w 1641194"/>
              <a:gd name="connsiteY125" fmla="*/ 703371 h 1643934"/>
              <a:gd name="connsiteX126" fmla="*/ 1613271 w 1641194"/>
              <a:gd name="connsiteY126" fmla="*/ 706355 h 1643934"/>
              <a:gd name="connsiteX127" fmla="*/ 1618110 w 1641194"/>
              <a:gd name="connsiteY127" fmla="*/ 710085 h 1643934"/>
              <a:gd name="connsiteX128" fmla="*/ 1622950 w 1641194"/>
              <a:gd name="connsiteY128" fmla="*/ 714186 h 1643934"/>
              <a:gd name="connsiteX129" fmla="*/ 1627046 w 1641194"/>
              <a:gd name="connsiteY129" fmla="*/ 718289 h 1643934"/>
              <a:gd name="connsiteX130" fmla="*/ 1630770 w 1641194"/>
              <a:gd name="connsiteY130" fmla="*/ 723137 h 1643934"/>
              <a:gd name="connsiteX131" fmla="*/ 1633748 w 1641194"/>
              <a:gd name="connsiteY131" fmla="*/ 728732 h 1643934"/>
              <a:gd name="connsiteX132" fmla="*/ 1636354 w 1641194"/>
              <a:gd name="connsiteY132" fmla="*/ 734325 h 1643934"/>
              <a:gd name="connsiteX133" fmla="*/ 1638588 w 1641194"/>
              <a:gd name="connsiteY133" fmla="*/ 739920 h 1643934"/>
              <a:gd name="connsiteX134" fmla="*/ 1640078 w 1641194"/>
              <a:gd name="connsiteY134" fmla="*/ 745887 h 1643934"/>
              <a:gd name="connsiteX135" fmla="*/ 1640822 w 1641194"/>
              <a:gd name="connsiteY135" fmla="*/ 752600 h 1643934"/>
              <a:gd name="connsiteX136" fmla="*/ 1641194 w 1641194"/>
              <a:gd name="connsiteY136" fmla="*/ 758940 h 1643934"/>
              <a:gd name="connsiteX137" fmla="*/ 1641194 w 1641194"/>
              <a:gd name="connsiteY137" fmla="*/ 885368 h 1643934"/>
              <a:gd name="connsiteX138" fmla="*/ 1640822 w 1641194"/>
              <a:gd name="connsiteY138" fmla="*/ 891708 h 1643934"/>
              <a:gd name="connsiteX139" fmla="*/ 1640078 w 1641194"/>
              <a:gd name="connsiteY139" fmla="*/ 898048 h 1643934"/>
              <a:gd name="connsiteX140" fmla="*/ 1638588 w 1641194"/>
              <a:gd name="connsiteY140" fmla="*/ 904015 h 1643934"/>
              <a:gd name="connsiteX141" fmla="*/ 1636354 w 1641194"/>
              <a:gd name="connsiteY141" fmla="*/ 909982 h 1643934"/>
              <a:gd name="connsiteX142" fmla="*/ 1633748 w 1641194"/>
              <a:gd name="connsiteY142" fmla="*/ 915576 h 1643934"/>
              <a:gd name="connsiteX143" fmla="*/ 1630770 w 1641194"/>
              <a:gd name="connsiteY143" fmla="*/ 920797 h 1643934"/>
              <a:gd name="connsiteX144" fmla="*/ 1627046 w 1641194"/>
              <a:gd name="connsiteY144" fmla="*/ 925273 h 1643934"/>
              <a:gd name="connsiteX145" fmla="*/ 1622950 w 1641194"/>
              <a:gd name="connsiteY145" fmla="*/ 929748 h 1643934"/>
              <a:gd name="connsiteX146" fmla="*/ 1618110 w 1641194"/>
              <a:gd name="connsiteY146" fmla="*/ 933850 h 1643934"/>
              <a:gd name="connsiteX147" fmla="*/ 1613271 w 1641194"/>
              <a:gd name="connsiteY147" fmla="*/ 937953 h 1643934"/>
              <a:gd name="connsiteX148" fmla="*/ 1608430 w 1641194"/>
              <a:gd name="connsiteY148" fmla="*/ 940936 h 1643934"/>
              <a:gd name="connsiteX149" fmla="*/ 1602845 w 1641194"/>
              <a:gd name="connsiteY149" fmla="*/ 943547 h 1643934"/>
              <a:gd name="connsiteX150" fmla="*/ 1597260 w 1641194"/>
              <a:gd name="connsiteY150" fmla="*/ 945784 h 1643934"/>
              <a:gd name="connsiteX151" fmla="*/ 1590931 w 1641194"/>
              <a:gd name="connsiteY151" fmla="*/ 947276 h 1643934"/>
              <a:gd name="connsiteX152" fmla="*/ 1584601 w 1641194"/>
              <a:gd name="connsiteY152" fmla="*/ 948395 h 1643934"/>
              <a:gd name="connsiteX153" fmla="*/ 1578272 w 1641194"/>
              <a:gd name="connsiteY153" fmla="*/ 948395 h 1643934"/>
              <a:gd name="connsiteX154" fmla="*/ 1502690 w 1641194"/>
              <a:gd name="connsiteY154" fmla="*/ 948395 h 1643934"/>
              <a:gd name="connsiteX155" fmla="*/ 1495989 w 1641194"/>
              <a:gd name="connsiteY155" fmla="*/ 948768 h 1643934"/>
              <a:gd name="connsiteX156" fmla="*/ 1489660 w 1641194"/>
              <a:gd name="connsiteY156" fmla="*/ 949887 h 1643934"/>
              <a:gd name="connsiteX157" fmla="*/ 1482958 w 1641194"/>
              <a:gd name="connsiteY157" fmla="*/ 951379 h 1643934"/>
              <a:gd name="connsiteX158" fmla="*/ 1476628 w 1641194"/>
              <a:gd name="connsiteY158" fmla="*/ 953244 h 1643934"/>
              <a:gd name="connsiteX159" fmla="*/ 1470298 w 1641194"/>
              <a:gd name="connsiteY159" fmla="*/ 955854 h 1643934"/>
              <a:gd name="connsiteX160" fmla="*/ 1464341 w 1641194"/>
              <a:gd name="connsiteY160" fmla="*/ 958837 h 1643934"/>
              <a:gd name="connsiteX161" fmla="*/ 1458012 w 1641194"/>
              <a:gd name="connsiteY161" fmla="*/ 962567 h 1643934"/>
              <a:gd name="connsiteX162" fmla="*/ 1452427 w 1641194"/>
              <a:gd name="connsiteY162" fmla="*/ 966297 h 1643934"/>
              <a:gd name="connsiteX163" fmla="*/ 1447215 w 1641194"/>
              <a:gd name="connsiteY163" fmla="*/ 970772 h 1643934"/>
              <a:gd name="connsiteX164" fmla="*/ 1442002 w 1641194"/>
              <a:gd name="connsiteY164" fmla="*/ 975247 h 1643934"/>
              <a:gd name="connsiteX165" fmla="*/ 1437535 w 1641194"/>
              <a:gd name="connsiteY165" fmla="*/ 980095 h 1643934"/>
              <a:gd name="connsiteX166" fmla="*/ 1432694 w 1641194"/>
              <a:gd name="connsiteY166" fmla="*/ 985316 h 1643934"/>
              <a:gd name="connsiteX167" fmla="*/ 1428971 w 1641194"/>
              <a:gd name="connsiteY167" fmla="*/ 991284 h 1643934"/>
              <a:gd name="connsiteX168" fmla="*/ 1425621 w 1641194"/>
              <a:gd name="connsiteY168" fmla="*/ 996877 h 1643934"/>
              <a:gd name="connsiteX169" fmla="*/ 1423014 w 1641194"/>
              <a:gd name="connsiteY169" fmla="*/ 1002845 h 1643934"/>
              <a:gd name="connsiteX170" fmla="*/ 1420780 w 1641194"/>
              <a:gd name="connsiteY170" fmla="*/ 1008812 h 1643934"/>
              <a:gd name="connsiteX171" fmla="*/ 1377218 w 1641194"/>
              <a:gd name="connsiteY171" fmla="*/ 1114728 h 1643934"/>
              <a:gd name="connsiteX172" fmla="*/ 1374240 w 1641194"/>
              <a:gd name="connsiteY172" fmla="*/ 1121068 h 1643934"/>
              <a:gd name="connsiteX173" fmla="*/ 1372006 w 1641194"/>
              <a:gd name="connsiteY173" fmla="*/ 1127035 h 1643934"/>
              <a:gd name="connsiteX174" fmla="*/ 1370144 w 1641194"/>
              <a:gd name="connsiteY174" fmla="*/ 1133375 h 1643934"/>
              <a:gd name="connsiteX175" fmla="*/ 1369027 w 1641194"/>
              <a:gd name="connsiteY175" fmla="*/ 1140088 h 1643934"/>
              <a:gd name="connsiteX176" fmla="*/ 1368282 w 1641194"/>
              <a:gd name="connsiteY176" fmla="*/ 1146801 h 1643934"/>
              <a:gd name="connsiteX177" fmla="*/ 1368282 w 1641194"/>
              <a:gd name="connsiteY177" fmla="*/ 1153887 h 1643934"/>
              <a:gd name="connsiteX178" fmla="*/ 1368282 w 1641194"/>
              <a:gd name="connsiteY178" fmla="*/ 1160599 h 1643934"/>
              <a:gd name="connsiteX179" fmla="*/ 1369400 w 1641194"/>
              <a:gd name="connsiteY179" fmla="*/ 1167312 h 1643934"/>
              <a:gd name="connsiteX180" fmla="*/ 1370516 w 1641194"/>
              <a:gd name="connsiteY180" fmla="*/ 1174399 h 1643934"/>
              <a:gd name="connsiteX181" fmla="*/ 1372006 w 1641194"/>
              <a:gd name="connsiteY181" fmla="*/ 1180739 h 1643934"/>
              <a:gd name="connsiteX182" fmla="*/ 1374240 w 1641194"/>
              <a:gd name="connsiteY182" fmla="*/ 1187452 h 1643934"/>
              <a:gd name="connsiteX183" fmla="*/ 1376846 w 1641194"/>
              <a:gd name="connsiteY183" fmla="*/ 1193419 h 1643934"/>
              <a:gd name="connsiteX184" fmla="*/ 1379824 w 1641194"/>
              <a:gd name="connsiteY184" fmla="*/ 1199759 h 1643934"/>
              <a:gd name="connsiteX185" fmla="*/ 1383920 w 1641194"/>
              <a:gd name="connsiteY185" fmla="*/ 1205353 h 1643934"/>
              <a:gd name="connsiteX186" fmla="*/ 1387643 w 1641194"/>
              <a:gd name="connsiteY186" fmla="*/ 1210574 h 1643934"/>
              <a:gd name="connsiteX187" fmla="*/ 1392111 w 1641194"/>
              <a:gd name="connsiteY187" fmla="*/ 1215422 h 1643934"/>
              <a:gd name="connsiteX188" fmla="*/ 1445726 w 1641194"/>
              <a:gd name="connsiteY188" fmla="*/ 1269127 h 1643934"/>
              <a:gd name="connsiteX189" fmla="*/ 1450193 w 1641194"/>
              <a:gd name="connsiteY189" fmla="*/ 1273602 h 1643934"/>
              <a:gd name="connsiteX190" fmla="*/ 1453544 w 1641194"/>
              <a:gd name="connsiteY190" fmla="*/ 1279196 h 1643934"/>
              <a:gd name="connsiteX191" fmla="*/ 1456895 w 1641194"/>
              <a:gd name="connsiteY191" fmla="*/ 1284417 h 1643934"/>
              <a:gd name="connsiteX192" fmla="*/ 1459501 w 1641194"/>
              <a:gd name="connsiteY192" fmla="*/ 1290011 h 1643934"/>
              <a:gd name="connsiteX193" fmla="*/ 1461735 w 1641194"/>
              <a:gd name="connsiteY193" fmla="*/ 1295606 h 1643934"/>
              <a:gd name="connsiteX194" fmla="*/ 1463225 w 1641194"/>
              <a:gd name="connsiteY194" fmla="*/ 1301572 h 1643934"/>
              <a:gd name="connsiteX195" fmla="*/ 1463969 w 1641194"/>
              <a:gd name="connsiteY195" fmla="*/ 1307912 h 1643934"/>
              <a:gd name="connsiteX196" fmla="*/ 1464341 w 1641194"/>
              <a:gd name="connsiteY196" fmla="*/ 1313880 h 1643934"/>
              <a:gd name="connsiteX197" fmla="*/ 1463969 w 1641194"/>
              <a:gd name="connsiteY197" fmla="*/ 1319847 h 1643934"/>
              <a:gd name="connsiteX198" fmla="*/ 1463225 w 1641194"/>
              <a:gd name="connsiteY198" fmla="*/ 1325814 h 1643934"/>
              <a:gd name="connsiteX199" fmla="*/ 1461735 w 1641194"/>
              <a:gd name="connsiteY199" fmla="*/ 1332154 h 1643934"/>
              <a:gd name="connsiteX200" fmla="*/ 1459501 w 1641194"/>
              <a:gd name="connsiteY200" fmla="*/ 1337748 h 1643934"/>
              <a:gd name="connsiteX201" fmla="*/ 1456895 w 1641194"/>
              <a:gd name="connsiteY201" fmla="*/ 1343342 h 1643934"/>
              <a:gd name="connsiteX202" fmla="*/ 1453544 w 1641194"/>
              <a:gd name="connsiteY202" fmla="*/ 1348564 h 1643934"/>
              <a:gd name="connsiteX203" fmla="*/ 1450193 w 1641194"/>
              <a:gd name="connsiteY203" fmla="*/ 1353785 h 1643934"/>
              <a:gd name="connsiteX204" fmla="*/ 1445726 w 1641194"/>
              <a:gd name="connsiteY204" fmla="*/ 1358633 h 1643934"/>
              <a:gd name="connsiteX205" fmla="*/ 1356368 w 1641194"/>
              <a:gd name="connsiteY205" fmla="*/ 1448139 h 1643934"/>
              <a:gd name="connsiteX206" fmla="*/ 1351528 w 1641194"/>
              <a:gd name="connsiteY206" fmla="*/ 1452241 h 1643934"/>
              <a:gd name="connsiteX207" fmla="*/ 1346316 w 1641194"/>
              <a:gd name="connsiteY207" fmla="*/ 1455971 h 1643934"/>
              <a:gd name="connsiteX208" fmla="*/ 1341103 w 1641194"/>
              <a:gd name="connsiteY208" fmla="*/ 1459328 h 1643934"/>
              <a:gd name="connsiteX209" fmla="*/ 1335518 w 1641194"/>
              <a:gd name="connsiteY209" fmla="*/ 1462311 h 1643934"/>
              <a:gd name="connsiteX210" fmla="*/ 1329933 w 1641194"/>
              <a:gd name="connsiteY210" fmla="*/ 1464176 h 1643934"/>
              <a:gd name="connsiteX211" fmla="*/ 1323604 w 1641194"/>
              <a:gd name="connsiteY211" fmla="*/ 1465668 h 1643934"/>
              <a:gd name="connsiteX212" fmla="*/ 1317646 w 1641194"/>
              <a:gd name="connsiteY212" fmla="*/ 1466413 h 1643934"/>
              <a:gd name="connsiteX213" fmla="*/ 1311689 w 1641194"/>
              <a:gd name="connsiteY213" fmla="*/ 1466786 h 1643934"/>
              <a:gd name="connsiteX214" fmla="*/ 1305732 w 1641194"/>
              <a:gd name="connsiteY214" fmla="*/ 1466413 h 1643934"/>
              <a:gd name="connsiteX215" fmla="*/ 1299403 w 1641194"/>
              <a:gd name="connsiteY215" fmla="*/ 1465668 h 1643934"/>
              <a:gd name="connsiteX216" fmla="*/ 1293446 w 1641194"/>
              <a:gd name="connsiteY216" fmla="*/ 1464176 h 1643934"/>
              <a:gd name="connsiteX217" fmla="*/ 1287861 w 1641194"/>
              <a:gd name="connsiteY217" fmla="*/ 1462311 h 1643934"/>
              <a:gd name="connsiteX218" fmla="*/ 1282276 w 1641194"/>
              <a:gd name="connsiteY218" fmla="*/ 1459328 h 1643934"/>
              <a:gd name="connsiteX219" fmla="*/ 1277064 w 1641194"/>
              <a:gd name="connsiteY219" fmla="*/ 1455971 h 1643934"/>
              <a:gd name="connsiteX220" fmla="*/ 1271479 w 1641194"/>
              <a:gd name="connsiteY220" fmla="*/ 1452241 h 1643934"/>
              <a:gd name="connsiteX221" fmla="*/ 1267011 w 1641194"/>
              <a:gd name="connsiteY221" fmla="*/ 1448139 h 1643934"/>
              <a:gd name="connsiteX222" fmla="*/ 1213397 w 1641194"/>
              <a:gd name="connsiteY222" fmla="*/ 1394435 h 1643934"/>
              <a:gd name="connsiteX223" fmla="*/ 1208557 w 1641194"/>
              <a:gd name="connsiteY223" fmla="*/ 1389960 h 1643934"/>
              <a:gd name="connsiteX224" fmla="*/ 1203344 w 1641194"/>
              <a:gd name="connsiteY224" fmla="*/ 1386231 h 1643934"/>
              <a:gd name="connsiteX225" fmla="*/ 1197759 w 1641194"/>
              <a:gd name="connsiteY225" fmla="*/ 1382128 h 1643934"/>
              <a:gd name="connsiteX226" fmla="*/ 1191802 w 1641194"/>
              <a:gd name="connsiteY226" fmla="*/ 1379144 h 1643934"/>
              <a:gd name="connsiteX227" fmla="*/ 1185472 w 1641194"/>
              <a:gd name="connsiteY227" fmla="*/ 1376534 h 1643934"/>
              <a:gd name="connsiteX228" fmla="*/ 1179143 w 1641194"/>
              <a:gd name="connsiteY228" fmla="*/ 1374296 h 1643934"/>
              <a:gd name="connsiteX229" fmla="*/ 1172442 w 1641194"/>
              <a:gd name="connsiteY229" fmla="*/ 1372804 h 1643934"/>
              <a:gd name="connsiteX230" fmla="*/ 1165367 w 1641194"/>
              <a:gd name="connsiteY230" fmla="*/ 1371686 h 1643934"/>
              <a:gd name="connsiteX231" fmla="*/ 1158666 w 1641194"/>
              <a:gd name="connsiteY231" fmla="*/ 1370567 h 1643934"/>
              <a:gd name="connsiteX232" fmla="*/ 1151964 w 1641194"/>
              <a:gd name="connsiteY232" fmla="*/ 1370567 h 1643934"/>
              <a:gd name="connsiteX233" fmla="*/ 1145262 w 1641194"/>
              <a:gd name="connsiteY233" fmla="*/ 1370567 h 1643934"/>
              <a:gd name="connsiteX234" fmla="*/ 1138188 w 1641194"/>
              <a:gd name="connsiteY234" fmla="*/ 1371313 h 1643934"/>
              <a:gd name="connsiteX235" fmla="*/ 1131486 w 1641194"/>
              <a:gd name="connsiteY235" fmla="*/ 1372804 h 1643934"/>
              <a:gd name="connsiteX236" fmla="*/ 1125157 w 1641194"/>
              <a:gd name="connsiteY236" fmla="*/ 1374296 h 1643934"/>
              <a:gd name="connsiteX237" fmla="*/ 1119199 w 1641194"/>
              <a:gd name="connsiteY237" fmla="*/ 1376534 h 1643934"/>
              <a:gd name="connsiteX238" fmla="*/ 1112870 w 1641194"/>
              <a:gd name="connsiteY238" fmla="*/ 1379518 h 1643934"/>
              <a:gd name="connsiteX239" fmla="*/ 1007130 w 1641194"/>
              <a:gd name="connsiteY239" fmla="*/ 1423152 h 1643934"/>
              <a:gd name="connsiteX240" fmla="*/ 1001173 w 1641194"/>
              <a:gd name="connsiteY240" fmla="*/ 1425389 h 1643934"/>
              <a:gd name="connsiteX241" fmla="*/ 995216 w 1641194"/>
              <a:gd name="connsiteY241" fmla="*/ 1428000 h 1643934"/>
              <a:gd name="connsiteX242" fmla="*/ 989631 w 1641194"/>
              <a:gd name="connsiteY242" fmla="*/ 1431357 h 1643934"/>
              <a:gd name="connsiteX243" fmla="*/ 983674 w 1641194"/>
              <a:gd name="connsiteY243" fmla="*/ 1435086 h 1643934"/>
              <a:gd name="connsiteX244" fmla="*/ 978462 w 1641194"/>
              <a:gd name="connsiteY244" fmla="*/ 1439934 h 1643934"/>
              <a:gd name="connsiteX245" fmla="*/ 973622 w 1641194"/>
              <a:gd name="connsiteY245" fmla="*/ 1444410 h 1643934"/>
              <a:gd name="connsiteX246" fmla="*/ 969154 w 1641194"/>
              <a:gd name="connsiteY246" fmla="*/ 1449631 h 1643934"/>
              <a:gd name="connsiteX247" fmla="*/ 964686 w 1641194"/>
              <a:gd name="connsiteY247" fmla="*/ 1454852 h 1643934"/>
              <a:gd name="connsiteX248" fmla="*/ 960963 w 1641194"/>
              <a:gd name="connsiteY248" fmla="*/ 1460446 h 1643934"/>
              <a:gd name="connsiteX249" fmla="*/ 957239 w 1641194"/>
              <a:gd name="connsiteY249" fmla="*/ 1466786 h 1643934"/>
              <a:gd name="connsiteX250" fmla="*/ 954261 w 1641194"/>
              <a:gd name="connsiteY250" fmla="*/ 1472754 h 1643934"/>
              <a:gd name="connsiteX251" fmla="*/ 951655 w 1641194"/>
              <a:gd name="connsiteY251" fmla="*/ 1479094 h 1643934"/>
              <a:gd name="connsiteX252" fmla="*/ 949793 w 1641194"/>
              <a:gd name="connsiteY252" fmla="*/ 1485433 h 1643934"/>
              <a:gd name="connsiteX253" fmla="*/ 948304 w 1641194"/>
              <a:gd name="connsiteY253" fmla="*/ 1492146 h 1643934"/>
              <a:gd name="connsiteX254" fmla="*/ 947187 w 1641194"/>
              <a:gd name="connsiteY254" fmla="*/ 1498860 h 1643934"/>
              <a:gd name="connsiteX255" fmla="*/ 946815 w 1641194"/>
              <a:gd name="connsiteY255" fmla="*/ 1505199 h 1643934"/>
              <a:gd name="connsiteX256" fmla="*/ 946815 w 1641194"/>
              <a:gd name="connsiteY256" fmla="*/ 1580907 h 1643934"/>
              <a:gd name="connsiteX257" fmla="*/ 946815 w 1641194"/>
              <a:gd name="connsiteY257" fmla="*/ 1587247 h 1643934"/>
              <a:gd name="connsiteX258" fmla="*/ 945697 w 1641194"/>
              <a:gd name="connsiteY258" fmla="*/ 1593214 h 1643934"/>
              <a:gd name="connsiteX259" fmla="*/ 944209 w 1641194"/>
              <a:gd name="connsiteY259" fmla="*/ 1599554 h 1643934"/>
              <a:gd name="connsiteX260" fmla="*/ 941974 w 1641194"/>
              <a:gd name="connsiteY260" fmla="*/ 1605521 h 1643934"/>
              <a:gd name="connsiteX261" fmla="*/ 939368 w 1641194"/>
              <a:gd name="connsiteY261" fmla="*/ 1610742 h 1643934"/>
              <a:gd name="connsiteX262" fmla="*/ 936389 w 1641194"/>
              <a:gd name="connsiteY262" fmla="*/ 1615964 h 1643934"/>
              <a:gd name="connsiteX263" fmla="*/ 932666 w 1641194"/>
              <a:gd name="connsiteY263" fmla="*/ 1621185 h 1643934"/>
              <a:gd name="connsiteX264" fmla="*/ 928198 w 1641194"/>
              <a:gd name="connsiteY264" fmla="*/ 1625660 h 1643934"/>
              <a:gd name="connsiteX265" fmla="*/ 923731 w 1641194"/>
              <a:gd name="connsiteY265" fmla="*/ 1629763 h 1643934"/>
              <a:gd name="connsiteX266" fmla="*/ 919263 w 1641194"/>
              <a:gd name="connsiteY266" fmla="*/ 1633119 h 1643934"/>
              <a:gd name="connsiteX267" fmla="*/ 914050 w 1641194"/>
              <a:gd name="connsiteY267" fmla="*/ 1636476 h 1643934"/>
              <a:gd name="connsiteX268" fmla="*/ 908466 w 1641194"/>
              <a:gd name="connsiteY268" fmla="*/ 1639086 h 1643934"/>
              <a:gd name="connsiteX269" fmla="*/ 902508 w 1641194"/>
              <a:gd name="connsiteY269" fmla="*/ 1640951 h 1643934"/>
              <a:gd name="connsiteX270" fmla="*/ 896551 w 1641194"/>
              <a:gd name="connsiteY270" fmla="*/ 1642816 h 1643934"/>
              <a:gd name="connsiteX271" fmla="*/ 890222 w 1641194"/>
              <a:gd name="connsiteY271" fmla="*/ 1643561 h 1643934"/>
              <a:gd name="connsiteX272" fmla="*/ 883892 w 1641194"/>
              <a:gd name="connsiteY272" fmla="*/ 1643934 h 1643934"/>
              <a:gd name="connsiteX273" fmla="*/ 757675 w 1641194"/>
              <a:gd name="connsiteY273" fmla="*/ 1643934 h 1643934"/>
              <a:gd name="connsiteX274" fmla="*/ 751345 w 1641194"/>
              <a:gd name="connsiteY274" fmla="*/ 1643561 h 1643934"/>
              <a:gd name="connsiteX275" fmla="*/ 744644 w 1641194"/>
              <a:gd name="connsiteY275" fmla="*/ 1642816 h 1643934"/>
              <a:gd name="connsiteX276" fmla="*/ 738687 w 1641194"/>
              <a:gd name="connsiteY276" fmla="*/ 1640951 h 1643934"/>
              <a:gd name="connsiteX277" fmla="*/ 733102 w 1641194"/>
              <a:gd name="connsiteY277" fmla="*/ 1639086 h 1643934"/>
              <a:gd name="connsiteX278" fmla="*/ 727517 w 1641194"/>
              <a:gd name="connsiteY278" fmla="*/ 1636476 h 1643934"/>
              <a:gd name="connsiteX279" fmla="*/ 722677 w 1641194"/>
              <a:gd name="connsiteY279" fmla="*/ 1633119 h 1643934"/>
              <a:gd name="connsiteX280" fmla="*/ 717464 w 1641194"/>
              <a:gd name="connsiteY280" fmla="*/ 1629763 h 1643934"/>
              <a:gd name="connsiteX281" fmla="*/ 712996 w 1641194"/>
              <a:gd name="connsiteY281" fmla="*/ 1625660 h 1643934"/>
              <a:gd name="connsiteX282" fmla="*/ 708901 w 1641194"/>
              <a:gd name="connsiteY282" fmla="*/ 1621185 h 1643934"/>
              <a:gd name="connsiteX283" fmla="*/ 705178 w 1641194"/>
              <a:gd name="connsiteY283" fmla="*/ 1615964 h 1643934"/>
              <a:gd name="connsiteX284" fmla="*/ 702199 w 1641194"/>
              <a:gd name="connsiteY284" fmla="*/ 1610742 h 1643934"/>
              <a:gd name="connsiteX285" fmla="*/ 699593 w 1641194"/>
              <a:gd name="connsiteY285" fmla="*/ 1605521 h 1643934"/>
              <a:gd name="connsiteX286" fmla="*/ 697359 w 1641194"/>
              <a:gd name="connsiteY286" fmla="*/ 1599554 h 1643934"/>
              <a:gd name="connsiteX287" fmla="*/ 695869 w 1641194"/>
              <a:gd name="connsiteY287" fmla="*/ 1593214 h 1643934"/>
              <a:gd name="connsiteX288" fmla="*/ 695125 w 1641194"/>
              <a:gd name="connsiteY288" fmla="*/ 1587247 h 1643934"/>
              <a:gd name="connsiteX289" fmla="*/ 694753 w 1641194"/>
              <a:gd name="connsiteY289" fmla="*/ 1580907 h 1643934"/>
              <a:gd name="connsiteX290" fmla="*/ 694753 w 1641194"/>
              <a:gd name="connsiteY290" fmla="*/ 1505199 h 1643934"/>
              <a:gd name="connsiteX291" fmla="*/ 694008 w 1641194"/>
              <a:gd name="connsiteY291" fmla="*/ 1498860 h 1643934"/>
              <a:gd name="connsiteX292" fmla="*/ 692891 w 1641194"/>
              <a:gd name="connsiteY292" fmla="*/ 1492146 h 1643934"/>
              <a:gd name="connsiteX293" fmla="*/ 691775 w 1641194"/>
              <a:gd name="connsiteY293" fmla="*/ 1485433 h 1643934"/>
              <a:gd name="connsiteX294" fmla="*/ 689540 w 1641194"/>
              <a:gd name="connsiteY294" fmla="*/ 1479094 h 1643934"/>
              <a:gd name="connsiteX295" fmla="*/ 686934 w 1641194"/>
              <a:gd name="connsiteY295" fmla="*/ 1472754 h 1643934"/>
              <a:gd name="connsiteX296" fmla="*/ 683955 w 1641194"/>
              <a:gd name="connsiteY296" fmla="*/ 1466786 h 1643934"/>
              <a:gd name="connsiteX297" fmla="*/ 680604 w 1641194"/>
              <a:gd name="connsiteY297" fmla="*/ 1460446 h 1643934"/>
              <a:gd name="connsiteX298" fmla="*/ 676882 w 1641194"/>
              <a:gd name="connsiteY298" fmla="*/ 1454852 h 1643934"/>
              <a:gd name="connsiteX299" fmla="*/ 672786 w 1641194"/>
              <a:gd name="connsiteY299" fmla="*/ 1449631 h 1643934"/>
              <a:gd name="connsiteX300" fmla="*/ 667573 w 1641194"/>
              <a:gd name="connsiteY300" fmla="*/ 1444410 h 1643934"/>
              <a:gd name="connsiteX301" fmla="*/ 662733 w 1641194"/>
              <a:gd name="connsiteY301" fmla="*/ 1439934 h 1643934"/>
              <a:gd name="connsiteX302" fmla="*/ 657520 w 1641194"/>
              <a:gd name="connsiteY302" fmla="*/ 1435086 h 1643934"/>
              <a:gd name="connsiteX303" fmla="*/ 651936 w 1641194"/>
              <a:gd name="connsiteY303" fmla="*/ 1431357 h 1643934"/>
              <a:gd name="connsiteX304" fmla="*/ 646351 w 1641194"/>
              <a:gd name="connsiteY304" fmla="*/ 1428000 h 1643934"/>
              <a:gd name="connsiteX305" fmla="*/ 640021 w 1641194"/>
              <a:gd name="connsiteY305" fmla="*/ 1425389 h 1643934"/>
              <a:gd name="connsiteX306" fmla="*/ 634064 w 1641194"/>
              <a:gd name="connsiteY306" fmla="*/ 1423152 h 1643934"/>
              <a:gd name="connsiteX307" fmla="*/ 528325 w 1641194"/>
              <a:gd name="connsiteY307" fmla="*/ 1379518 h 1643934"/>
              <a:gd name="connsiteX308" fmla="*/ 522367 w 1641194"/>
              <a:gd name="connsiteY308" fmla="*/ 1376534 h 1643934"/>
              <a:gd name="connsiteX309" fmla="*/ 516410 w 1641194"/>
              <a:gd name="connsiteY309" fmla="*/ 1374296 h 1643934"/>
              <a:gd name="connsiteX310" fmla="*/ 510081 w 1641194"/>
              <a:gd name="connsiteY310" fmla="*/ 1372804 h 1643934"/>
              <a:gd name="connsiteX311" fmla="*/ 503007 w 1641194"/>
              <a:gd name="connsiteY311" fmla="*/ 1371313 h 1643934"/>
              <a:gd name="connsiteX312" fmla="*/ 496305 w 1641194"/>
              <a:gd name="connsiteY312" fmla="*/ 1370567 h 1643934"/>
              <a:gd name="connsiteX313" fmla="*/ 489603 w 1641194"/>
              <a:gd name="connsiteY313" fmla="*/ 1370567 h 1643934"/>
              <a:gd name="connsiteX314" fmla="*/ 482529 w 1641194"/>
              <a:gd name="connsiteY314" fmla="*/ 1370567 h 1643934"/>
              <a:gd name="connsiteX315" fmla="*/ 475827 w 1641194"/>
              <a:gd name="connsiteY315" fmla="*/ 1371686 h 1643934"/>
              <a:gd name="connsiteX316" fmla="*/ 469125 w 1641194"/>
              <a:gd name="connsiteY316" fmla="*/ 1372804 h 1643934"/>
              <a:gd name="connsiteX317" fmla="*/ 462797 w 1641194"/>
              <a:gd name="connsiteY317" fmla="*/ 1374296 h 1643934"/>
              <a:gd name="connsiteX318" fmla="*/ 456095 w 1641194"/>
              <a:gd name="connsiteY318" fmla="*/ 1376534 h 1643934"/>
              <a:gd name="connsiteX319" fmla="*/ 449765 w 1641194"/>
              <a:gd name="connsiteY319" fmla="*/ 1379144 h 1643934"/>
              <a:gd name="connsiteX320" fmla="*/ 443808 w 1641194"/>
              <a:gd name="connsiteY320" fmla="*/ 1382128 h 1643934"/>
              <a:gd name="connsiteX321" fmla="*/ 438223 w 1641194"/>
              <a:gd name="connsiteY321" fmla="*/ 1386231 h 1643934"/>
              <a:gd name="connsiteX322" fmla="*/ 433011 w 1641194"/>
              <a:gd name="connsiteY322" fmla="*/ 1389960 h 1643934"/>
              <a:gd name="connsiteX323" fmla="*/ 428170 w 1641194"/>
              <a:gd name="connsiteY323" fmla="*/ 1394435 h 1643934"/>
              <a:gd name="connsiteX324" fmla="*/ 374184 w 1641194"/>
              <a:gd name="connsiteY324" fmla="*/ 1448139 h 1643934"/>
              <a:gd name="connsiteX325" fmla="*/ 369716 w 1641194"/>
              <a:gd name="connsiteY325" fmla="*/ 1452241 h 1643934"/>
              <a:gd name="connsiteX326" fmla="*/ 364503 w 1641194"/>
              <a:gd name="connsiteY326" fmla="*/ 1455971 h 1643934"/>
              <a:gd name="connsiteX327" fmla="*/ 359291 w 1641194"/>
              <a:gd name="connsiteY327" fmla="*/ 1459328 h 1643934"/>
              <a:gd name="connsiteX328" fmla="*/ 353706 w 1641194"/>
              <a:gd name="connsiteY328" fmla="*/ 1462311 h 1643934"/>
              <a:gd name="connsiteX329" fmla="*/ 347749 w 1641194"/>
              <a:gd name="connsiteY329" fmla="*/ 1464176 h 1643934"/>
              <a:gd name="connsiteX330" fmla="*/ 341792 w 1641194"/>
              <a:gd name="connsiteY330" fmla="*/ 1465668 h 1643934"/>
              <a:gd name="connsiteX331" fmla="*/ 335835 w 1641194"/>
              <a:gd name="connsiteY331" fmla="*/ 1466413 h 1643934"/>
              <a:gd name="connsiteX332" fmla="*/ 329878 w 1641194"/>
              <a:gd name="connsiteY332" fmla="*/ 1466786 h 1643934"/>
              <a:gd name="connsiteX333" fmla="*/ 323548 w 1641194"/>
              <a:gd name="connsiteY333" fmla="*/ 1466413 h 1643934"/>
              <a:gd name="connsiteX334" fmla="*/ 317591 w 1641194"/>
              <a:gd name="connsiteY334" fmla="*/ 1465668 h 1643934"/>
              <a:gd name="connsiteX335" fmla="*/ 311634 w 1641194"/>
              <a:gd name="connsiteY335" fmla="*/ 1464176 h 1643934"/>
              <a:gd name="connsiteX336" fmla="*/ 306049 w 1641194"/>
              <a:gd name="connsiteY336" fmla="*/ 1462311 h 1643934"/>
              <a:gd name="connsiteX337" fmla="*/ 300464 w 1641194"/>
              <a:gd name="connsiteY337" fmla="*/ 1459328 h 1643934"/>
              <a:gd name="connsiteX338" fmla="*/ 294879 w 1641194"/>
              <a:gd name="connsiteY338" fmla="*/ 1455971 h 1643934"/>
              <a:gd name="connsiteX339" fmla="*/ 290039 w 1641194"/>
              <a:gd name="connsiteY339" fmla="*/ 1452241 h 1643934"/>
              <a:gd name="connsiteX340" fmla="*/ 285199 w 1641194"/>
              <a:gd name="connsiteY340" fmla="*/ 1448139 h 1643934"/>
              <a:gd name="connsiteX341" fmla="*/ 195842 w 1641194"/>
              <a:gd name="connsiteY341" fmla="*/ 1358633 h 1643934"/>
              <a:gd name="connsiteX342" fmla="*/ 191374 w 1641194"/>
              <a:gd name="connsiteY342" fmla="*/ 1353785 h 1643934"/>
              <a:gd name="connsiteX343" fmla="*/ 187650 w 1641194"/>
              <a:gd name="connsiteY343" fmla="*/ 1348564 h 1643934"/>
              <a:gd name="connsiteX344" fmla="*/ 184672 w 1641194"/>
              <a:gd name="connsiteY344" fmla="*/ 1343342 h 1643934"/>
              <a:gd name="connsiteX345" fmla="*/ 182066 w 1641194"/>
              <a:gd name="connsiteY345" fmla="*/ 1337748 h 1643934"/>
              <a:gd name="connsiteX346" fmla="*/ 179832 w 1641194"/>
              <a:gd name="connsiteY346" fmla="*/ 1332154 h 1643934"/>
              <a:gd name="connsiteX347" fmla="*/ 178715 w 1641194"/>
              <a:gd name="connsiteY347" fmla="*/ 1325814 h 1643934"/>
              <a:gd name="connsiteX348" fmla="*/ 177598 w 1641194"/>
              <a:gd name="connsiteY348" fmla="*/ 1319847 h 1643934"/>
              <a:gd name="connsiteX349" fmla="*/ 177598 w 1641194"/>
              <a:gd name="connsiteY349" fmla="*/ 1313880 h 1643934"/>
              <a:gd name="connsiteX350" fmla="*/ 177598 w 1641194"/>
              <a:gd name="connsiteY350" fmla="*/ 1307912 h 1643934"/>
              <a:gd name="connsiteX351" fmla="*/ 178715 w 1641194"/>
              <a:gd name="connsiteY351" fmla="*/ 1301572 h 1643934"/>
              <a:gd name="connsiteX352" fmla="*/ 179832 w 1641194"/>
              <a:gd name="connsiteY352" fmla="*/ 1295606 h 1643934"/>
              <a:gd name="connsiteX353" fmla="*/ 182066 w 1641194"/>
              <a:gd name="connsiteY353" fmla="*/ 1290011 h 1643934"/>
              <a:gd name="connsiteX354" fmla="*/ 184672 w 1641194"/>
              <a:gd name="connsiteY354" fmla="*/ 1284417 h 1643934"/>
              <a:gd name="connsiteX355" fmla="*/ 187650 w 1641194"/>
              <a:gd name="connsiteY355" fmla="*/ 1279196 h 1643934"/>
              <a:gd name="connsiteX356" fmla="*/ 191374 w 1641194"/>
              <a:gd name="connsiteY356" fmla="*/ 1273602 h 1643934"/>
              <a:gd name="connsiteX357" fmla="*/ 195842 w 1641194"/>
              <a:gd name="connsiteY357" fmla="*/ 1269127 h 1643934"/>
              <a:gd name="connsiteX358" fmla="*/ 249456 w 1641194"/>
              <a:gd name="connsiteY358" fmla="*/ 1215422 h 1643934"/>
              <a:gd name="connsiteX359" fmla="*/ 253924 w 1641194"/>
              <a:gd name="connsiteY359" fmla="*/ 1210574 h 1643934"/>
              <a:gd name="connsiteX360" fmla="*/ 258019 w 1641194"/>
              <a:gd name="connsiteY360" fmla="*/ 1205353 h 1643934"/>
              <a:gd name="connsiteX361" fmla="*/ 261370 w 1641194"/>
              <a:gd name="connsiteY361" fmla="*/ 1199759 h 1643934"/>
              <a:gd name="connsiteX362" fmla="*/ 264349 w 1641194"/>
              <a:gd name="connsiteY362" fmla="*/ 1193419 h 1643934"/>
              <a:gd name="connsiteX363" fmla="*/ 266955 w 1641194"/>
              <a:gd name="connsiteY363" fmla="*/ 1187452 h 1643934"/>
              <a:gd name="connsiteX364" fmla="*/ 269189 w 1641194"/>
              <a:gd name="connsiteY364" fmla="*/ 1180739 h 1643934"/>
              <a:gd name="connsiteX365" fmla="*/ 270678 w 1641194"/>
              <a:gd name="connsiteY365" fmla="*/ 1174399 h 1643934"/>
              <a:gd name="connsiteX366" fmla="*/ 272540 w 1641194"/>
              <a:gd name="connsiteY366" fmla="*/ 1167312 h 1643934"/>
              <a:gd name="connsiteX367" fmla="*/ 273284 w 1641194"/>
              <a:gd name="connsiteY367" fmla="*/ 1160599 h 1643934"/>
              <a:gd name="connsiteX368" fmla="*/ 273657 w 1641194"/>
              <a:gd name="connsiteY368" fmla="*/ 1153887 h 1643934"/>
              <a:gd name="connsiteX369" fmla="*/ 273284 w 1641194"/>
              <a:gd name="connsiteY369" fmla="*/ 1146801 h 1643934"/>
              <a:gd name="connsiteX370" fmla="*/ 272540 w 1641194"/>
              <a:gd name="connsiteY370" fmla="*/ 1140088 h 1643934"/>
              <a:gd name="connsiteX371" fmla="*/ 271051 w 1641194"/>
              <a:gd name="connsiteY371" fmla="*/ 1133375 h 1643934"/>
              <a:gd name="connsiteX372" fmla="*/ 269189 w 1641194"/>
              <a:gd name="connsiteY372" fmla="*/ 1127035 h 1643934"/>
              <a:gd name="connsiteX373" fmla="*/ 266955 w 1641194"/>
              <a:gd name="connsiteY373" fmla="*/ 1121068 h 1643934"/>
              <a:gd name="connsiteX374" fmla="*/ 264349 w 1641194"/>
              <a:gd name="connsiteY374" fmla="*/ 1114728 h 1643934"/>
              <a:gd name="connsiteX375" fmla="*/ 220787 w 1641194"/>
              <a:gd name="connsiteY375" fmla="*/ 1008812 h 1643934"/>
              <a:gd name="connsiteX376" fmla="*/ 218181 w 1641194"/>
              <a:gd name="connsiteY376" fmla="*/ 1002845 h 1643934"/>
              <a:gd name="connsiteX377" fmla="*/ 215575 w 1641194"/>
              <a:gd name="connsiteY377" fmla="*/ 996877 h 1643934"/>
              <a:gd name="connsiteX378" fmla="*/ 212224 w 1641194"/>
              <a:gd name="connsiteY378" fmla="*/ 991284 h 1643934"/>
              <a:gd name="connsiteX379" fmla="*/ 208500 w 1641194"/>
              <a:gd name="connsiteY379" fmla="*/ 985316 h 1643934"/>
              <a:gd name="connsiteX380" fmla="*/ 204405 w 1641194"/>
              <a:gd name="connsiteY380" fmla="*/ 980095 h 1643934"/>
              <a:gd name="connsiteX381" fmla="*/ 199565 w 1641194"/>
              <a:gd name="connsiteY381" fmla="*/ 975247 h 1643934"/>
              <a:gd name="connsiteX382" fmla="*/ 194725 w 1641194"/>
              <a:gd name="connsiteY382" fmla="*/ 970772 h 1643934"/>
              <a:gd name="connsiteX383" fmla="*/ 188768 w 1641194"/>
              <a:gd name="connsiteY383" fmla="*/ 966297 h 1643934"/>
              <a:gd name="connsiteX384" fmla="*/ 183183 w 1641194"/>
              <a:gd name="connsiteY384" fmla="*/ 962567 h 1643934"/>
              <a:gd name="connsiteX385" fmla="*/ 177598 w 1641194"/>
              <a:gd name="connsiteY385" fmla="*/ 958837 h 1643934"/>
              <a:gd name="connsiteX386" fmla="*/ 171269 w 1641194"/>
              <a:gd name="connsiteY386" fmla="*/ 955854 h 1643934"/>
              <a:gd name="connsiteX387" fmla="*/ 164939 w 1641194"/>
              <a:gd name="connsiteY387" fmla="*/ 953244 h 1643934"/>
              <a:gd name="connsiteX388" fmla="*/ 158609 w 1641194"/>
              <a:gd name="connsiteY388" fmla="*/ 951379 h 1643934"/>
              <a:gd name="connsiteX389" fmla="*/ 151908 w 1641194"/>
              <a:gd name="connsiteY389" fmla="*/ 949887 h 1643934"/>
              <a:gd name="connsiteX390" fmla="*/ 145579 w 1641194"/>
              <a:gd name="connsiteY390" fmla="*/ 948768 h 1643934"/>
              <a:gd name="connsiteX391" fmla="*/ 138877 w 1641194"/>
              <a:gd name="connsiteY391" fmla="*/ 948395 h 1643934"/>
              <a:gd name="connsiteX392" fmla="*/ 63295 w 1641194"/>
              <a:gd name="connsiteY392" fmla="*/ 948395 h 1643934"/>
              <a:gd name="connsiteX393" fmla="*/ 56593 w 1641194"/>
              <a:gd name="connsiteY393" fmla="*/ 948022 h 1643934"/>
              <a:gd name="connsiteX394" fmla="*/ 50636 w 1641194"/>
              <a:gd name="connsiteY394" fmla="*/ 947276 h 1643934"/>
              <a:gd name="connsiteX395" fmla="*/ 44679 w 1641194"/>
              <a:gd name="connsiteY395" fmla="*/ 945784 h 1643934"/>
              <a:gd name="connsiteX396" fmla="*/ 38722 w 1641194"/>
              <a:gd name="connsiteY396" fmla="*/ 943547 h 1643934"/>
              <a:gd name="connsiteX397" fmla="*/ 33137 w 1641194"/>
              <a:gd name="connsiteY397" fmla="*/ 940936 h 1643934"/>
              <a:gd name="connsiteX398" fmla="*/ 27925 w 1641194"/>
              <a:gd name="connsiteY398" fmla="*/ 937953 h 1643934"/>
              <a:gd name="connsiteX399" fmla="*/ 23084 w 1641194"/>
              <a:gd name="connsiteY399" fmla="*/ 933850 h 1643934"/>
              <a:gd name="connsiteX400" fmla="*/ 18617 w 1641194"/>
              <a:gd name="connsiteY400" fmla="*/ 929748 h 1643934"/>
              <a:gd name="connsiteX401" fmla="*/ 14521 w 1641194"/>
              <a:gd name="connsiteY401" fmla="*/ 925273 h 1643934"/>
              <a:gd name="connsiteX402" fmla="*/ 11170 w 1641194"/>
              <a:gd name="connsiteY402" fmla="*/ 920425 h 1643934"/>
              <a:gd name="connsiteX403" fmla="*/ 7447 w 1641194"/>
              <a:gd name="connsiteY403" fmla="*/ 915203 h 1643934"/>
              <a:gd name="connsiteX404" fmla="*/ 4841 w 1641194"/>
              <a:gd name="connsiteY404" fmla="*/ 909982 h 1643934"/>
              <a:gd name="connsiteX405" fmla="*/ 2979 w 1641194"/>
              <a:gd name="connsiteY405" fmla="*/ 904015 h 1643934"/>
              <a:gd name="connsiteX406" fmla="*/ 1118 w 1641194"/>
              <a:gd name="connsiteY406" fmla="*/ 898048 h 1643934"/>
              <a:gd name="connsiteX407" fmla="*/ 373 w 1641194"/>
              <a:gd name="connsiteY407" fmla="*/ 891708 h 1643934"/>
              <a:gd name="connsiteX408" fmla="*/ 0 w 1641194"/>
              <a:gd name="connsiteY408" fmla="*/ 885368 h 1643934"/>
              <a:gd name="connsiteX409" fmla="*/ 0 w 1641194"/>
              <a:gd name="connsiteY409" fmla="*/ 758940 h 1643934"/>
              <a:gd name="connsiteX410" fmla="*/ 373 w 1641194"/>
              <a:gd name="connsiteY410" fmla="*/ 752600 h 1643934"/>
              <a:gd name="connsiteX411" fmla="*/ 1118 w 1641194"/>
              <a:gd name="connsiteY411" fmla="*/ 745887 h 1643934"/>
              <a:gd name="connsiteX412" fmla="*/ 2979 w 1641194"/>
              <a:gd name="connsiteY412" fmla="*/ 739920 h 1643934"/>
              <a:gd name="connsiteX413" fmla="*/ 4841 w 1641194"/>
              <a:gd name="connsiteY413" fmla="*/ 734325 h 1643934"/>
              <a:gd name="connsiteX414" fmla="*/ 7447 w 1641194"/>
              <a:gd name="connsiteY414" fmla="*/ 728732 h 1643934"/>
              <a:gd name="connsiteX415" fmla="*/ 11170 w 1641194"/>
              <a:gd name="connsiteY415" fmla="*/ 723137 h 1643934"/>
              <a:gd name="connsiteX416" fmla="*/ 14521 w 1641194"/>
              <a:gd name="connsiteY416" fmla="*/ 718289 h 1643934"/>
              <a:gd name="connsiteX417" fmla="*/ 18617 w 1641194"/>
              <a:gd name="connsiteY417" fmla="*/ 714186 h 1643934"/>
              <a:gd name="connsiteX418" fmla="*/ 23084 w 1641194"/>
              <a:gd name="connsiteY418" fmla="*/ 710085 h 1643934"/>
              <a:gd name="connsiteX419" fmla="*/ 27925 w 1641194"/>
              <a:gd name="connsiteY419" fmla="*/ 706355 h 1643934"/>
              <a:gd name="connsiteX420" fmla="*/ 33137 w 1641194"/>
              <a:gd name="connsiteY420" fmla="*/ 703371 h 1643934"/>
              <a:gd name="connsiteX421" fmla="*/ 38722 w 1641194"/>
              <a:gd name="connsiteY421" fmla="*/ 700760 h 1643934"/>
              <a:gd name="connsiteX422" fmla="*/ 44679 w 1641194"/>
              <a:gd name="connsiteY422" fmla="*/ 698523 h 1643934"/>
              <a:gd name="connsiteX423" fmla="*/ 50636 w 1641194"/>
              <a:gd name="connsiteY423" fmla="*/ 696658 h 1643934"/>
              <a:gd name="connsiteX424" fmla="*/ 56593 w 1641194"/>
              <a:gd name="connsiteY424" fmla="*/ 695540 h 1643934"/>
              <a:gd name="connsiteX425" fmla="*/ 63295 w 1641194"/>
              <a:gd name="connsiteY425" fmla="*/ 695167 h 1643934"/>
              <a:gd name="connsiteX426" fmla="*/ 138877 w 1641194"/>
              <a:gd name="connsiteY426" fmla="*/ 695540 h 1643934"/>
              <a:gd name="connsiteX427" fmla="*/ 145579 w 1641194"/>
              <a:gd name="connsiteY427" fmla="*/ 695167 h 1643934"/>
              <a:gd name="connsiteX428" fmla="*/ 152280 w 1641194"/>
              <a:gd name="connsiteY428" fmla="*/ 694048 h 1643934"/>
              <a:gd name="connsiteX429" fmla="*/ 158609 w 1641194"/>
              <a:gd name="connsiteY429" fmla="*/ 692556 h 1643934"/>
              <a:gd name="connsiteX430" fmla="*/ 164939 w 1641194"/>
              <a:gd name="connsiteY430" fmla="*/ 690691 h 1643934"/>
              <a:gd name="connsiteX431" fmla="*/ 171269 w 1641194"/>
              <a:gd name="connsiteY431" fmla="*/ 688081 h 1643934"/>
              <a:gd name="connsiteX432" fmla="*/ 177598 w 1641194"/>
              <a:gd name="connsiteY432" fmla="*/ 685097 h 1643934"/>
              <a:gd name="connsiteX433" fmla="*/ 183555 w 1641194"/>
              <a:gd name="connsiteY433" fmla="*/ 681741 h 1643934"/>
              <a:gd name="connsiteX434" fmla="*/ 189140 w 1641194"/>
              <a:gd name="connsiteY434" fmla="*/ 678011 h 1643934"/>
              <a:gd name="connsiteX435" fmla="*/ 194725 w 1641194"/>
              <a:gd name="connsiteY435" fmla="*/ 673536 h 1643934"/>
              <a:gd name="connsiteX436" fmla="*/ 199565 w 1641194"/>
              <a:gd name="connsiteY436" fmla="*/ 668688 h 1643934"/>
              <a:gd name="connsiteX437" fmla="*/ 204405 w 1641194"/>
              <a:gd name="connsiteY437" fmla="*/ 663840 h 1643934"/>
              <a:gd name="connsiteX438" fmla="*/ 208500 w 1641194"/>
              <a:gd name="connsiteY438" fmla="*/ 658618 h 1643934"/>
              <a:gd name="connsiteX439" fmla="*/ 212224 w 1641194"/>
              <a:gd name="connsiteY439" fmla="*/ 653024 h 1643934"/>
              <a:gd name="connsiteX440" fmla="*/ 215575 w 1641194"/>
              <a:gd name="connsiteY440" fmla="*/ 647430 h 1643934"/>
              <a:gd name="connsiteX441" fmla="*/ 218554 w 1641194"/>
              <a:gd name="connsiteY441" fmla="*/ 641090 h 1643934"/>
              <a:gd name="connsiteX442" fmla="*/ 221160 w 1641194"/>
              <a:gd name="connsiteY442" fmla="*/ 635123 h 1643934"/>
              <a:gd name="connsiteX443" fmla="*/ 264349 w 1641194"/>
              <a:gd name="connsiteY443" fmla="*/ 529207 h 1643934"/>
              <a:gd name="connsiteX444" fmla="*/ 266955 w 1641194"/>
              <a:gd name="connsiteY444" fmla="*/ 523240 h 1643934"/>
              <a:gd name="connsiteX445" fmla="*/ 269189 w 1641194"/>
              <a:gd name="connsiteY445" fmla="*/ 517272 h 1643934"/>
              <a:gd name="connsiteX446" fmla="*/ 271051 w 1641194"/>
              <a:gd name="connsiteY446" fmla="*/ 510559 h 1643934"/>
              <a:gd name="connsiteX447" fmla="*/ 272540 w 1641194"/>
              <a:gd name="connsiteY447" fmla="*/ 503846 h 1643934"/>
              <a:gd name="connsiteX448" fmla="*/ 273284 w 1641194"/>
              <a:gd name="connsiteY448" fmla="*/ 497134 h 1643934"/>
              <a:gd name="connsiteX449" fmla="*/ 273657 w 1641194"/>
              <a:gd name="connsiteY449" fmla="*/ 490421 h 1643934"/>
              <a:gd name="connsiteX450" fmla="*/ 273284 w 1641194"/>
              <a:gd name="connsiteY450" fmla="*/ 483335 h 1643934"/>
              <a:gd name="connsiteX451" fmla="*/ 272540 w 1641194"/>
              <a:gd name="connsiteY451" fmla="*/ 476622 h 1643934"/>
              <a:gd name="connsiteX452" fmla="*/ 271051 w 1641194"/>
              <a:gd name="connsiteY452" fmla="*/ 469909 h 1643934"/>
              <a:gd name="connsiteX453" fmla="*/ 269189 w 1641194"/>
              <a:gd name="connsiteY453" fmla="*/ 463196 h 1643934"/>
              <a:gd name="connsiteX454" fmla="*/ 266955 w 1641194"/>
              <a:gd name="connsiteY454" fmla="*/ 456483 h 1643934"/>
              <a:gd name="connsiteX455" fmla="*/ 264349 w 1641194"/>
              <a:gd name="connsiteY455" fmla="*/ 450516 h 1643934"/>
              <a:gd name="connsiteX456" fmla="*/ 261370 w 1641194"/>
              <a:gd name="connsiteY456" fmla="*/ 444548 h 1643934"/>
              <a:gd name="connsiteX457" fmla="*/ 258019 w 1641194"/>
              <a:gd name="connsiteY457" fmla="*/ 438955 h 1643934"/>
              <a:gd name="connsiteX458" fmla="*/ 253924 w 1641194"/>
              <a:gd name="connsiteY458" fmla="*/ 433360 h 1643934"/>
              <a:gd name="connsiteX459" fmla="*/ 249456 w 1641194"/>
              <a:gd name="connsiteY459" fmla="*/ 428512 h 1643934"/>
              <a:gd name="connsiteX460" fmla="*/ 196214 w 1641194"/>
              <a:gd name="connsiteY460" fmla="*/ 374808 h 1643934"/>
              <a:gd name="connsiteX461" fmla="*/ 191374 w 1641194"/>
              <a:gd name="connsiteY461" fmla="*/ 369960 h 1643934"/>
              <a:gd name="connsiteX462" fmla="*/ 187650 w 1641194"/>
              <a:gd name="connsiteY462" fmla="*/ 365111 h 1643934"/>
              <a:gd name="connsiteX463" fmla="*/ 184672 w 1641194"/>
              <a:gd name="connsiteY463" fmla="*/ 359891 h 1643934"/>
              <a:gd name="connsiteX464" fmla="*/ 182066 w 1641194"/>
              <a:gd name="connsiteY464" fmla="*/ 353923 h 1643934"/>
              <a:gd name="connsiteX465" fmla="*/ 180204 w 1641194"/>
              <a:gd name="connsiteY465" fmla="*/ 347957 h 1643934"/>
              <a:gd name="connsiteX466" fmla="*/ 178715 w 1641194"/>
              <a:gd name="connsiteY466" fmla="*/ 342362 h 1643934"/>
              <a:gd name="connsiteX467" fmla="*/ 177598 w 1641194"/>
              <a:gd name="connsiteY467" fmla="*/ 336395 h 1643934"/>
              <a:gd name="connsiteX468" fmla="*/ 177598 w 1641194"/>
              <a:gd name="connsiteY468" fmla="*/ 330428 h 1643934"/>
              <a:gd name="connsiteX469" fmla="*/ 177598 w 1641194"/>
              <a:gd name="connsiteY469" fmla="*/ 324088 h 1643934"/>
              <a:gd name="connsiteX470" fmla="*/ 178715 w 1641194"/>
              <a:gd name="connsiteY470" fmla="*/ 318121 h 1643934"/>
              <a:gd name="connsiteX471" fmla="*/ 180204 w 1641194"/>
              <a:gd name="connsiteY471" fmla="*/ 312153 h 1643934"/>
              <a:gd name="connsiteX472" fmla="*/ 182066 w 1641194"/>
              <a:gd name="connsiteY472" fmla="*/ 306560 h 1643934"/>
              <a:gd name="connsiteX473" fmla="*/ 184672 w 1641194"/>
              <a:gd name="connsiteY473" fmla="*/ 300592 h 1643934"/>
              <a:gd name="connsiteX474" fmla="*/ 187650 w 1641194"/>
              <a:gd name="connsiteY474" fmla="*/ 295372 h 1643934"/>
              <a:gd name="connsiteX475" fmla="*/ 191374 w 1641194"/>
              <a:gd name="connsiteY475" fmla="*/ 290150 h 1643934"/>
              <a:gd name="connsiteX476" fmla="*/ 196214 w 1641194"/>
              <a:gd name="connsiteY476" fmla="*/ 285302 h 1643934"/>
              <a:gd name="connsiteX477" fmla="*/ 285199 w 1641194"/>
              <a:gd name="connsiteY477" fmla="*/ 195796 h 1643934"/>
              <a:gd name="connsiteX478" fmla="*/ 290039 w 1641194"/>
              <a:gd name="connsiteY478" fmla="*/ 191693 h 1643934"/>
              <a:gd name="connsiteX479" fmla="*/ 294879 w 1641194"/>
              <a:gd name="connsiteY479" fmla="*/ 187963 h 1643934"/>
              <a:gd name="connsiteX480" fmla="*/ 300464 w 1641194"/>
              <a:gd name="connsiteY480" fmla="*/ 184607 h 1643934"/>
              <a:gd name="connsiteX481" fmla="*/ 306049 w 1641194"/>
              <a:gd name="connsiteY481" fmla="*/ 182370 h 1643934"/>
              <a:gd name="connsiteX482" fmla="*/ 311634 w 1641194"/>
              <a:gd name="connsiteY482" fmla="*/ 180132 h 1643934"/>
              <a:gd name="connsiteX483" fmla="*/ 317591 w 1641194"/>
              <a:gd name="connsiteY483" fmla="*/ 178640 h 1643934"/>
              <a:gd name="connsiteX484" fmla="*/ 323548 w 1641194"/>
              <a:gd name="connsiteY484" fmla="*/ 177895 h 1643934"/>
              <a:gd name="connsiteX485" fmla="*/ 329878 w 1641194"/>
              <a:gd name="connsiteY485" fmla="*/ 177521 h 1643934"/>
              <a:gd name="connsiteX486" fmla="*/ 335835 w 1641194"/>
              <a:gd name="connsiteY486" fmla="*/ 177895 h 1643934"/>
              <a:gd name="connsiteX487" fmla="*/ 341792 w 1641194"/>
              <a:gd name="connsiteY487" fmla="*/ 178640 h 1643934"/>
              <a:gd name="connsiteX488" fmla="*/ 347749 w 1641194"/>
              <a:gd name="connsiteY488" fmla="*/ 180132 h 1643934"/>
              <a:gd name="connsiteX489" fmla="*/ 353706 w 1641194"/>
              <a:gd name="connsiteY489" fmla="*/ 182370 h 1643934"/>
              <a:gd name="connsiteX490" fmla="*/ 359291 w 1641194"/>
              <a:gd name="connsiteY490" fmla="*/ 184607 h 1643934"/>
              <a:gd name="connsiteX491" fmla="*/ 364503 w 1641194"/>
              <a:gd name="connsiteY491" fmla="*/ 187963 h 1643934"/>
              <a:gd name="connsiteX492" fmla="*/ 369716 w 1641194"/>
              <a:gd name="connsiteY492" fmla="*/ 191693 h 1643934"/>
              <a:gd name="connsiteX493" fmla="*/ 374184 w 1641194"/>
              <a:gd name="connsiteY493" fmla="*/ 195796 h 1643934"/>
              <a:gd name="connsiteX494" fmla="*/ 428170 w 1641194"/>
              <a:gd name="connsiteY494" fmla="*/ 249499 h 1643934"/>
              <a:gd name="connsiteX495" fmla="*/ 433383 w 1641194"/>
              <a:gd name="connsiteY495" fmla="*/ 254347 h 1643934"/>
              <a:gd name="connsiteX496" fmla="*/ 438596 w 1641194"/>
              <a:gd name="connsiteY496" fmla="*/ 258077 h 1643934"/>
              <a:gd name="connsiteX497" fmla="*/ 444180 w 1641194"/>
              <a:gd name="connsiteY497" fmla="*/ 261807 h 1643934"/>
              <a:gd name="connsiteX498" fmla="*/ 449765 w 1641194"/>
              <a:gd name="connsiteY498" fmla="*/ 264790 h 1643934"/>
              <a:gd name="connsiteX499" fmla="*/ 456095 w 1641194"/>
              <a:gd name="connsiteY499" fmla="*/ 267400 h 1643934"/>
              <a:gd name="connsiteX500" fmla="*/ 462797 w 1641194"/>
              <a:gd name="connsiteY500" fmla="*/ 269638 h 1643934"/>
              <a:gd name="connsiteX501" fmla="*/ 469498 w 1641194"/>
              <a:gd name="connsiteY501" fmla="*/ 271130 h 1643934"/>
              <a:gd name="connsiteX502" fmla="*/ 475827 w 1641194"/>
              <a:gd name="connsiteY502" fmla="*/ 272622 h 1643934"/>
              <a:gd name="connsiteX503" fmla="*/ 482902 w 1641194"/>
              <a:gd name="connsiteY503" fmla="*/ 273368 h 1643934"/>
              <a:gd name="connsiteX504" fmla="*/ 489975 w 1641194"/>
              <a:gd name="connsiteY504" fmla="*/ 273368 h 1643934"/>
              <a:gd name="connsiteX505" fmla="*/ 496678 w 1641194"/>
              <a:gd name="connsiteY505" fmla="*/ 273368 h 1643934"/>
              <a:gd name="connsiteX506" fmla="*/ 503380 w 1641194"/>
              <a:gd name="connsiteY506" fmla="*/ 272622 h 1643934"/>
              <a:gd name="connsiteX507" fmla="*/ 510081 w 1641194"/>
              <a:gd name="connsiteY507" fmla="*/ 271503 h 1643934"/>
              <a:gd name="connsiteX508" fmla="*/ 516410 w 1641194"/>
              <a:gd name="connsiteY508" fmla="*/ 269638 h 1643934"/>
              <a:gd name="connsiteX509" fmla="*/ 522740 w 1641194"/>
              <a:gd name="connsiteY509" fmla="*/ 267400 h 1643934"/>
              <a:gd name="connsiteX510" fmla="*/ 528325 w 1641194"/>
              <a:gd name="connsiteY510" fmla="*/ 264790 h 1643934"/>
              <a:gd name="connsiteX511" fmla="*/ 634064 w 1641194"/>
              <a:gd name="connsiteY511" fmla="*/ 220783 h 1643934"/>
              <a:gd name="connsiteX512" fmla="*/ 640021 w 1641194"/>
              <a:gd name="connsiteY512" fmla="*/ 218918 h 1643934"/>
              <a:gd name="connsiteX513" fmla="*/ 646351 w 1641194"/>
              <a:gd name="connsiteY513" fmla="*/ 215935 h 1643934"/>
              <a:gd name="connsiteX514" fmla="*/ 651936 w 1641194"/>
              <a:gd name="connsiteY514" fmla="*/ 212578 h 1643934"/>
              <a:gd name="connsiteX515" fmla="*/ 657520 w 1641194"/>
              <a:gd name="connsiteY515" fmla="*/ 208849 h 1643934"/>
              <a:gd name="connsiteX516" fmla="*/ 662733 w 1641194"/>
              <a:gd name="connsiteY516" fmla="*/ 204746 h 1643934"/>
              <a:gd name="connsiteX517" fmla="*/ 667573 w 1641194"/>
              <a:gd name="connsiteY517" fmla="*/ 199898 h 1643934"/>
              <a:gd name="connsiteX518" fmla="*/ 672786 w 1641194"/>
              <a:gd name="connsiteY518" fmla="*/ 194676 h 1643934"/>
              <a:gd name="connsiteX519" fmla="*/ 676882 w 1641194"/>
              <a:gd name="connsiteY519" fmla="*/ 189083 h 1643934"/>
              <a:gd name="connsiteX520" fmla="*/ 680604 w 1641194"/>
              <a:gd name="connsiteY520" fmla="*/ 183488 h 1643934"/>
              <a:gd name="connsiteX521" fmla="*/ 683955 w 1641194"/>
              <a:gd name="connsiteY521" fmla="*/ 177521 h 1643934"/>
              <a:gd name="connsiteX522" fmla="*/ 686934 w 1641194"/>
              <a:gd name="connsiteY522" fmla="*/ 171554 h 1643934"/>
              <a:gd name="connsiteX523" fmla="*/ 689540 w 1641194"/>
              <a:gd name="connsiteY523" fmla="*/ 164841 h 1643934"/>
              <a:gd name="connsiteX524" fmla="*/ 691775 w 1641194"/>
              <a:gd name="connsiteY524" fmla="*/ 158501 h 1643934"/>
              <a:gd name="connsiteX525" fmla="*/ 692891 w 1641194"/>
              <a:gd name="connsiteY525" fmla="*/ 152161 h 1643934"/>
              <a:gd name="connsiteX526" fmla="*/ 694008 w 1641194"/>
              <a:gd name="connsiteY526" fmla="*/ 145821 h 1643934"/>
              <a:gd name="connsiteX527" fmla="*/ 694753 w 1641194"/>
              <a:gd name="connsiteY527" fmla="*/ 139108 h 1643934"/>
              <a:gd name="connsiteX528" fmla="*/ 694753 w 1641194"/>
              <a:gd name="connsiteY528" fmla="*/ 63028 h 1643934"/>
              <a:gd name="connsiteX529" fmla="*/ 695125 w 1641194"/>
              <a:gd name="connsiteY529" fmla="*/ 56688 h 1643934"/>
              <a:gd name="connsiteX530" fmla="*/ 695869 w 1641194"/>
              <a:gd name="connsiteY530" fmla="*/ 50348 h 1643934"/>
              <a:gd name="connsiteX531" fmla="*/ 697359 w 1641194"/>
              <a:gd name="connsiteY531" fmla="*/ 44380 h 1643934"/>
              <a:gd name="connsiteX532" fmla="*/ 699593 w 1641194"/>
              <a:gd name="connsiteY532" fmla="*/ 38414 h 1643934"/>
              <a:gd name="connsiteX533" fmla="*/ 702199 w 1641194"/>
              <a:gd name="connsiteY533" fmla="*/ 32819 h 1643934"/>
              <a:gd name="connsiteX534" fmla="*/ 705178 w 1641194"/>
              <a:gd name="connsiteY534" fmla="*/ 27971 h 1643934"/>
              <a:gd name="connsiteX535" fmla="*/ 708901 w 1641194"/>
              <a:gd name="connsiteY535" fmla="*/ 23123 h 1643934"/>
              <a:gd name="connsiteX536" fmla="*/ 712996 w 1641194"/>
              <a:gd name="connsiteY536" fmla="*/ 18648 h 1643934"/>
              <a:gd name="connsiteX537" fmla="*/ 717464 w 1641194"/>
              <a:gd name="connsiteY537" fmla="*/ 14545 h 1643934"/>
              <a:gd name="connsiteX538" fmla="*/ 722677 w 1641194"/>
              <a:gd name="connsiteY538" fmla="*/ 10443 h 1643934"/>
              <a:gd name="connsiteX539" fmla="*/ 727889 w 1641194"/>
              <a:gd name="connsiteY539" fmla="*/ 7459 h 1643934"/>
              <a:gd name="connsiteX540" fmla="*/ 733102 w 1641194"/>
              <a:gd name="connsiteY540" fmla="*/ 4848 h 1643934"/>
              <a:gd name="connsiteX541" fmla="*/ 739059 w 1641194"/>
              <a:gd name="connsiteY541" fmla="*/ 2611 h 1643934"/>
              <a:gd name="connsiteX542" fmla="*/ 745016 w 1641194"/>
              <a:gd name="connsiteY542" fmla="*/ 1119 h 1643934"/>
              <a:gd name="connsiteX543" fmla="*/ 751345 w 1641194"/>
              <a:gd name="connsiteY543" fmla="*/ 373 h 164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41194" h="1643934">
                <a:moveTo>
                  <a:pt x="757675" y="0"/>
                </a:moveTo>
                <a:lnTo>
                  <a:pt x="883892" y="0"/>
                </a:lnTo>
                <a:lnTo>
                  <a:pt x="890222" y="373"/>
                </a:lnTo>
                <a:lnTo>
                  <a:pt x="896551" y="1119"/>
                </a:lnTo>
                <a:lnTo>
                  <a:pt x="902508" y="2611"/>
                </a:lnTo>
                <a:lnTo>
                  <a:pt x="908466" y="4848"/>
                </a:lnTo>
                <a:lnTo>
                  <a:pt x="914050" y="7459"/>
                </a:lnTo>
                <a:lnTo>
                  <a:pt x="919263" y="10443"/>
                </a:lnTo>
                <a:lnTo>
                  <a:pt x="923731" y="14545"/>
                </a:lnTo>
                <a:lnTo>
                  <a:pt x="928198" y="18648"/>
                </a:lnTo>
                <a:lnTo>
                  <a:pt x="932666" y="23123"/>
                </a:lnTo>
                <a:lnTo>
                  <a:pt x="936389" y="27971"/>
                </a:lnTo>
                <a:lnTo>
                  <a:pt x="939368" y="32819"/>
                </a:lnTo>
                <a:lnTo>
                  <a:pt x="941974" y="38414"/>
                </a:lnTo>
                <a:lnTo>
                  <a:pt x="944209" y="44380"/>
                </a:lnTo>
                <a:lnTo>
                  <a:pt x="945697" y="50348"/>
                </a:lnTo>
                <a:lnTo>
                  <a:pt x="946815" y="56688"/>
                </a:lnTo>
                <a:lnTo>
                  <a:pt x="946815" y="63028"/>
                </a:lnTo>
                <a:lnTo>
                  <a:pt x="946815" y="139108"/>
                </a:lnTo>
                <a:lnTo>
                  <a:pt x="947187" y="145821"/>
                </a:lnTo>
                <a:lnTo>
                  <a:pt x="948304" y="152161"/>
                </a:lnTo>
                <a:lnTo>
                  <a:pt x="949793" y="158501"/>
                </a:lnTo>
                <a:lnTo>
                  <a:pt x="951655" y="164841"/>
                </a:lnTo>
                <a:lnTo>
                  <a:pt x="954261" y="171554"/>
                </a:lnTo>
                <a:lnTo>
                  <a:pt x="957239" y="177521"/>
                </a:lnTo>
                <a:lnTo>
                  <a:pt x="960963" y="183488"/>
                </a:lnTo>
                <a:lnTo>
                  <a:pt x="964686" y="189083"/>
                </a:lnTo>
                <a:lnTo>
                  <a:pt x="969154" y="194676"/>
                </a:lnTo>
                <a:lnTo>
                  <a:pt x="973622" y="199898"/>
                </a:lnTo>
                <a:lnTo>
                  <a:pt x="978462" y="204746"/>
                </a:lnTo>
                <a:lnTo>
                  <a:pt x="983674" y="208849"/>
                </a:lnTo>
                <a:lnTo>
                  <a:pt x="989631" y="212578"/>
                </a:lnTo>
                <a:lnTo>
                  <a:pt x="995216" y="215935"/>
                </a:lnTo>
                <a:lnTo>
                  <a:pt x="1001173" y="218918"/>
                </a:lnTo>
                <a:lnTo>
                  <a:pt x="1007130" y="220783"/>
                </a:lnTo>
                <a:lnTo>
                  <a:pt x="1112870" y="264790"/>
                </a:lnTo>
                <a:lnTo>
                  <a:pt x="1118827" y="267400"/>
                </a:lnTo>
                <a:lnTo>
                  <a:pt x="1125157" y="269638"/>
                </a:lnTo>
                <a:lnTo>
                  <a:pt x="1131486" y="271503"/>
                </a:lnTo>
                <a:lnTo>
                  <a:pt x="1137816" y="272622"/>
                </a:lnTo>
                <a:lnTo>
                  <a:pt x="1144889" y="273368"/>
                </a:lnTo>
                <a:lnTo>
                  <a:pt x="1151591" y="273368"/>
                </a:lnTo>
                <a:lnTo>
                  <a:pt x="1158666" y="273368"/>
                </a:lnTo>
                <a:lnTo>
                  <a:pt x="1165367" y="272622"/>
                </a:lnTo>
                <a:lnTo>
                  <a:pt x="1172442" y="271130"/>
                </a:lnTo>
                <a:lnTo>
                  <a:pt x="1178771" y="269638"/>
                </a:lnTo>
                <a:lnTo>
                  <a:pt x="1185100" y="267400"/>
                </a:lnTo>
                <a:lnTo>
                  <a:pt x="1191429" y="264790"/>
                </a:lnTo>
                <a:lnTo>
                  <a:pt x="1197759" y="261807"/>
                </a:lnTo>
                <a:lnTo>
                  <a:pt x="1203344" y="258077"/>
                </a:lnTo>
                <a:lnTo>
                  <a:pt x="1208557" y="254347"/>
                </a:lnTo>
                <a:lnTo>
                  <a:pt x="1213397" y="249499"/>
                </a:lnTo>
                <a:lnTo>
                  <a:pt x="1267011" y="195796"/>
                </a:lnTo>
                <a:lnTo>
                  <a:pt x="1271479" y="191693"/>
                </a:lnTo>
                <a:lnTo>
                  <a:pt x="1277064" y="187963"/>
                </a:lnTo>
                <a:lnTo>
                  <a:pt x="1282276" y="184607"/>
                </a:lnTo>
                <a:lnTo>
                  <a:pt x="1287861" y="182370"/>
                </a:lnTo>
                <a:lnTo>
                  <a:pt x="1293446" y="180132"/>
                </a:lnTo>
                <a:lnTo>
                  <a:pt x="1299403" y="178640"/>
                </a:lnTo>
                <a:lnTo>
                  <a:pt x="1305732" y="177895"/>
                </a:lnTo>
                <a:lnTo>
                  <a:pt x="1311689" y="177521"/>
                </a:lnTo>
                <a:lnTo>
                  <a:pt x="1317646" y="177895"/>
                </a:lnTo>
                <a:lnTo>
                  <a:pt x="1323604" y="178640"/>
                </a:lnTo>
                <a:lnTo>
                  <a:pt x="1329933" y="180132"/>
                </a:lnTo>
                <a:lnTo>
                  <a:pt x="1335518" y="182370"/>
                </a:lnTo>
                <a:lnTo>
                  <a:pt x="1341103" y="184607"/>
                </a:lnTo>
                <a:lnTo>
                  <a:pt x="1346316" y="187963"/>
                </a:lnTo>
                <a:lnTo>
                  <a:pt x="1351528" y="191693"/>
                </a:lnTo>
                <a:lnTo>
                  <a:pt x="1356368" y="195796"/>
                </a:lnTo>
                <a:lnTo>
                  <a:pt x="1445726" y="285302"/>
                </a:lnTo>
                <a:lnTo>
                  <a:pt x="1450193" y="290150"/>
                </a:lnTo>
                <a:lnTo>
                  <a:pt x="1453544" y="295372"/>
                </a:lnTo>
                <a:lnTo>
                  <a:pt x="1456895" y="300592"/>
                </a:lnTo>
                <a:lnTo>
                  <a:pt x="1459501" y="306560"/>
                </a:lnTo>
                <a:lnTo>
                  <a:pt x="1461735" y="312153"/>
                </a:lnTo>
                <a:lnTo>
                  <a:pt x="1463225" y="318121"/>
                </a:lnTo>
                <a:lnTo>
                  <a:pt x="1463969" y="324088"/>
                </a:lnTo>
                <a:lnTo>
                  <a:pt x="1464341" y="330428"/>
                </a:lnTo>
                <a:lnTo>
                  <a:pt x="1463969" y="336395"/>
                </a:lnTo>
                <a:lnTo>
                  <a:pt x="1463225" y="342362"/>
                </a:lnTo>
                <a:lnTo>
                  <a:pt x="1461735" y="347957"/>
                </a:lnTo>
                <a:lnTo>
                  <a:pt x="1459501" y="353923"/>
                </a:lnTo>
                <a:lnTo>
                  <a:pt x="1456895" y="359891"/>
                </a:lnTo>
                <a:lnTo>
                  <a:pt x="1453544" y="365111"/>
                </a:lnTo>
                <a:lnTo>
                  <a:pt x="1450193" y="369960"/>
                </a:lnTo>
                <a:lnTo>
                  <a:pt x="1445726" y="374808"/>
                </a:lnTo>
                <a:lnTo>
                  <a:pt x="1392111" y="428512"/>
                </a:lnTo>
                <a:lnTo>
                  <a:pt x="1387643" y="433360"/>
                </a:lnTo>
                <a:lnTo>
                  <a:pt x="1383920" y="438955"/>
                </a:lnTo>
                <a:lnTo>
                  <a:pt x="1379824" y="444548"/>
                </a:lnTo>
                <a:lnTo>
                  <a:pt x="1376846" y="450516"/>
                </a:lnTo>
                <a:lnTo>
                  <a:pt x="1374240" y="456483"/>
                </a:lnTo>
                <a:lnTo>
                  <a:pt x="1372006" y="463196"/>
                </a:lnTo>
                <a:lnTo>
                  <a:pt x="1370516" y="469909"/>
                </a:lnTo>
                <a:lnTo>
                  <a:pt x="1369400" y="476622"/>
                </a:lnTo>
                <a:lnTo>
                  <a:pt x="1368282" y="483335"/>
                </a:lnTo>
                <a:lnTo>
                  <a:pt x="1368282" y="490421"/>
                </a:lnTo>
                <a:lnTo>
                  <a:pt x="1368282" y="497134"/>
                </a:lnTo>
                <a:lnTo>
                  <a:pt x="1369027" y="503846"/>
                </a:lnTo>
                <a:lnTo>
                  <a:pt x="1370144" y="510559"/>
                </a:lnTo>
                <a:lnTo>
                  <a:pt x="1372006" y="517272"/>
                </a:lnTo>
                <a:lnTo>
                  <a:pt x="1374240" y="523240"/>
                </a:lnTo>
                <a:lnTo>
                  <a:pt x="1377218" y="529207"/>
                </a:lnTo>
                <a:lnTo>
                  <a:pt x="1420780" y="635123"/>
                </a:lnTo>
                <a:lnTo>
                  <a:pt x="1423014" y="641090"/>
                </a:lnTo>
                <a:lnTo>
                  <a:pt x="1425621" y="647430"/>
                </a:lnTo>
                <a:lnTo>
                  <a:pt x="1428971" y="653024"/>
                </a:lnTo>
                <a:lnTo>
                  <a:pt x="1432694" y="658618"/>
                </a:lnTo>
                <a:lnTo>
                  <a:pt x="1437535" y="663840"/>
                </a:lnTo>
                <a:lnTo>
                  <a:pt x="1442002" y="668688"/>
                </a:lnTo>
                <a:lnTo>
                  <a:pt x="1447215" y="673536"/>
                </a:lnTo>
                <a:lnTo>
                  <a:pt x="1452427" y="678011"/>
                </a:lnTo>
                <a:lnTo>
                  <a:pt x="1458012" y="681741"/>
                </a:lnTo>
                <a:lnTo>
                  <a:pt x="1464341" y="685097"/>
                </a:lnTo>
                <a:lnTo>
                  <a:pt x="1470298" y="688081"/>
                </a:lnTo>
                <a:lnTo>
                  <a:pt x="1476628" y="690691"/>
                </a:lnTo>
                <a:lnTo>
                  <a:pt x="1482958" y="692556"/>
                </a:lnTo>
                <a:lnTo>
                  <a:pt x="1489660" y="694048"/>
                </a:lnTo>
                <a:lnTo>
                  <a:pt x="1495989" y="695167"/>
                </a:lnTo>
                <a:lnTo>
                  <a:pt x="1502690" y="695167"/>
                </a:lnTo>
                <a:lnTo>
                  <a:pt x="1578272" y="695167"/>
                </a:lnTo>
                <a:lnTo>
                  <a:pt x="1584601" y="695540"/>
                </a:lnTo>
                <a:lnTo>
                  <a:pt x="1590931" y="696658"/>
                </a:lnTo>
                <a:lnTo>
                  <a:pt x="1597260" y="698523"/>
                </a:lnTo>
                <a:lnTo>
                  <a:pt x="1602845" y="700760"/>
                </a:lnTo>
                <a:lnTo>
                  <a:pt x="1608430" y="703371"/>
                </a:lnTo>
                <a:lnTo>
                  <a:pt x="1613271" y="706355"/>
                </a:lnTo>
                <a:lnTo>
                  <a:pt x="1618110" y="710085"/>
                </a:lnTo>
                <a:lnTo>
                  <a:pt x="1622950" y="714186"/>
                </a:lnTo>
                <a:lnTo>
                  <a:pt x="1627046" y="718289"/>
                </a:lnTo>
                <a:lnTo>
                  <a:pt x="1630770" y="723137"/>
                </a:lnTo>
                <a:lnTo>
                  <a:pt x="1633748" y="728732"/>
                </a:lnTo>
                <a:lnTo>
                  <a:pt x="1636354" y="734325"/>
                </a:lnTo>
                <a:lnTo>
                  <a:pt x="1638588" y="739920"/>
                </a:lnTo>
                <a:lnTo>
                  <a:pt x="1640078" y="745887"/>
                </a:lnTo>
                <a:lnTo>
                  <a:pt x="1640822" y="752600"/>
                </a:lnTo>
                <a:lnTo>
                  <a:pt x="1641194" y="758940"/>
                </a:lnTo>
                <a:lnTo>
                  <a:pt x="1641194" y="885368"/>
                </a:lnTo>
                <a:lnTo>
                  <a:pt x="1640822" y="891708"/>
                </a:lnTo>
                <a:lnTo>
                  <a:pt x="1640078" y="898048"/>
                </a:lnTo>
                <a:lnTo>
                  <a:pt x="1638588" y="904015"/>
                </a:lnTo>
                <a:lnTo>
                  <a:pt x="1636354" y="909982"/>
                </a:lnTo>
                <a:lnTo>
                  <a:pt x="1633748" y="915576"/>
                </a:lnTo>
                <a:lnTo>
                  <a:pt x="1630770" y="920797"/>
                </a:lnTo>
                <a:lnTo>
                  <a:pt x="1627046" y="925273"/>
                </a:lnTo>
                <a:lnTo>
                  <a:pt x="1622950" y="929748"/>
                </a:lnTo>
                <a:lnTo>
                  <a:pt x="1618110" y="933850"/>
                </a:lnTo>
                <a:lnTo>
                  <a:pt x="1613271" y="937953"/>
                </a:lnTo>
                <a:lnTo>
                  <a:pt x="1608430" y="940936"/>
                </a:lnTo>
                <a:lnTo>
                  <a:pt x="1602845" y="943547"/>
                </a:lnTo>
                <a:lnTo>
                  <a:pt x="1597260" y="945784"/>
                </a:lnTo>
                <a:lnTo>
                  <a:pt x="1590931" y="947276"/>
                </a:lnTo>
                <a:lnTo>
                  <a:pt x="1584601" y="948395"/>
                </a:lnTo>
                <a:lnTo>
                  <a:pt x="1578272" y="948395"/>
                </a:lnTo>
                <a:lnTo>
                  <a:pt x="1502690" y="948395"/>
                </a:lnTo>
                <a:lnTo>
                  <a:pt x="1495989" y="948768"/>
                </a:lnTo>
                <a:lnTo>
                  <a:pt x="1489660" y="949887"/>
                </a:lnTo>
                <a:lnTo>
                  <a:pt x="1482958" y="951379"/>
                </a:lnTo>
                <a:lnTo>
                  <a:pt x="1476628" y="953244"/>
                </a:lnTo>
                <a:lnTo>
                  <a:pt x="1470298" y="955854"/>
                </a:lnTo>
                <a:lnTo>
                  <a:pt x="1464341" y="958837"/>
                </a:lnTo>
                <a:lnTo>
                  <a:pt x="1458012" y="962567"/>
                </a:lnTo>
                <a:lnTo>
                  <a:pt x="1452427" y="966297"/>
                </a:lnTo>
                <a:lnTo>
                  <a:pt x="1447215" y="970772"/>
                </a:lnTo>
                <a:lnTo>
                  <a:pt x="1442002" y="975247"/>
                </a:lnTo>
                <a:lnTo>
                  <a:pt x="1437535" y="980095"/>
                </a:lnTo>
                <a:lnTo>
                  <a:pt x="1432694" y="985316"/>
                </a:lnTo>
                <a:lnTo>
                  <a:pt x="1428971" y="991284"/>
                </a:lnTo>
                <a:lnTo>
                  <a:pt x="1425621" y="996877"/>
                </a:lnTo>
                <a:lnTo>
                  <a:pt x="1423014" y="1002845"/>
                </a:lnTo>
                <a:lnTo>
                  <a:pt x="1420780" y="1008812"/>
                </a:lnTo>
                <a:lnTo>
                  <a:pt x="1377218" y="1114728"/>
                </a:lnTo>
                <a:lnTo>
                  <a:pt x="1374240" y="1121068"/>
                </a:lnTo>
                <a:lnTo>
                  <a:pt x="1372006" y="1127035"/>
                </a:lnTo>
                <a:lnTo>
                  <a:pt x="1370144" y="1133375"/>
                </a:lnTo>
                <a:lnTo>
                  <a:pt x="1369027" y="1140088"/>
                </a:lnTo>
                <a:lnTo>
                  <a:pt x="1368282" y="1146801"/>
                </a:lnTo>
                <a:lnTo>
                  <a:pt x="1368282" y="1153887"/>
                </a:lnTo>
                <a:lnTo>
                  <a:pt x="1368282" y="1160599"/>
                </a:lnTo>
                <a:lnTo>
                  <a:pt x="1369400" y="1167312"/>
                </a:lnTo>
                <a:lnTo>
                  <a:pt x="1370516" y="1174399"/>
                </a:lnTo>
                <a:lnTo>
                  <a:pt x="1372006" y="1180739"/>
                </a:lnTo>
                <a:lnTo>
                  <a:pt x="1374240" y="1187452"/>
                </a:lnTo>
                <a:lnTo>
                  <a:pt x="1376846" y="1193419"/>
                </a:lnTo>
                <a:lnTo>
                  <a:pt x="1379824" y="1199759"/>
                </a:lnTo>
                <a:lnTo>
                  <a:pt x="1383920" y="1205353"/>
                </a:lnTo>
                <a:lnTo>
                  <a:pt x="1387643" y="1210574"/>
                </a:lnTo>
                <a:lnTo>
                  <a:pt x="1392111" y="1215422"/>
                </a:lnTo>
                <a:lnTo>
                  <a:pt x="1445726" y="1269127"/>
                </a:lnTo>
                <a:lnTo>
                  <a:pt x="1450193" y="1273602"/>
                </a:lnTo>
                <a:lnTo>
                  <a:pt x="1453544" y="1279196"/>
                </a:lnTo>
                <a:lnTo>
                  <a:pt x="1456895" y="1284417"/>
                </a:lnTo>
                <a:lnTo>
                  <a:pt x="1459501" y="1290011"/>
                </a:lnTo>
                <a:lnTo>
                  <a:pt x="1461735" y="1295606"/>
                </a:lnTo>
                <a:lnTo>
                  <a:pt x="1463225" y="1301572"/>
                </a:lnTo>
                <a:lnTo>
                  <a:pt x="1463969" y="1307912"/>
                </a:lnTo>
                <a:lnTo>
                  <a:pt x="1464341" y="1313880"/>
                </a:lnTo>
                <a:lnTo>
                  <a:pt x="1463969" y="1319847"/>
                </a:lnTo>
                <a:lnTo>
                  <a:pt x="1463225" y="1325814"/>
                </a:lnTo>
                <a:lnTo>
                  <a:pt x="1461735" y="1332154"/>
                </a:lnTo>
                <a:lnTo>
                  <a:pt x="1459501" y="1337748"/>
                </a:lnTo>
                <a:lnTo>
                  <a:pt x="1456895" y="1343342"/>
                </a:lnTo>
                <a:lnTo>
                  <a:pt x="1453544" y="1348564"/>
                </a:lnTo>
                <a:lnTo>
                  <a:pt x="1450193" y="1353785"/>
                </a:lnTo>
                <a:lnTo>
                  <a:pt x="1445726" y="1358633"/>
                </a:lnTo>
                <a:lnTo>
                  <a:pt x="1356368" y="1448139"/>
                </a:lnTo>
                <a:lnTo>
                  <a:pt x="1351528" y="1452241"/>
                </a:lnTo>
                <a:lnTo>
                  <a:pt x="1346316" y="1455971"/>
                </a:lnTo>
                <a:lnTo>
                  <a:pt x="1341103" y="1459328"/>
                </a:lnTo>
                <a:lnTo>
                  <a:pt x="1335518" y="1462311"/>
                </a:lnTo>
                <a:lnTo>
                  <a:pt x="1329933" y="1464176"/>
                </a:lnTo>
                <a:lnTo>
                  <a:pt x="1323604" y="1465668"/>
                </a:lnTo>
                <a:lnTo>
                  <a:pt x="1317646" y="1466413"/>
                </a:lnTo>
                <a:lnTo>
                  <a:pt x="1311689" y="1466786"/>
                </a:lnTo>
                <a:lnTo>
                  <a:pt x="1305732" y="1466413"/>
                </a:lnTo>
                <a:lnTo>
                  <a:pt x="1299403" y="1465668"/>
                </a:lnTo>
                <a:lnTo>
                  <a:pt x="1293446" y="1464176"/>
                </a:lnTo>
                <a:lnTo>
                  <a:pt x="1287861" y="1462311"/>
                </a:lnTo>
                <a:lnTo>
                  <a:pt x="1282276" y="1459328"/>
                </a:lnTo>
                <a:lnTo>
                  <a:pt x="1277064" y="1455971"/>
                </a:lnTo>
                <a:lnTo>
                  <a:pt x="1271479" y="1452241"/>
                </a:lnTo>
                <a:lnTo>
                  <a:pt x="1267011" y="1448139"/>
                </a:lnTo>
                <a:lnTo>
                  <a:pt x="1213397" y="1394435"/>
                </a:lnTo>
                <a:lnTo>
                  <a:pt x="1208557" y="1389960"/>
                </a:lnTo>
                <a:lnTo>
                  <a:pt x="1203344" y="1386231"/>
                </a:lnTo>
                <a:lnTo>
                  <a:pt x="1197759" y="1382128"/>
                </a:lnTo>
                <a:lnTo>
                  <a:pt x="1191802" y="1379144"/>
                </a:lnTo>
                <a:lnTo>
                  <a:pt x="1185472" y="1376534"/>
                </a:lnTo>
                <a:lnTo>
                  <a:pt x="1179143" y="1374296"/>
                </a:lnTo>
                <a:lnTo>
                  <a:pt x="1172442" y="1372804"/>
                </a:lnTo>
                <a:lnTo>
                  <a:pt x="1165367" y="1371686"/>
                </a:lnTo>
                <a:lnTo>
                  <a:pt x="1158666" y="1370567"/>
                </a:lnTo>
                <a:lnTo>
                  <a:pt x="1151964" y="1370567"/>
                </a:lnTo>
                <a:lnTo>
                  <a:pt x="1145262" y="1370567"/>
                </a:lnTo>
                <a:lnTo>
                  <a:pt x="1138188" y="1371313"/>
                </a:lnTo>
                <a:lnTo>
                  <a:pt x="1131486" y="1372804"/>
                </a:lnTo>
                <a:lnTo>
                  <a:pt x="1125157" y="1374296"/>
                </a:lnTo>
                <a:lnTo>
                  <a:pt x="1119199" y="1376534"/>
                </a:lnTo>
                <a:lnTo>
                  <a:pt x="1112870" y="1379518"/>
                </a:lnTo>
                <a:lnTo>
                  <a:pt x="1007130" y="1423152"/>
                </a:lnTo>
                <a:lnTo>
                  <a:pt x="1001173" y="1425389"/>
                </a:lnTo>
                <a:lnTo>
                  <a:pt x="995216" y="1428000"/>
                </a:lnTo>
                <a:lnTo>
                  <a:pt x="989631" y="1431357"/>
                </a:lnTo>
                <a:lnTo>
                  <a:pt x="983674" y="1435086"/>
                </a:lnTo>
                <a:lnTo>
                  <a:pt x="978462" y="1439934"/>
                </a:lnTo>
                <a:lnTo>
                  <a:pt x="973622" y="1444410"/>
                </a:lnTo>
                <a:lnTo>
                  <a:pt x="969154" y="1449631"/>
                </a:lnTo>
                <a:lnTo>
                  <a:pt x="964686" y="1454852"/>
                </a:lnTo>
                <a:lnTo>
                  <a:pt x="960963" y="1460446"/>
                </a:lnTo>
                <a:lnTo>
                  <a:pt x="957239" y="1466786"/>
                </a:lnTo>
                <a:lnTo>
                  <a:pt x="954261" y="1472754"/>
                </a:lnTo>
                <a:lnTo>
                  <a:pt x="951655" y="1479094"/>
                </a:lnTo>
                <a:lnTo>
                  <a:pt x="949793" y="1485433"/>
                </a:lnTo>
                <a:lnTo>
                  <a:pt x="948304" y="1492146"/>
                </a:lnTo>
                <a:lnTo>
                  <a:pt x="947187" y="1498860"/>
                </a:lnTo>
                <a:lnTo>
                  <a:pt x="946815" y="1505199"/>
                </a:lnTo>
                <a:lnTo>
                  <a:pt x="946815" y="1580907"/>
                </a:lnTo>
                <a:lnTo>
                  <a:pt x="946815" y="1587247"/>
                </a:lnTo>
                <a:lnTo>
                  <a:pt x="945697" y="1593214"/>
                </a:lnTo>
                <a:lnTo>
                  <a:pt x="944209" y="1599554"/>
                </a:lnTo>
                <a:lnTo>
                  <a:pt x="941974" y="1605521"/>
                </a:lnTo>
                <a:lnTo>
                  <a:pt x="939368" y="1610742"/>
                </a:lnTo>
                <a:lnTo>
                  <a:pt x="936389" y="1615964"/>
                </a:lnTo>
                <a:lnTo>
                  <a:pt x="932666" y="1621185"/>
                </a:lnTo>
                <a:lnTo>
                  <a:pt x="928198" y="1625660"/>
                </a:lnTo>
                <a:lnTo>
                  <a:pt x="923731" y="1629763"/>
                </a:lnTo>
                <a:lnTo>
                  <a:pt x="919263" y="1633119"/>
                </a:lnTo>
                <a:lnTo>
                  <a:pt x="914050" y="1636476"/>
                </a:lnTo>
                <a:lnTo>
                  <a:pt x="908466" y="1639086"/>
                </a:lnTo>
                <a:lnTo>
                  <a:pt x="902508" y="1640951"/>
                </a:lnTo>
                <a:lnTo>
                  <a:pt x="896551" y="1642816"/>
                </a:lnTo>
                <a:lnTo>
                  <a:pt x="890222" y="1643561"/>
                </a:lnTo>
                <a:lnTo>
                  <a:pt x="883892" y="1643934"/>
                </a:lnTo>
                <a:lnTo>
                  <a:pt x="757675" y="1643934"/>
                </a:lnTo>
                <a:lnTo>
                  <a:pt x="751345" y="1643561"/>
                </a:lnTo>
                <a:lnTo>
                  <a:pt x="744644" y="1642816"/>
                </a:lnTo>
                <a:lnTo>
                  <a:pt x="738687" y="1640951"/>
                </a:lnTo>
                <a:lnTo>
                  <a:pt x="733102" y="1639086"/>
                </a:lnTo>
                <a:lnTo>
                  <a:pt x="727517" y="1636476"/>
                </a:lnTo>
                <a:lnTo>
                  <a:pt x="722677" y="1633119"/>
                </a:lnTo>
                <a:lnTo>
                  <a:pt x="717464" y="1629763"/>
                </a:lnTo>
                <a:lnTo>
                  <a:pt x="712996" y="1625660"/>
                </a:lnTo>
                <a:lnTo>
                  <a:pt x="708901" y="1621185"/>
                </a:lnTo>
                <a:lnTo>
                  <a:pt x="705178" y="1615964"/>
                </a:lnTo>
                <a:lnTo>
                  <a:pt x="702199" y="1610742"/>
                </a:lnTo>
                <a:lnTo>
                  <a:pt x="699593" y="1605521"/>
                </a:lnTo>
                <a:lnTo>
                  <a:pt x="697359" y="1599554"/>
                </a:lnTo>
                <a:lnTo>
                  <a:pt x="695869" y="1593214"/>
                </a:lnTo>
                <a:lnTo>
                  <a:pt x="695125" y="1587247"/>
                </a:lnTo>
                <a:lnTo>
                  <a:pt x="694753" y="1580907"/>
                </a:lnTo>
                <a:lnTo>
                  <a:pt x="694753" y="1505199"/>
                </a:lnTo>
                <a:lnTo>
                  <a:pt x="694008" y="1498860"/>
                </a:lnTo>
                <a:lnTo>
                  <a:pt x="692891" y="1492146"/>
                </a:lnTo>
                <a:lnTo>
                  <a:pt x="691775" y="1485433"/>
                </a:lnTo>
                <a:lnTo>
                  <a:pt x="689540" y="1479094"/>
                </a:lnTo>
                <a:lnTo>
                  <a:pt x="686934" y="1472754"/>
                </a:lnTo>
                <a:lnTo>
                  <a:pt x="683955" y="1466786"/>
                </a:lnTo>
                <a:lnTo>
                  <a:pt x="680604" y="1460446"/>
                </a:lnTo>
                <a:lnTo>
                  <a:pt x="676882" y="1454852"/>
                </a:lnTo>
                <a:lnTo>
                  <a:pt x="672786" y="1449631"/>
                </a:lnTo>
                <a:lnTo>
                  <a:pt x="667573" y="1444410"/>
                </a:lnTo>
                <a:lnTo>
                  <a:pt x="662733" y="1439934"/>
                </a:lnTo>
                <a:lnTo>
                  <a:pt x="657520" y="1435086"/>
                </a:lnTo>
                <a:lnTo>
                  <a:pt x="651936" y="1431357"/>
                </a:lnTo>
                <a:lnTo>
                  <a:pt x="646351" y="1428000"/>
                </a:lnTo>
                <a:lnTo>
                  <a:pt x="640021" y="1425389"/>
                </a:lnTo>
                <a:lnTo>
                  <a:pt x="634064" y="1423152"/>
                </a:lnTo>
                <a:lnTo>
                  <a:pt x="528325" y="1379518"/>
                </a:lnTo>
                <a:lnTo>
                  <a:pt x="522367" y="1376534"/>
                </a:lnTo>
                <a:lnTo>
                  <a:pt x="516410" y="1374296"/>
                </a:lnTo>
                <a:lnTo>
                  <a:pt x="510081" y="1372804"/>
                </a:lnTo>
                <a:lnTo>
                  <a:pt x="503007" y="1371313"/>
                </a:lnTo>
                <a:lnTo>
                  <a:pt x="496305" y="1370567"/>
                </a:lnTo>
                <a:lnTo>
                  <a:pt x="489603" y="1370567"/>
                </a:lnTo>
                <a:lnTo>
                  <a:pt x="482529" y="1370567"/>
                </a:lnTo>
                <a:lnTo>
                  <a:pt x="475827" y="1371686"/>
                </a:lnTo>
                <a:lnTo>
                  <a:pt x="469125" y="1372804"/>
                </a:lnTo>
                <a:lnTo>
                  <a:pt x="462797" y="1374296"/>
                </a:lnTo>
                <a:lnTo>
                  <a:pt x="456095" y="1376534"/>
                </a:lnTo>
                <a:lnTo>
                  <a:pt x="449765" y="1379144"/>
                </a:lnTo>
                <a:lnTo>
                  <a:pt x="443808" y="1382128"/>
                </a:lnTo>
                <a:lnTo>
                  <a:pt x="438223" y="1386231"/>
                </a:lnTo>
                <a:lnTo>
                  <a:pt x="433011" y="1389960"/>
                </a:lnTo>
                <a:lnTo>
                  <a:pt x="428170" y="1394435"/>
                </a:lnTo>
                <a:lnTo>
                  <a:pt x="374184" y="1448139"/>
                </a:lnTo>
                <a:lnTo>
                  <a:pt x="369716" y="1452241"/>
                </a:lnTo>
                <a:lnTo>
                  <a:pt x="364503" y="1455971"/>
                </a:lnTo>
                <a:lnTo>
                  <a:pt x="359291" y="1459328"/>
                </a:lnTo>
                <a:lnTo>
                  <a:pt x="353706" y="1462311"/>
                </a:lnTo>
                <a:lnTo>
                  <a:pt x="347749" y="1464176"/>
                </a:lnTo>
                <a:lnTo>
                  <a:pt x="341792" y="1465668"/>
                </a:lnTo>
                <a:lnTo>
                  <a:pt x="335835" y="1466413"/>
                </a:lnTo>
                <a:lnTo>
                  <a:pt x="329878" y="1466786"/>
                </a:lnTo>
                <a:lnTo>
                  <a:pt x="323548" y="1466413"/>
                </a:lnTo>
                <a:lnTo>
                  <a:pt x="317591" y="1465668"/>
                </a:lnTo>
                <a:lnTo>
                  <a:pt x="311634" y="1464176"/>
                </a:lnTo>
                <a:lnTo>
                  <a:pt x="306049" y="1462311"/>
                </a:lnTo>
                <a:lnTo>
                  <a:pt x="300464" y="1459328"/>
                </a:lnTo>
                <a:lnTo>
                  <a:pt x="294879" y="1455971"/>
                </a:lnTo>
                <a:lnTo>
                  <a:pt x="290039" y="1452241"/>
                </a:lnTo>
                <a:lnTo>
                  <a:pt x="285199" y="1448139"/>
                </a:lnTo>
                <a:lnTo>
                  <a:pt x="195842" y="1358633"/>
                </a:lnTo>
                <a:lnTo>
                  <a:pt x="191374" y="1353785"/>
                </a:lnTo>
                <a:lnTo>
                  <a:pt x="187650" y="1348564"/>
                </a:lnTo>
                <a:lnTo>
                  <a:pt x="184672" y="1343342"/>
                </a:lnTo>
                <a:lnTo>
                  <a:pt x="182066" y="1337748"/>
                </a:lnTo>
                <a:lnTo>
                  <a:pt x="179832" y="1332154"/>
                </a:lnTo>
                <a:lnTo>
                  <a:pt x="178715" y="1325814"/>
                </a:lnTo>
                <a:lnTo>
                  <a:pt x="177598" y="1319847"/>
                </a:lnTo>
                <a:lnTo>
                  <a:pt x="177598" y="1313880"/>
                </a:lnTo>
                <a:lnTo>
                  <a:pt x="177598" y="1307912"/>
                </a:lnTo>
                <a:lnTo>
                  <a:pt x="178715" y="1301572"/>
                </a:lnTo>
                <a:lnTo>
                  <a:pt x="179832" y="1295606"/>
                </a:lnTo>
                <a:lnTo>
                  <a:pt x="182066" y="1290011"/>
                </a:lnTo>
                <a:lnTo>
                  <a:pt x="184672" y="1284417"/>
                </a:lnTo>
                <a:lnTo>
                  <a:pt x="187650" y="1279196"/>
                </a:lnTo>
                <a:lnTo>
                  <a:pt x="191374" y="1273602"/>
                </a:lnTo>
                <a:lnTo>
                  <a:pt x="195842" y="1269127"/>
                </a:lnTo>
                <a:lnTo>
                  <a:pt x="249456" y="1215422"/>
                </a:lnTo>
                <a:lnTo>
                  <a:pt x="253924" y="1210574"/>
                </a:lnTo>
                <a:lnTo>
                  <a:pt x="258019" y="1205353"/>
                </a:lnTo>
                <a:lnTo>
                  <a:pt x="261370" y="1199759"/>
                </a:lnTo>
                <a:lnTo>
                  <a:pt x="264349" y="1193419"/>
                </a:lnTo>
                <a:lnTo>
                  <a:pt x="266955" y="1187452"/>
                </a:lnTo>
                <a:lnTo>
                  <a:pt x="269189" y="1180739"/>
                </a:lnTo>
                <a:lnTo>
                  <a:pt x="270678" y="1174399"/>
                </a:lnTo>
                <a:lnTo>
                  <a:pt x="272540" y="1167312"/>
                </a:lnTo>
                <a:lnTo>
                  <a:pt x="273284" y="1160599"/>
                </a:lnTo>
                <a:lnTo>
                  <a:pt x="273657" y="1153887"/>
                </a:lnTo>
                <a:lnTo>
                  <a:pt x="273284" y="1146801"/>
                </a:lnTo>
                <a:lnTo>
                  <a:pt x="272540" y="1140088"/>
                </a:lnTo>
                <a:lnTo>
                  <a:pt x="271051" y="1133375"/>
                </a:lnTo>
                <a:lnTo>
                  <a:pt x="269189" y="1127035"/>
                </a:lnTo>
                <a:lnTo>
                  <a:pt x="266955" y="1121068"/>
                </a:lnTo>
                <a:lnTo>
                  <a:pt x="264349" y="1114728"/>
                </a:lnTo>
                <a:lnTo>
                  <a:pt x="220787" y="1008812"/>
                </a:lnTo>
                <a:lnTo>
                  <a:pt x="218181" y="1002845"/>
                </a:lnTo>
                <a:lnTo>
                  <a:pt x="215575" y="996877"/>
                </a:lnTo>
                <a:lnTo>
                  <a:pt x="212224" y="991284"/>
                </a:lnTo>
                <a:lnTo>
                  <a:pt x="208500" y="985316"/>
                </a:lnTo>
                <a:lnTo>
                  <a:pt x="204405" y="980095"/>
                </a:lnTo>
                <a:lnTo>
                  <a:pt x="199565" y="975247"/>
                </a:lnTo>
                <a:lnTo>
                  <a:pt x="194725" y="970772"/>
                </a:lnTo>
                <a:lnTo>
                  <a:pt x="188768" y="966297"/>
                </a:lnTo>
                <a:lnTo>
                  <a:pt x="183183" y="962567"/>
                </a:lnTo>
                <a:lnTo>
                  <a:pt x="177598" y="958837"/>
                </a:lnTo>
                <a:lnTo>
                  <a:pt x="171269" y="955854"/>
                </a:lnTo>
                <a:lnTo>
                  <a:pt x="164939" y="953244"/>
                </a:lnTo>
                <a:lnTo>
                  <a:pt x="158609" y="951379"/>
                </a:lnTo>
                <a:lnTo>
                  <a:pt x="151908" y="949887"/>
                </a:lnTo>
                <a:lnTo>
                  <a:pt x="145579" y="948768"/>
                </a:lnTo>
                <a:lnTo>
                  <a:pt x="138877" y="948395"/>
                </a:lnTo>
                <a:lnTo>
                  <a:pt x="63295" y="948395"/>
                </a:lnTo>
                <a:lnTo>
                  <a:pt x="56593" y="948022"/>
                </a:lnTo>
                <a:lnTo>
                  <a:pt x="50636" y="947276"/>
                </a:lnTo>
                <a:lnTo>
                  <a:pt x="44679" y="945784"/>
                </a:lnTo>
                <a:lnTo>
                  <a:pt x="38722" y="943547"/>
                </a:lnTo>
                <a:lnTo>
                  <a:pt x="33137" y="940936"/>
                </a:lnTo>
                <a:lnTo>
                  <a:pt x="27925" y="937953"/>
                </a:lnTo>
                <a:lnTo>
                  <a:pt x="23084" y="933850"/>
                </a:lnTo>
                <a:lnTo>
                  <a:pt x="18617" y="929748"/>
                </a:lnTo>
                <a:lnTo>
                  <a:pt x="14521" y="925273"/>
                </a:lnTo>
                <a:lnTo>
                  <a:pt x="11170" y="920425"/>
                </a:lnTo>
                <a:lnTo>
                  <a:pt x="7447" y="915203"/>
                </a:lnTo>
                <a:lnTo>
                  <a:pt x="4841" y="909982"/>
                </a:lnTo>
                <a:lnTo>
                  <a:pt x="2979" y="904015"/>
                </a:lnTo>
                <a:lnTo>
                  <a:pt x="1118" y="898048"/>
                </a:lnTo>
                <a:lnTo>
                  <a:pt x="373" y="891708"/>
                </a:lnTo>
                <a:lnTo>
                  <a:pt x="0" y="885368"/>
                </a:lnTo>
                <a:lnTo>
                  <a:pt x="0" y="758940"/>
                </a:lnTo>
                <a:lnTo>
                  <a:pt x="373" y="752600"/>
                </a:lnTo>
                <a:lnTo>
                  <a:pt x="1118" y="745887"/>
                </a:lnTo>
                <a:lnTo>
                  <a:pt x="2979" y="739920"/>
                </a:lnTo>
                <a:lnTo>
                  <a:pt x="4841" y="734325"/>
                </a:lnTo>
                <a:lnTo>
                  <a:pt x="7447" y="728732"/>
                </a:lnTo>
                <a:lnTo>
                  <a:pt x="11170" y="723137"/>
                </a:lnTo>
                <a:lnTo>
                  <a:pt x="14521" y="718289"/>
                </a:lnTo>
                <a:lnTo>
                  <a:pt x="18617" y="714186"/>
                </a:lnTo>
                <a:lnTo>
                  <a:pt x="23084" y="710085"/>
                </a:lnTo>
                <a:lnTo>
                  <a:pt x="27925" y="706355"/>
                </a:lnTo>
                <a:lnTo>
                  <a:pt x="33137" y="703371"/>
                </a:lnTo>
                <a:lnTo>
                  <a:pt x="38722" y="700760"/>
                </a:lnTo>
                <a:lnTo>
                  <a:pt x="44679" y="698523"/>
                </a:lnTo>
                <a:lnTo>
                  <a:pt x="50636" y="696658"/>
                </a:lnTo>
                <a:lnTo>
                  <a:pt x="56593" y="695540"/>
                </a:lnTo>
                <a:lnTo>
                  <a:pt x="63295" y="695167"/>
                </a:lnTo>
                <a:lnTo>
                  <a:pt x="138877" y="695540"/>
                </a:lnTo>
                <a:lnTo>
                  <a:pt x="145579" y="695167"/>
                </a:lnTo>
                <a:lnTo>
                  <a:pt x="152280" y="694048"/>
                </a:lnTo>
                <a:lnTo>
                  <a:pt x="158609" y="692556"/>
                </a:lnTo>
                <a:lnTo>
                  <a:pt x="164939" y="690691"/>
                </a:lnTo>
                <a:lnTo>
                  <a:pt x="171269" y="688081"/>
                </a:lnTo>
                <a:lnTo>
                  <a:pt x="177598" y="685097"/>
                </a:lnTo>
                <a:lnTo>
                  <a:pt x="183555" y="681741"/>
                </a:lnTo>
                <a:lnTo>
                  <a:pt x="189140" y="678011"/>
                </a:lnTo>
                <a:lnTo>
                  <a:pt x="194725" y="673536"/>
                </a:lnTo>
                <a:lnTo>
                  <a:pt x="199565" y="668688"/>
                </a:lnTo>
                <a:lnTo>
                  <a:pt x="204405" y="663840"/>
                </a:lnTo>
                <a:lnTo>
                  <a:pt x="208500" y="658618"/>
                </a:lnTo>
                <a:lnTo>
                  <a:pt x="212224" y="653024"/>
                </a:lnTo>
                <a:lnTo>
                  <a:pt x="215575" y="647430"/>
                </a:lnTo>
                <a:lnTo>
                  <a:pt x="218554" y="641090"/>
                </a:lnTo>
                <a:lnTo>
                  <a:pt x="221160" y="635123"/>
                </a:lnTo>
                <a:lnTo>
                  <a:pt x="264349" y="529207"/>
                </a:lnTo>
                <a:lnTo>
                  <a:pt x="266955" y="523240"/>
                </a:lnTo>
                <a:lnTo>
                  <a:pt x="269189" y="517272"/>
                </a:lnTo>
                <a:lnTo>
                  <a:pt x="271051" y="510559"/>
                </a:lnTo>
                <a:lnTo>
                  <a:pt x="272540" y="503846"/>
                </a:lnTo>
                <a:lnTo>
                  <a:pt x="273284" y="497134"/>
                </a:lnTo>
                <a:lnTo>
                  <a:pt x="273657" y="490421"/>
                </a:lnTo>
                <a:lnTo>
                  <a:pt x="273284" y="483335"/>
                </a:lnTo>
                <a:lnTo>
                  <a:pt x="272540" y="476622"/>
                </a:lnTo>
                <a:lnTo>
                  <a:pt x="271051" y="469909"/>
                </a:lnTo>
                <a:lnTo>
                  <a:pt x="269189" y="463196"/>
                </a:lnTo>
                <a:lnTo>
                  <a:pt x="266955" y="456483"/>
                </a:lnTo>
                <a:lnTo>
                  <a:pt x="264349" y="450516"/>
                </a:lnTo>
                <a:lnTo>
                  <a:pt x="261370" y="444548"/>
                </a:lnTo>
                <a:lnTo>
                  <a:pt x="258019" y="438955"/>
                </a:lnTo>
                <a:lnTo>
                  <a:pt x="253924" y="433360"/>
                </a:lnTo>
                <a:lnTo>
                  <a:pt x="249456" y="428512"/>
                </a:lnTo>
                <a:lnTo>
                  <a:pt x="196214" y="374808"/>
                </a:lnTo>
                <a:lnTo>
                  <a:pt x="191374" y="369960"/>
                </a:lnTo>
                <a:lnTo>
                  <a:pt x="187650" y="365111"/>
                </a:lnTo>
                <a:lnTo>
                  <a:pt x="184672" y="359891"/>
                </a:lnTo>
                <a:lnTo>
                  <a:pt x="182066" y="353923"/>
                </a:lnTo>
                <a:lnTo>
                  <a:pt x="180204" y="347957"/>
                </a:lnTo>
                <a:lnTo>
                  <a:pt x="178715" y="342362"/>
                </a:lnTo>
                <a:lnTo>
                  <a:pt x="177598" y="336395"/>
                </a:lnTo>
                <a:lnTo>
                  <a:pt x="177598" y="330428"/>
                </a:lnTo>
                <a:lnTo>
                  <a:pt x="177598" y="324088"/>
                </a:lnTo>
                <a:lnTo>
                  <a:pt x="178715" y="318121"/>
                </a:lnTo>
                <a:lnTo>
                  <a:pt x="180204" y="312153"/>
                </a:lnTo>
                <a:lnTo>
                  <a:pt x="182066" y="306560"/>
                </a:lnTo>
                <a:lnTo>
                  <a:pt x="184672" y="300592"/>
                </a:lnTo>
                <a:lnTo>
                  <a:pt x="187650" y="295372"/>
                </a:lnTo>
                <a:lnTo>
                  <a:pt x="191374" y="290150"/>
                </a:lnTo>
                <a:lnTo>
                  <a:pt x="196214" y="285302"/>
                </a:lnTo>
                <a:lnTo>
                  <a:pt x="285199" y="195796"/>
                </a:lnTo>
                <a:lnTo>
                  <a:pt x="290039" y="191693"/>
                </a:lnTo>
                <a:lnTo>
                  <a:pt x="294879" y="187963"/>
                </a:lnTo>
                <a:lnTo>
                  <a:pt x="300464" y="184607"/>
                </a:lnTo>
                <a:lnTo>
                  <a:pt x="306049" y="182370"/>
                </a:lnTo>
                <a:lnTo>
                  <a:pt x="311634" y="180132"/>
                </a:lnTo>
                <a:lnTo>
                  <a:pt x="317591" y="178640"/>
                </a:lnTo>
                <a:lnTo>
                  <a:pt x="323548" y="177895"/>
                </a:lnTo>
                <a:lnTo>
                  <a:pt x="329878" y="177521"/>
                </a:lnTo>
                <a:lnTo>
                  <a:pt x="335835" y="177895"/>
                </a:lnTo>
                <a:lnTo>
                  <a:pt x="341792" y="178640"/>
                </a:lnTo>
                <a:lnTo>
                  <a:pt x="347749" y="180132"/>
                </a:lnTo>
                <a:lnTo>
                  <a:pt x="353706" y="182370"/>
                </a:lnTo>
                <a:lnTo>
                  <a:pt x="359291" y="184607"/>
                </a:lnTo>
                <a:lnTo>
                  <a:pt x="364503" y="187963"/>
                </a:lnTo>
                <a:lnTo>
                  <a:pt x="369716" y="191693"/>
                </a:lnTo>
                <a:lnTo>
                  <a:pt x="374184" y="195796"/>
                </a:lnTo>
                <a:lnTo>
                  <a:pt x="428170" y="249499"/>
                </a:lnTo>
                <a:lnTo>
                  <a:pt x="433383" y="254347"/>
                </a:lnTo>
                <a:lnTo>
                  <a:pt x="438596" y="258077"/>
                </a:lnTo>
                <a:lnTo>
                  <a:pt x="444180" y="261807"/>
                </a:lnTo>
                <a:lnTo>
                  <a:pt x="449765" y="264790"/>
                </a:lnTo>
                <a:lnTo>
                  <a:pt x="456095" y="267400"/>
                </a:lnTo>
                <a:lnTo>
                  <a:pt x="462797" y="269638"/>
                </a:lnTo>
                <a:lnTo>
                  <a:pt x="469498" y="271130"/>
                </a:lnTo>
                <a:lnTo>
                  <a:pt x="475827" y="272622"/>
                </a:lnTo>
                <a:lnTo>
                  <a:pt x="482902" y="273368"/>
                </a:lnTo>
                <a:lnTo>
                  <a:pt x="489975" y="273368"/>
                </a:lnTo>
                <a:lnTo>
                  <a:pt x="496678" y="273368"/>
                </a:lnTo>
                <a:lnTo>
                  <a:pt x="503380" y="272622"/>
                </a:lnTo>
                <a:lnTo>
                  <a:pt x="510081" y="271503"/>
                </a:lnTo>
                <a:lnTo>
                  <a:pt x="516410" y="269638"/>
                </a:lnTo>
                <a:lnTo>
                  <a:pt x="522740" y="267400"/>
                </a:lnTo>
                <a:lnTo>
                  <a:pt x="528325" y="264790"/>
                </a:lnTo>
                <a:lnTo>
                  <a:pt x="634064" y="220783"/>
                </a:lnTo>
                <a:lnTo>
                  <a:pt x="640021" y="218918"/>
                </a:lnTo>
                <a:lnTo>
                  <a:pt x="646351" y="215935"/>
                </a:lnTo>
                <a:lnTo>
                  <a:pt x="651936" y="212578"/>
                </a:lnTo>
                <a:lnTo>
                  <a:pt x="657520" y="208849"/>
                </a:lnTo>
                <a:lnTo>
                  <a:pt x="662733" y="204746"/>
                </a:lnTo>
                <a:lnTo>
                  <a:pt x="667573" y="199898"/>
                </a:lnTo>
                <a:lnTo>
                  <a:pt x="672786" y="194676"/>
                </a:lnTo>
                <a:lnTo>
                  <a:pt x="676882" y="189083"/>
                </a:lnTo>
                <a:lnTo>
                  <a:pt x="680604" y="183488"/>
                </a:lnTo>
                <a:lnTo>
                  <a:pt x="683955" y="177521"/>
                </a:lnTo>
                <a:lnTo>
                  <a:pt x="686934" y="171554"/>
                </a:lnTo>
                <a:lnTo>
                  <a:pt x="689540" y="164841"/>
                </a:lnTo>
                <a:lnTo>
                  <a:pt x="691775" y="158501"/>
                </a:lnTo>
                <a:lnTo>
                  <a:pt x="692891" y="152161"/>
                </a:lnTo>
                <a:lnTo>
                  <a:pt x="694008" y="145821"/>
                </a:lnTo>
                <a:lnTo>
                  <a:pt x="694753" y="139108"/>
                </a:lnTo>
                <a:lnTo>
                  <a:pt x="694753" y="63028"/>
                </a:lnTo>
                <a:lnTo>
                  <a:pt x="695125" y="56688"/>
                </a:lnTo>
                <a:lnTo>
                  <a:pt x="695869" y="50348"/>
                </a:lnTo>
                <a:lnTo>
                  <a:pt x="697359" y="44380"/>
                </a:lnTo>
                <a:lnTo>
                  <a:pt x="699593" y="38414"/>
                </a:lnTo>
                <a:lnTo>
                  <a:pt x="702199" y="32819"/>
                </a:lnTo>
                <a:lnTo>
                  <a:pt x="705178" y="27971"/>
                </a:lnTo>
                <a:lnTo>
                  <a:pt x="708901" y="23123"/>
                </a:lnTo>
                <a:lnTo>
                  <a:pt x="712996" y="18648"/>
                </a:lnTo>
                <a:lnTo>
                  <a:pt x="717464" y="14545"/>
                </a:lnTo>
                <a:lnTo>
                  <a:pt x="722677" y="10443"/>
                </a:lnTo>
                <a:lnTo>
                  <a:pt x="727889" y="7459"/>
                </a:lnTo>
                <a:lnTo>
                  <a:pt x="733102" y="4848"/>
                </a:lnTo>
                <a:lnTo>
                  <a:pt x="739059" y="2611"/>
                </a:lnTo>
                <a:lnTo>
                  <a:pt x="745016" y="1119"/>
                </a:lnTo>
                <a:lnTo>
                  <a:pt x="751345" y="373"/>
                </a:lnTo>
                <a:close/>
              </a:path>
            </a:pathLst>
          </a:custGeom>
          <a:solidFill>
            <a:srgbClr val="C0000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smtClean="0">
                <a:solidFill>
                  <a:srgbClr val="FFFFFF"/>
                </a:solidFill>
                <a:latin typeface="+mn-ea"/>
                <a:ea typeface="+mn-ea"/>
              </a:rPr>
              <a:t>业务模型学习</a:t>
            </a:r>
            <a:endParaRPr lang="zh-CN" altLang="en-US" sz="800" b="1" dirty="0">
              <a:solidFill>
                <a:srgbClr val="FFFFFF"/>
              </a:solidFill>
              <a:latin typeface="+mn-ea"/>
              <a:ea typeface="+mn-ea"/>
            </a:endParaRPr>
          </a:p>
        </p:txBody>
      </p:sp>
      <p:sp>
        <p:nvSpPr>
          <p:cNvPr id="11" name="任意多边形: 形状 48"/>
          <p:cNvSpPr>
            <a:spLocks/>
          </p:cNvSpPr>
          <p:nvPr/>
        </p:nvSpPr>
        <p:spPr bwMode="auto">
          <a:xfrm>
            <a:off x="4172409" y="955294"/>
            <a:ext cx="612000" cy="612000"/>
          </a:xfrm>
          <a:custGeom>
            <a:avLst/>
            <a:gdLst>
              <a:gd name="connsiteX0" fmla="*/ 960483 w 2106302"/>
              <a:gd name="connsiteY0" fmla="*/ 0 h 2149288"/>
              <a:gd name="connsiteX1" fmla="*/ 963313 w 2106302"/>
              <a:gd name="connsiteY1" fmla="*/ 0 h 2149288"/>
              <a:gd name="connsiteX2" fmla="*/ 1142990 w 2106302"/>
              <a:gd name="connsiteY2" fmla="*/ 0 h 2149288"/>
              <a:gd name="connsiteX3" fmla="*/ 1145633 w 2106302"/>
              <a:gd name="connsiteY3" fmla="*/ 0 h 2149288"/>
              <a:gd name="connsiteX4" fmla="*/ 1148275 w 2106302"/>
              <a:gd name="connsiteY4" fmla="*/ 189 h 2149288"/>
              <a:gd name="connsiteX5" fmla="*/ 1150917 w 2106302"/>
              <a:gd name="connsiteY5" fmla="*/ 565 h 2149288"/>
              <a:gd name="connsiteX6" fmla="*/ 1153748 w 2106302"/>
              <a:gd name="connsiteY6" fmla="*/ 1132 h 2149288"/>
              <a:gd name="connsiteX7" fmla="*/ 1158844 w 2106302"/>
              <a:gd name="connsiteY7" fmla="*/ 2452 h 2149288"/>
              <a:gd name="connsiteX8" fmla="*/ 1163751 w 2106302"/>
              <a:gd name="connsiteY8" fmla="*/ 4150 h 2149288"/>
              <a:gd name="connsiteX9" fmla="*/ 1168281 w 2106302"/>
              <a:gd name="connsiteY9" fmla="*/ 6413 h 2149288"/>
              <a:gd name="connsiteX10" fmla="*/ 1172622 w 2106302"/>
              <a:gd name="connsiteY10" fmla="*/ 8865 h 2149288"/>
              <a:gd name="connsiteX11" fmla="*/ 1176774 w 2106302"/>
              <a:gd name="connsiteY11" fmla="*/ 12072 h 2149288"/>
              <a:gd name="connsiteX12" fmla="*/ 1180548 w 2106302"/>
              <a:gd name="connsiteY12" fmla="*/ 15467 h 2149288"/>
              <a:gd name="connsiteX13" fmla="*/ 1183946 w 2106302"/>
              <a:gd name="connsiteY13" fmla="*/ 19239 h 2149288"/>
              <a:gd name="connsiteX14" fmla="*/ 1186966 w 2106302"/>
              <a:gd name="connsiteY14" fmla="*/ 23200 h 2149288"/>
              <a:gd name="connsiteX15" fmla="*/ 1189608 w 2106302"/>
              <a:gd name="connsiteY15" fmla="*/ 27727 h 2149288"/>
              <a:gd name="connsiteX16" fmla="*/ 1191872 w 2106302"/>
              <a:gd name="connsiteY16" fmla="*/ 32443 h 2149288"/>
              <a:gd name="connsiteX17" fmla="*/ 1193571 w 2106302"/>
              <a:gd name="connsiteY17" fmla="*/ 36969 h 2149288"/>
              <a:gd name="connsiteX18" fmla="*/ 1194892 w 2106302"/>
              <a:gd name="connsiteY18" fmla="*/ 42250 h 2149288"/>
              <a:gd name="connsiteX19" fmla="*/ 1195270 w 2106302"/>
              <a:gd name="connsiteY19" fmla="*/ 44891 h 2149288"/>
              <a:gd name="connsiteX20" fmla="*/ 1195647 w 2106302"/>
              <a:gd name="connsiteY20" fmla="*/ 47532 h 2149288"/>
              <a:gd name="connsiteX21" fmla="*/ 1196025 w 2106302"/>
              <a:gd name="connsiteY21" fmla="*/ 50173 h 2149288"/>
              <a:gd name="connsiteX22" fmla="*/ 1196025 w 2106302"/>
              <a:gd name="connsiteY22" fmla="*/ 53001 h 2149288"/>
              <a:gd name="connsiteX23" fmla="*/ 1196025 w 2106302"/>
              <a:gd name="connsiteY23" fmla="*/ 230868 h 2149288"/>
              <a:gd name="connsiteX24" fmla="*/ 1211691 w 2106302"/>
              <a:gd name="connsiteY24" fmla="*/ 233508 h 2149288"/>
              <a:gd name="connsiteX25" fmla="*/ 1227355 w 2106302"/>
              <a:gd name="connsiteY25" fmla="*/ 236714 h 2149288"/>
              <a:gd name="connsiteX26" fmla="*/ 1243021 w 2106302"/>
              <a:gd name="connsiteY26" fmla="*/ 240109 h 2149288"/>
              <a:gd name="connsiteX27" fmla="*/ 1258308 w 2106302"/>
              <a:gd name="connsiteY27" fmla="*/ 243693 h 2149288"/>
              <a:gd name="connsiteX28" fmla="*/ 1273596 w 2106302"/>
              <a:gd name="connsiteY28" fmla="*/ 247653 h 2149288"/>
              <a:gd name="connsiteX29" fmla="*/ 1288695 w 2106302"/>
              <a:gd name="connsiteY29" fmla="*/ 251615 h 2149288"/>
              <a:gd name="connsiteX30" fmla="*/ 1303983 w 2106302"/>
              <a:gd name="connsiteY30" fmla="*/ 256142 h 2149288"/>
              <a:gd name="connsiteX31" fmla="*/ 1318892 w 2106302"/>
              <a:gd name="connsiteY31" fmla="*/ 260857 h 2149288"/>
              <a:gd name="connsiteX32" fmla="*/ 1333803 w 2106302"/>
              <a:gd name="connsiteY32" fmla="*/ 265950 h 2149288"/>
              <a:gd name="connsiteX33" fmla="*/ 1348524 w 2106302"/>
              <a:gd name="connsiteY33" fmla="*/ 271042 h 2149288"/>
              <a:gd name="connsiteX34" fmla="*/ 1363057 w 2106302"/>
              <a:gd name="connsiteY34" fmla="*/ 276701 h 2149288"/>
              <a:gd name="connsiteX35" fmla="*/ 1377590 w 2106302"/>
              <a:gd name="connsiteY35" fmla="*/ 282549 h 2149288"/>
              <a:gd name="connsiteX36" fmla="*/ 1391933 w 2106302"/>
              <a:gd name="connsiteY36" fmla="*/ 288395 h 2149288"/>
              <a:gd name="connsiteX37" fmla="*/ 1406277 w 2106302"/>
              <a:gd name="connsiteY37" fmla="*/ 294808 h 2149288"/>
              <a:gd name="connsiteX38" fmla="*/ 1420055 w 2106302"/>
              <a:gd name="connsiteY38" fmla="*/ 301221 h 2149288"/>
              <a:gd name="connsiteX39" fmla="*/ 1434210 w 2106302"/>
              <a:gd name="connsiteY39" fmla="*/ 308011 h 2149288"/>
              <a:gd name="connsiteX40" fmla="*/ 1538582 w 2106302"/>
              <a:gd name="connsiteY40" fmla="*/ 164285 h 2149288"/>
              <a:gd name="connsiteX41" fmla="*/ 1540470 w 2106302"/>
              <a:gd name="connsiteY41" fmla="*/ 162021 h 2149288"/>
              <a:gd name="connsiteX42" fmla="*/ 1541979 w 2106302"/>
              <a:gd name="connsiteY42" fmla="*/ 159948 h 2149288"/>
              <a:gd name="connsiteX43" fmla="*/ 1544056 w 2106302"/>
              <a:gd name="connsiteY43" fmla="*/ 158061 h 2149288"/>
              <a:gd name="connsiteX44" fmla="*/ 1545754 w 2106302"/>
              <a:gd name="connsiteY44" fmla="*/ 156175 h 2149288"/>
              <a:gd name="connsiteX45" fmla="*/ 1549718 w 2106302"/>
              <a:gd name="connsiteY45" fmla="*/ 152780 h 2149288"/>
              <a:gd name="connsiteX46" fmla="*/ 1554058 w 2106302"/>
              <a:gd name="connsiteY46" fmla="*/ 149950 h 2149288"/>
              <a:gd name="connsiteX47" fmla="*/ 1558588 w 2106302"/>
              <a:gd name="connsiteY47" fmla="*/ 147687 h 2149288"/>
              <a:gd name="connsiteX48" fmla="*/ 1563306 w 2106302"/>
              <a:gd name="connsiteY48" fmla="*/ 145612 h 2149288"/>
              <a:gd name="connsiteX49" fmla="*/ 1568214 w 2106302"/>
              <a:gd name="connsiteY49" fmla="*/ 144104 h 2149288"/>
              <a:gd name="connsiteX50" fmla="*/ 1573121 w 2106302"/>
              <a:gd name="connsiteY50" fmla="*/ 142971 h 2149288"/>
              <a:gd name="connsiteX51" fmla="*/ 1578217 w 2106302"/>
              <a:gd name="connsiteY51" fmla="*/ 142594 h 2149288"/>
              <a:gd name="connsiteX52" fmla="*/ 1583313 w 2106302"/>
              <a:gd name="connsiteY52" fmla="*/ 142594 h 2149288"/>
              <a:gd name="connsiteX53" fmla="*/ 1588220 w 2106302"/>
              <a:gd name="connsiteY53" fmla="*/ 142971 h 2149288"/>
              <a:gd name="connsiteX54" fmla="*/ 1593505 w 2106302"/>
              <a:gd name="connsiteY54" fmla="*/ 143914 h 2149288"/>
              <a:gd name="connsiteX55" fmla="*/ 1598413 w 2106302"/>
              <a:gd name="connsiteY55" fmla="*/ 145236 h 2149288"/>
              <a:gd name="connsiteX56" fmla="*/ 1603319 w 2106302"/>
              <a:gd name="connsiteY56" fmla="*/ 147309 h 2149288"/>
              <a:gd name="connsiteX57" fmla="*/ 1608037 w 2106302"/>
              <a:gd name="connsiteY57" fmla="*/ 149573 h 2149288"/>
              <a:gd name="connsiteX58" fmla="*/ 1610491 w 2106302"/>
              <a:gd name="connsiteY58" fmla="*/ 151082 h 2149288"/>
              <a:gd name="connsiteX59" fmla="*/ 1612567 w 2106302"/>
              <a:gd name="connsiteY59" fmla="*/ 152591 h 2149288"/>
              <a:gd name="connsiteX60" fmla="*/ 1758083 w 2106302"/>
              <a:gd name="connsiteY60" fmla="*/ 257839 h 2149288"/>
              <a:gd name="connsiteX61" fmla="*/ 1759971 w 2106302"/>
              <a:gd name="connsiteY61" fmla="*/ 259726 h 2149288"/>
              <a:gd name="connsiteX62" fmla="*/ 1762236 w 2106302"/>
              <a:gd name="connsiteY62" fmla="*/ 261234 h 2149288"/>
              <a:gd name="connsiteX63" fmla="*/ 1764122 w 2106302"/>
              <a:gd name="connsiteY63" fmla="*/ 263309 h 2149288"/>
              <a:gd name="connsiteX64" fmla="*/ 1766011 w 2106302"/>
              <a:gd name="connsiteY64" fmla="*/ 265007 h 2149288"/>
              <a:gd name="connsiteX65" fmla="*/ 1769218 w 2106302"/>
              <a:gd name="connsiteY65" fmla="*/ 269156 h 2149288"/>
              <a:gd name="connsiteX66" fmla="*/ 1772050 w 2106302"/>
              <a:gd name="connsiteY66" fmla="*/ 273495 h 2149288"/>
              <a:gd name="connsiteX67" fmla="*/ 1774691 w 2106302"/>
              <a:gd name="connsiteY67" fmla="*/ 278021 h 2149288"/>
              <a:gd name="connsiteX68" fmla="*/ 1776580 w 2106302"/>
              <a:gd name="connsiteY68" fmla="*/ 282737 h 2149288"/>
              <a:gd name="connsiteX69" fmla="*/ 1778090 w 2106302"/>
              <a:gd name="connsiteY69" fmla="*/ 287640 h 2149288"/>
              <a:gd name="connsiteX70" fmla="*/ 1779033 w 2106302"/>
              <a:gd name="connsiteY70" fmla="*/ 292545 h 2149288"/>
              <a:gd name="connsiteX71" fmla="*/ 1779788 w 2106302"/>
              <a:gd name="connsiteY71" fmla="*/ 297638 h 2149288"/>
              <a:gd name="connsiteX72" fmla="*/ 1779788 w 2106302"/>
              <a:gd name="connsiteY72" fmla="*/ 302542 h 2149288"/>
              <a:gd name="connsiteX73" fmla="*/ 1779221 w 2106302"/>
              <a:gd name="connsiteY73" fmla="*/ 307823 h 2149288"/>
              <a:gd name="connsiteX74" fmla="*/ 1778466 w 2106302"/>
              <a:gd name="connsiteY74" fmla="*/ 312915 h 2149288"/>
              <a:gd name="connsiteX75" fmla="*/ 1776768 w 2106302"/>
              <a:gd name="connsiteY75" fmla="*/ 317819 h 2149288"/>
              <a:gd name="connsiteX76" fmla="*/ 1775069 w 2106302"/>
              <a:gd name="connsiteY76" fmla="*/ 322723 h 2149288"/>
              <a:gd name="connsiteX77" fmla="*/ 1772615 w 2106302"/>
              <a:gd name="connsiteY77" fmla="*/ 327439 h 2149288"/>
              <a:gd name="connsiteX78" fmla="*/ 1771295 w 2106302"/>
              <a:gd name="connsiteY78" fmla="*/ 329702 h 2149288"/>
              <a:gd name="connsiteX79" fmla="*/ 1769596 w 2106302"/>
              <a:gd name="connsiteY79" fmla="*/ 331965 h 2149288"/>
              <a:gd name="connsiteX80" fmla="*/ 1665036 w 2106302"/>
              <a:gd name="connsiteY80" fmla="*/ 475880 h 2149288"/>
              <a:gd name="connsiteX81" fmla="*/ 1675794 w 2106302"/>
              <a:gd name="connsiteY81" fmla="*/ 487008 h 2149288"/>
              <a:gd name="connsiteX82" fmla="*/ 1686551 w 2106302"/>
              <a:gd name="connsiteY82" fmla="*/ 498703 h 2149288"/>
              <a:gd name="connsiteX83" fmla="*/ 1696932 w 2106302"/>
              <a:gd name="connsiteY83" fmla="*/ 510208 h 2149288"/>
              <a:gd name="connsiteX84" fmla="*/ 1707125 w 2106302"/>
              <a:gd name="connsiteY84" fmla="*/ 522091 h 2149288"/>
              <a:gd name="connsiteX85" fmla="*/ 1717128 w 2106302"/>
              <a:gd name="connsiteY85" fmla="*/ 534163 h 2149288"/>
              <a:gd name="connsiteX86" fmla="*/ 1726941 w 2106302"/>
              <a:gd name="connsiteY86" fmla="*/ 546423 h 2149288"/>
              <a:gd name="connsiteX87" fmla="*/ 1736567 w 2106302"/>
              <a:gd name="connsiteY87" fmla="*/ 558871 h 2149288"/>
              <a:gd name="connsiteX88" fmla="*/ 1746004 w 2106302"/>
              <a:gd name="connsiteY88" fmla="*/ 571509 h 2149288"/>
              <a:gd name="connsiteX89" fmla="*/ 1755063 w 2106302"/>
              <a:gd name="connsiteY89" fmla="*/ 584335 h 2149288"/>
              <a:gd name="connsiteX90" fmla="*/ 1764122 w 2106302"/>
              <a:gd name="connsiteY90" fmla="*/ 597160 h 2149288"/>
              <a:gd name="connsiteX91" fmla="*/ 1772615 w 2106302"/>
              <a:gd name="connsiteY91" fmla="*/ 610176 h 2149288"/>
              <a:gd name="connsiteX92" fmla="*/ 1781109 w 2106302"/>
              <a:gd name="connsiteY92" fmla="*/ 623567 h 2149288"/>
              <a:gd name="connsiteX93" fmla="*/ 1789414 w 2106302"/>
              <a:gd name="connsiteY93" fmla="*/ 636959 h 2149288"/>
              <a:gd name="connsiteX94" fmla="*/ 1797151 w 2106302"/>
              <a:gd name="connsiteY94" fmla="*/ 650728 h 2149288"/>
              <a:gd name="connsiteX95" fmla="*/ 1805078 w 2106302"/>
              <a:gd name="connsiteY95" fmla="*/ 664498 h 2149288"/>
              <a:gd name="connsiteX96" fmla="*/ 1812439 w 2106302"/>
              <a:gd name="connsiteY96" fmla="*/ 678455 h 2149288"/>
              <a:gd name="connsiteX97" fmla="*/ 1981359 w 2106302"/>
              <a:gd name="connsiteY97" fmla="*/ 623379 h 2149288"/>
              <a:gd name="connsiteX98" fmla="*/ 1984002 w 2106302"/>
              <a:gd name="connsiteY98" fmla="*/ 622625 h 2149288"/>
              <a:gd name="connsiteX99" fmla="*/ 1986644 w 2106302"/>
              <a:gd name="connsiteY99" fmla="*/ 622058 h 2149288"/>
              <a:gd name="connsiteX100" fmla="*/ 1989286 w 2106302"/>
              <a:gd name="connsiteY100" fmla="*/ 621681 h 2149288"/>
              <a:gd name="connsiteX101" fmla="*/ 1991739 w 2106302"/>
              <a:gd name="connsiteY101" fmla="*/ 621115 h 2149288"/>
              <a:gd name="connsiteX102" fmla="*/ 1997212 w 2106302"/>
              <a:gd name="connsiteY102" fmla="*/ 620738 h 2149288"/>
              <a:gd name="connsiteX103" fmla="*/ 2002308 w 2106302"/>
              <a:gd name="connsiteY103" fmla="*/ 620927 h 2149288"/>
              <a:gd name="connsiteX104" fmla="*/ 2007404 w 2106302"/>
              <a:gd name="connsiteY104" fmla="*/ 621681 h 2149288"/>
              <a:gd name="connsiteX105" fmla="*/ 2012311 w 2106302"/>
              <a:gd name="connsiteY105" fmla="*/ 622625 h 2149288"/>
              <a:gd name="connsiteX106" fmla="*/ 2017219 w 2106302"/>
              <a:gd name="connsiteY106" fmla="*/ 624511 h 2149288"/>
              <a:gd name="connsiteX107" fmla="*/ 2021749 w 2106302"/>
              <a:gd name="connsiteY107" fmla="*/ 626585 h 2149288"/>
              <a:gd name="connsiteX108" fmla="*/ 2026278 w 2106302"/>
              <a:gd name="connsiteY108" fmla="*/ 629038 h 2149288"/>
              <a:gd name="connsiteX109" fmla="*/ 2030431 w 2106302"/>
              <a:gd name="connsiteY109" fmla="*/ 631866 h 2149288"/>
              <a:gd name="connsiteX110" fmla="*/ 2034205 w 2106302"/>
              <a:gd name="connsiteY110" fmla="*/ 635262 h 2149288"/>
              <a:gd name="connsiteX111" fmla="*/ 2037791 w 2106302"/>
              <a:gd name="connsiteY111" fmla="*/ 639034 h 2149288"/>
              <a:gd name="connsiteX112" fmla="*/ 2041000 w 2106302"/>
              <a:gd name="connsiteY112" fmla="*/ 642995 h 2149288"/>
              <a:gd name="connsiteX113" fmla="*/ 2043831 w 2106302"/>
              <a:gd name="connsiteY113" fmla="*/ 647521 h 2149288"/>
              <a:gd name="connsiteX114" fmla="*/ 2046285 w 2106302"/>
              <a:gd name="connsiteY114" fmla="*/ 652237 h 2149288"/>
              <a:gd name="connsiteX115" fmla="*/ 2047228 w 2106302"/>
              <a:gd name="connsiteY115" fmla="*/ 654689 h 2149288"/>
              <a:gd name="connsiteX116" fmla="*/ 2048171 w 2106302"/>
              <a:gd name="connsiteY116" fmla="*/ 657330 h 2149288"/>
              <a:gd name="connsiteX117" fmla="*/ 2103660 w 2106302"/>
              <a:gd name="connsiteY117" fmla="*/ 827839 h 2149288"/>
              <a:gd name="connsiteX118" fmla="*/ 2104226 w 2106302"/>
              <a:gd name="connsiteY118" fmla="*/ 830291 h 2149288"/>
              <a:gd name="connsiteX119" fmla="*/ 2104981 w 2106302"/>
              <a:gd name="connsiteY119" fmla="*/ 833121 h 2149288"/>
              <a:gd name="connsiteX120" fmla="*/ 2105547 w 2106302"/>
              <a:gd name="connsiteY120" fmla="*/ 835762 h 2149288"/>
              <a:gd name="connsiteX121" fmla="*/ 2105925 w 2106302"/>
              <a:gd name="connsiteY121" fmla="*/ 838402 h 2149288"/>
              <a:gd name="connsiteX122" fmla="*/ 2106302 w 2106302"/>
              <a:gd name="connsiteY122" fmla="*/ 843495 h 2149288"/>
              <a:gd name="connsiteX123" fmla="*/ 2106114 w 2106302"/>
              <a:gd name="connsiteY123" fmla="*/ 848776 h 2149288"/>
              <a:gd name="connsiteX124" fmla="*/ 2105358 w 2106302"/>
              <a:gd name="connsiteY124" fmla="*/ 853869 h 2149288"/>
              <a:gd name="connsiteX125" fmla="*/ 2104226 w 2106302"/>
              <a:gd name="connsiteY125" fmla="*/ 858772 h 2149288"/>
              <a:gd name="connsiteX126" fmla="*/ 2102717 w 2106302"/>
              <a:gd name="connsiteY126" fmla="*/ 863677 h 2149288"/>
              <a:gd name="connsiteX127" fmla="*/ 2100452 w 2106302"/>
              <a:gd name="connsiteY127" fmla="*/ 868203 h 2149288"/>
              <a:gd name="connsiteX128" fmla="*/ 2097998 w 2106302"/>
              <a:gd name="connsiteY128" fmla="*/ 872541 h 2149288"/>
              <a:gd name="connsiteX129" fmla="*/ 2095168 w 2106302"/>
              <a:gd name="connsiteY129" fmla="*/ 876880 h 2149288"/>
              <a:gd name="connsiteX130" fmla="*/ 2091769 w 2106302"/>
              <a:gd name="connsiteY130" fmla="*/ 880652 h 2149288"/>
              <a:gd name="connsiteX131" fmla="*/ 2087994 w 2106302"/>
              <a:gd name="connsiteY131" fmla="*/ 884235 h 2149288"/>
              <a:gd name="connsiteX132" fmla="*/ 2083844 w 2106302"/>
              <a:gd name="connsiteY132" fmla="*/ 887630 h 2149288"/>
              <a:gd name="connsiteX133" fmla="*/ 2079502 w 2106302"/>
              <a:gd name="connsiteY133" fmla="*/ 890271 h 2149288"/>
              <a:gd name="connsiteX134" fmla="*/ 2074784 w 2106302"/>
              <a:gd name="connsiteY134" fmla="*/ 892724 h 2149288"/>
              <a:gd name="connsiteX135" fmla="*/ 2072330 w 2106302"/>
              <a:gd name="connsiteY135" fmla="*/ 893856 h 2149288"/>
              <a:gd name="connsiteX136" fmla="*/ 2069688 w 2106302"/>
              <a:gd name="connsiteY136" fmla="*/ 894798 h 2149288"/>
              <a:gd name="connsiteX137" fmla="*/ 1900580 w 2106302"/>
              <a:gd name="connsiteY137" fmla="*/ 949497 h 2149288"/>
              <a:gd name="connsiteX138" fmla="*/ 1902466 w 2106302"/>
              <a:gd name="connsiteY138" fmla="*/ 964964 h 2149288"/>
              <a:gd name="connsiteX139" fmla="*/ 1904542 w 2106302"/>
              <a:gd name="connsiteY139" fmla="*/ 980430 h 2149288"/>
              <a:gd name="connsiteX140" fmla="*/ 1905864 w 2106302"/>
              <a:gd name="connsiteY140" fmla="*/ 996085 h 2149288"/>
              <a:gd name="connsiteX141" fmla="*/ 1907186 w 2106302"/>
              <a:gd name="connsiteY141" fmla="*/ 1011741 h 2149288"/>
              <a:gd name="connsiteX142" fmla="*/ 1908317 w 2106302"/>
              <a:gd name="connsiteY142" fmla="*/ 1027396 h 2149288"/>
              <a:gd name="connsiteX143" fmla="*/ 1909072 w 2106302"/>
              <a:gd name="connsiteY143" fmla="*/ 1043051 h 2149288"/>
              <a:gd name="connsiteX144" fmla="*/ 1909450 w 2106302"/>
              <a:gd name="connsiteY144" fmla="*/ 1058895 h 2149288"/>
              <a:gd name="connsiteX145" fmla="*/ 1909638 w 2106302"/>
              <a:gd name="connsiteY145" fmla="*/ 1074739 h 2149288"/>
              <a:gd name="connsiteX146" fmla="*/ 1909450 w 2106302"/>
              <a:gd name="connsiteY146" fmla="*/ 1090583 h 2149288"/>
              <a:gd name="connsiteX147" fmla="*/ 1909072 w 2106302"/>
              <a:gd name="connsiteY147" fmla="*/ 1106427 h 2149288"/>
              <a:gd name="connsiteX148" fmla="*/ 1908317 w 2106302"/>
              <a:gd name="connsiteY148" fmla="*/ 1122270 h 2149288"/>
              <a:gd name="connsiteX149" fmla="*/ 1907186 w 2106302"/>
              <a:gd name="connsiteY149" fmla="*/ 1137926 h 2149288"/>
              <a:gd name="connsiteX150" fmla="*/ 1905864 w 2106302"/>
              <a:gd name="connsiteY150" fmla="*/ 1153580 h 2149288"/>
              <a:gd name="connsiteX151" fmla="*/ 1904542 w 2106302"/>
              <a:gd name="connsiteY151" fmla="*/ 1169047 h 2149288"/>
              <a:gd name="connsiteX152" fmla="*/ 1902466 w 2106302"/>
              <a:gd name="connsiteY152" fmla="*/ 1184514 h 2149288"/>
              <a:gd name="connsiteX153" fmla="*/ 1900580 w 2106302"/>
              <a:gd name="connsiteY153" fmla="*/ 1199791 h 2149288"/>
              <a:gd name="connsiteX154" fmla="*/ 2069688 w 2106302"/>
              <a:gd name="connsiteY154" fmla="*/ 1254867 h 2149288"/>
              <a:gd name="connsiteX155" fmla="*/ 2072330 w 2106302"/>
              <a:gd name="connsiteY155" fmla="*/ 1255811 h 2149288"/>
              <a:gd name="connsiteX156" fmla="*/ 2074784 w 2106302"/>
              <a:gd name="connsiteY156" fmla="*/ 1256942 h 2149288"/>
              <a:gd name="connsiteX157" fmla="*/ 2079502 w 2106302"/>
              <a:gd name="connsiteY157" fmla="*/ 1259205 h 2149288"/>
              <a:gd name="connsiteX158" fmla="*/ 2083844 w 2106302"/>
              <a:gd name="connsiteY158" fmla="*/ 1262035 h 2149288"/>
              <a:gd name="connsiteX159" fmla="*/ 2087994 w 2106302"/>
              <a:gd name="connsiteY159" fmla="*/ 1265241 h 2149288"/>
              <a:gd name="connsiteX160" fmla="*/ 2091769 w 2106302"/>
              <a:gd name="connsiteY160" fmla="*/ 1268636 h 2149288"/>
              <a:gd name="connsiteX161" fmla="*/ 2095168 w 2106302"/>
              <a:gd name="connsiteY161" fmla="*/ 1272598 h 2149288"/>
              <a:gd name="connsiteX162" fmla="*/ 2097998 w 2106302"/>
              <a:gd name="connsiteY162" fmla="*/ 1276747 h 2149288"/>
              <a:gd name="connsiteX163" fmla="*/ 2100452 w 2106302"/>
              <a:gd name="connsiteY163" fmla="*/ 1281274 h 2149288"/>
              <a:gd name="connsiteX164" fmla="*/ 2102717 w 2106302"/>
              <a:gd name="connsiteY164" fmla="*/ 1285801 h 2149288"/>
              <a:gd name="connsiteX165" fmla="*/ 2104226 w 2106302"/>
              <a:gd name="connsiteY165" fmla="*/ 1290705 h 2149288"/>
              <a:gd name="connsiteX166" fmla="*/ 2105358 w 2106302"/>
              <a:gd name="connsiteY166" fmla="*/ 1295609 h 2149288"/>
              <a:gd name="connsiteX167" fmla="*/ 2106114 w 2106302"/>
              <a:gd name="connsiteY167" fmla="*/ 1300702 h 2149288"/>
              <a:gd name="connsiteX168" fmla="*/ 2106302 w 2106302"/>
              <a:gd name="connsiteY168" fmla="*/ 1305795 h 2149288"/>
              <a:gd name="connsiteX169" fmla="*/ 2105925 w 2106302"/>
              <a:gd name="connsiteY169" fmla="*/ 1310886 h 2149288"/>
              <a:gd name="connsiteX170" fmla="*/ 2105547 w 2106302"/>
              <a:gd name="connsiteY170" fmla="*/ 1313716 h 2149288"/>
              <a:gd name="connsiteX171" fmla="*/ 2104981 w 2106302"/>
              <a:gd name="connsiteY171" fmla="*/ 1316357 h 2149288"/>
              <a:gd name="connsiteX172" fmla="*/ 2104226 w 2106302"/>
              <a:gd name="connsiteY172" fmla="*/ 1318997 h 2149288"/>
              <a:gd name="connsiteX173" fmla="*/ 2103660 w 2106302"/>
              <a:gd name="connsiteY173" fmla="*/ 1321449 h 2149288"/>
              <a:gd name="connsiteX174" fmla="*/ 2048171 w 2106302"/>
              <a:gd name="connsiteY174" fmla="*/ 1492336 h 2149288"/>
              <a:gd name="connsiteX175" fmla="*/ 2047228 w 2106302"/>
              <a:gd name="connsiteY175" fmla="*/ 1494789 h 2149288"/>
              <a:gd name="connsiteX176" fmla="*/ 2046285 w 2106302"/>
              <a:gd name="connsiteY176" fmla="*/ 1497240 h 2149288"/>
              <a:gd name="connsiteX177" fmla="*/ 2043831 w 2106302"/>
              <a:gd name="connsiteY177" fmla="*/ 1501955 h 2149288"/>
              <a:gd name="connsiteX178" fmla="*/ 2041000 w 2106302"/>
              <a:gd name="connsiteY178" fmla="*/ 1506293 h 2149288"/>
              <a:gd name="connsiteX179" fmla="*/ 2037791 w 2106302"/>
              <a:gd name="connsiteY179" fmla="*/ 1510443 h 2149288"/>
              <a:gd name="connsiteX180" fmla="*/ 2034205 w 2106302"/>
              <a:gd name="connsiteY180" fmla="*/ 1514216 h 2149288"/>
              <a:gd name="connsiteX181" fmla="*/ 2030431 w 2106302"/>
              <a:gd name="connsiteY181" fmla="*/ 1517611 h 2149288"/>
              <a:gd name="connsiteX182" fmla="*/ 2026278 w 2106302"/>
              <a:gd name="connsiteY182" fmla="*/ 1520440 h 2149288"/>
              <a:gd name="connsiteX183" fmla="*/ 2021749 w 2106302"/>
              <a:gd name="connsiteY183" fmla="*/ 1522892 h 2149288"/>
              <a:gd name="connsiteX184" fmla="*/ 2017219 w 2106302"/>
              <a:gd name="connsiteY184" fmla="*/ 1525155 h 2149288"/>
              <a:gd name="connsiteX185" fmla="*/ 2012311 w 2106302"/>
              <a:gd name="connsiteY185" fmla="*/ 1526664 h 2149288"/>
              <a:gd name="connsiteX186" fmla="*/ 2007404 w 2106302"/>
              <a:gd name="connsiteY186" fmla="*/ 1527796 h 2149288"/>
              <a:gd name="connsiteX187" fmla="*/ 2002308 w 2106302"/>
              <a:gd name="connsiteY187" fmla="*/ 1528550 h 2149288"/>
              <a:gd name="connsiteX188" fmla="*/ 1997212 w 2106302"/>
              <a:gd name="connsiteY188" fmla="*/ 1528740 h 2149288"/>
              <a:gd name="connsiteX189" fmla="*/ 1991739 w 2106302"/>
              <a:gd name="connsiteY189" fmla="*/ 1528550 h 2149288"/>
              <a:gd name="connsiteX190" fmla="*/ 1989286 w 2106302"/>
              <a:gd name="connsiteY190" fmla="*/ 1527985 h 2149288"/>
              <a:gd name="connsiteX191" fmla="*/ 1986644 w 2106302"/>
              <a:gd name="connsiteY191" fmla="*/ 1527608 h 2149288"/>
              <a:gd name="connsiteX192" fmla="*/ 1984002 w 2106302"/>
              <a:gd name="connsiteY192" fmla="*/ 1526853 h 2149288"/>
              <a:gd name="connsiteX193" fmla="*/ 1981359 w 2106302"/>
              <a:gd name="connsiteY193" fmla="*/ 1526098 h 2149288"/>
              <a:gd name="connsiteX194" fmla="*/ 1812439 w 2106302"/>
              <a:gd name="connsiteY194" fmla="*/ 1471211 h 2149288"/>
              <a:gd name="connsiteX195" fmla="*/ 1804701 w 2106302"/>
              <a:gd name="connsiteY195" fmla="*/ 1485168 h 2149288"/>
              <a:gd name="connsiteX196" fmla="*/ 1797151 w 2106302"/>
              <a:gd name="connsiteY196" fmla="*/ 1498937 h 2149288"/>
              <a:gd name="connsiteX197" fmla="*/ 1789224 w 2106302"/>
              <a:gd name="connsiteY197" fmla="*/ 1512518 h 2149288"/>
              <a:gd name="connsiteX198" fmla="*/ 1781109 w 2106302"/>
              <a:gd name="connsiteY198" fmla="*/ 1526098 h 2149288"/>
              <a:gd name="connsiteX199" fmla="*/ 1772615 w 2106302"/>
              <a:gd name="connsiteY199" fmla="*/ 1539113 h 2149288"/>
              <a:gd name="connsiteX200" fmla="*/ 1763934 w 2106302"/>
              <a:gd name="connsiteY200" fmla="*/ 1552316 h 2149288"/>
              <a:gd name="connsiteX201" fmla="*/ 1754875 w 2106302"/>
              <a:gd name="connsiteY201" fmla="*/ 1565331 h 2149288"/>
              <a:gd name="connsiteX202" fmla="*/ 1745815 w 2106302"/>
              <a:gd name="connsiteY202" fmla="*/ 1578156 h 2149288"/>
              <a:gd name="connsiteX203" fmla="*/ 1736567 w 2106302"/>
              <a:gd name="connsiteY203" fmla="*/ 1590605 h 2149288"/>
              <a:gd name="connsiteX204" fmla="*/ 1726941 w 2106302"/>
              <a:gd name="connsiteY204" fmla="*/ 1602866 h 2149288"/>
              <a:gd name="connsiteX205" fmla="*/ 1717128 w 2106302"/>
              <a:gd name="connsiteY205" fmla="*/ 1615125 h 2149288"/>
              <a:gd name="connsiteX206" fmla="*/ 1707125 w 2106302"/>
              <a:gd name="connsiteY206" fmla="*/ 1627197 h 2149288"/>
              <a:gd name="connsiteX207" fmla="*/ 1696744 w 2106302"/>
              <a:gd name="connsiteY207" fmla="*/ 1639080 h 2149288"/>
              <a:gd name="connsiteX208" fmla="*/ 1686551 w 2106302"/>
              <a:gd name="connsiteY208" fmla="*/ 1650775 h 2149288"/>
              <a:gd name="connsiteX209" fmla="*/ 1675794 w 2106302"/>
              <a:gd name="connsiteY209" fmla="*/ 1662091 h 2149288"/>
              <a:gd name="connsiteX210" fmla="*/ 1665036 w 2106302"/>
              <a:gd name="connsiteY210" fmla="*/ 1673597 h 2149288"/>
              <a:gd name="connsiteX211" fmla="*/ 1769596 w 2106302"/>
              <a:gd name="connsiteY211" fmla="*/ 1817511 h 2149288"/>
              <a:gd name="connsiteX212" fmla="*/ 1771295 w 2106302"/>
              <a:gd name="connsiteY212" fmla="*/ 1819775 h 2149288"/>
              <a:gd name="connsiteX213" fmla="*/ 1772615 w 2106302"/>
              <a:gd name="connsiteY213" fmla="*/ 1822227 h 2149288"/>
              <a:gd name="connsiteX214" fmla="*/ 1775069 w 2106302"/>
              <a:gd name="connsiteY214" fmla="*/ 1826942 h 2149288"/>
              <a:gd name="connsiteX215" fmla="*/ 1776768 w 2106302"/>
              <a:gd name="connsiteY215" fmla="*/ 1831657 h 2149288"/>
              <a:gd name="connsiteX216" fmla="*/ 1778466 w 2106302"/>
              <a:gd name="connsiteY216" fmla="*/ 1836751 h 2149288"/>
              <a:gd name="connsiteX217" fmla="*/ 1779221 w 2106302"/>
              <a:gd name="connsiteY217" fmla="*/ 1841655 h 2149288"/>
              <a:gd name="connsiteX218" fmla="*/ 1779788 w 2106302"/>
              <a:gd name="connsiteY218" fmla="*/ 1846747 h 2149288"/>
              <a:gd name="connsiteX219" fmla="*/ 1779788 w 2106302"/>
              <a:gd name="connsiteY219" fmla="*/ 1851840 h 2149288"/>
              <a:gd name="connsiteX220" fmla="*/ 1779033 w 2106302"/>
              <a:gd name="connsiteY220" fmla="*/ 1856932 h 2149288"/>
              <a:gd name="connsiteX221" fmla="*/ 1778090 w 2106302"/>
              <a:gd name="connsiteY221" fmla="*/ 1861836 h 2149288"/>
              <a:gd name="connsiteX222" fmla="*/ 1776580 w 2106302"/>
              <a:gd name="connsiteY222" fmla="*/ 1866741 h 2149288"/>
              <a:gd name="connsiteX223" fmla="*/ 1774881 w 2106302"/>
              <a:gd name="connsiteY223" fmla="*/ 1871456 h 2149288"/>
              <a:gd name="connsiteX224" fmla="*/ 1772427 w 2106302"/>
              <a:gd name="connsiteY224" fmla="*/ 1875794 h 2149288"/>
              <a:gd name="connsiteX225" fmla="*/ 1769407 w 2106302"/>
              <a:gd name="connsiteY225" fmla="*/ 1880321 h 2149288"/>
              <a:gd name="connsiteX226" fmla="*/ 1766011 w 2106302"/>
              <a:gd name="connsiteY226" fmla="*/ 1884283 h 2149288"/>
              <a:gd name="connsiteX227" fmla="*/ 1764312 w 2106302"/>
              <a:gd name="connsiteY227" fmla="*/ 1886168 h 2149288"/>
              <a:gd name="connsiteX228" fmla="*/ 1762236 w 2106302"/>
              <a:gd name="connsiteY228" fmla="*/ 1887866 h 2149288"/>
              <a:gd name="connsiteX229" fmla="*/ 1760348 w 2106302"/>
              <a:gd name="connsiteY229" fmla="*/ 1889751 h 2149288"/>
              <a:gd name="connsiteX230" fmla="*/ 1758083 w 2106302"/>
              <a:gd name="connsiteY230" fmla="*/ 1891261 h 2149288"/>
              <a:gd name="connsiteX231" fmla="*/ 1612567 w 2106302"/>
              <a:gd name="connsiteY231" fmla="*/ 1996698 h 2149288"/>
              <a:gd name="connsiteX232" fmla="*/ 1610491 w 2106302"/>
              <a:gd name="connsiteY232" fmla="*/ 1998395 h 2149288"/>
              <a:gd name="connsiteX233" fmla="*/ 1608037 w 2106302"/>
              <a:gd name="connsiteY233" fmla="*/ 1999904 h 2149288"/>
              <a:gd name="connsiteX234" fmla="*/ 1603319 w 2106302"/>
              <a:gd name="connsiteY234" fmla="*/ 2002356 h 2149288"/>
              <a:gd name="connsiteX235" fmla="*/ 1598413 w 2106302"/>
              <a:gd name="connsiteY235" fmla="*/ 2004242 h 2149288"/>
              <a:gd name="connsiteX236" fmla="*/ 1593505 w 2106302"/>
              <a:gd name="connsiteY236" fmla="*/ 2005752 h 2149288"/>
              <a:gd name="connsiteX237" fmla="*/ 1588220 w 2106302"/>
              <a:gd name="connsiteY237" fmla="*/ 2006694 h 2149288"/>
              <a:gd name="connsiteX238" fmla="*/ 1583313 w 2106302"/>
              <a:gd name="connsiteY238" fmla="*/ 2007072 h 2149288"/>
              <a:gd name="connsiteX239" fmla="*/ 1578217 w 2106302"/>
              <a:gd name="connsiteY239" fmla="*/ 2007072 h 2149288"/>
              <a:gd name="connsiteX240" fmla="*/ 1573121 w 2106302"/>
              <a:gd name="connsiteY240" fmla="*/ 2006317 h 2149288"/>
              <a:gd name="connsiteX241" fmla="*/ 1568214 w 2106302"/>
              <a:gd name="connsiteY241" fmla="*/ 2005562 h 2149288"/>
              <a:gd name="connsiteX242" fmla="*/ 1563306 w 2106302"/>
              <a:gd name="connsiteY242" fmla="*/ 2003865 h 2149288"/>
              <a:gd name="connsiteX243" fmla="*/ 1558588 w 2106302"/>
              <a:gd name="connsiteY243" fmla="*/ 2001979 h 2149288"/>
              <a:gd name="connsiteX244" fmla="*/ 1554058 w 2106302"/>
              <a:gd name="connsiteY244" fmla="*/ 1999526 h 2149288"/>
              <a:gd name="connsiteX245" fmla="*/ 1549718 w 2106302"/>
              <a:gd name="connsiteY245" fmla="*/ 1996509 h 2149288"/>
              <a:gd name="connsiteX246" fmla="*/ 1545754 w 2106302"/>
              <a:gd name="connsiteY246" fmla="*/ 1993113 h 2149288"/>
              <a:gd name="connsiteX247" fmla="*/ 1544056 w 2106302"/>
              <a:gd name="connsiteY247" fmla="*/ 1991416 h 2149288"/>
              <a:gd name="connsiteX248" fmla="*/ 1541979 w 2106302"/>
              <a:gd name="connsiteY248" fmla="*/ 1989342 h 2149288"/>
              <a:gd name="connsiteX249" fmla="*/ 1540470 w 2106302"/>
              <a:gd name="connsiteY249" fmla="*/ 1987455 h 2149288"/>
              <a:gd name="connsiteX250" fmla="*/ 1538582 w 2106302"/>
              <a:gd name="connsiteY250" fmla="*/ 1985192 h 2149288"/>
              <a:gd name="connsiteX251" fmla="*/ 1434210 w 2106302"/>
              <a:gd name="connsiteY251" fmla="*/ 1841466 h 2149288"/>
              <a:gd name="connsiteX252" fmla="*/ 1420055 w 2106302"/>
              <a:gd name="connsiteY252" fmla="*/ 1848067 h 2149288"/>
              <a:gd name="connsiteX253" fmla="*/ 1406277 w 2106302"/>
              <a:gd name="connsiteY253" fmla="*/ 1854858 h 2149288"/>
              <a:gd name="connsiteX254" fmla="*/ 1391933 w 2106302"/>
              <a:gd name="connsiteY254" fmla="*/ 1861082 h 2149288"/>
              <a:gd name="connsiteX255" fmla="*/ 1377590 w 2106302"/>
              <a:gd name="connsiteY255" fmla="*/ 1867118 h 2149288"/>
              <a:gd name="connsiteX256" fmla="*/ 1363057 w 2106302"/>
              <a:gd name="connsiteY256" fmla="*/ 1872965 h 2149288"/>
              <a:gd name="connsiteX257" fmla="*/ 1348524 w 2106302"/>
              <a:gd name="connsiteY257" fmla="*/ 1878247 h 2149288"/>
              <a:gd name="connsiteX258" fmla="*/ 1333803 w 2106302"/>
              <a:gd name="connsiteY258" fmla="*/ 1883716 h 2149288"/>
              <a:gd name="connsiteX259" fmla="*/ 1318892 w 2106302"/>
              <a:gd name="connsiteY259" fmla="*/ 1888620 h 2149288"/>
              <a:gd name="connsiteX260" fmla="*/ 1303983 w 2106302"/>
              <a:gd name="connsiteY260" fmla="*/ 1893336 h 2149288"/>
              <a:gd name="connsiteX261" fmla="*/ 1288695 w 2106302"/>
              <a:gd name="connsiteY261" fmla="*/ 1897674 h 2149288"/>
              <a:gd name="connsiteX262" fmla="*/ 1273596 w 2106302"/>
              <a:gd name="connsiteY262" fmla="*/ 1902012 h 2149288"/>
              <a:gd name="connsiteX263" fmla="*/ 1258308 w 2106302"/>
              <a:gd name="connsiteY263" fmla="*/ 1905785 h 2149288"/>
              <a:gd name="connsiteX264" fmla="*/ 1243021 w 2106302"/>
              <a:gd name="connsiteY264" fmla="*/ 1909556 h 2149288"/>
              <a:gd name="connsiteX265" fmla="*/ 1227355 w 2106302"/>
              <a:gd name="connsiteY265" fmla="*/ 1912952 h 2149288"/>
              <a:gd name="connsiteX266" fmla="*/ 1211691 w 2106302"/>
              <a:gd name="connsiteY266" fmla="*/ 1916158 h 2149288"/>
              <a:gd name="connsiteX267" fmla="*/ 1196025 w 2106302"/>
              <a:gd name="connsiteY267" fmla="*/ 1918799 h 2149288"/>
              <a:gd name="connsiteX268" fmla="*/ 1196025 w 2106302"/>
              <a:gd name="connsiteY268" fmla="*/ 2096475 h 2149288"/>
              <a:gd name="connsiteX269" fmla="*/ 1196025 w 2106302"/>
              <a:gd name="connsiteY269" fmla="*/ 2099117 h 2149288"/>
              <a:gd name="connsiteX270" fmla="*/ 1195647 w 2106302"/>
              <a:gd name="connsiteY270" fmla="*/ 2101757 h 2149288"/>
              <a:gd name="connsiteX271" fmla="*/ 1195270 w 2106302"/>
              <a:gd name="connsiteY271" fmla="*/ 2104586 h 2149288"/>
              <a:gd name="connsiteX272" fmla="*/ 1194892 w 2106302"/>
              <a:gd name="connsiteY272" fmla="*/ 2107228 h 2149288"/>
              <a:gd name="connsiteX273" fmla="*/ 1193571 w 2106302"/>
              <a:gd name="connsiteY273" fmla="*/ 2112131 h 2149288"/>
              <a:gd name="connsiteX274" fmla="*/ 1191872 w 2106302"/>
              <a:gd name="connsiteY274" fmla="*/ 2117035 h 2149288"/>
              <a:gd name="connsiteX275" fmla="*/ 1189608 w 2106302"/>
              <a:gd name="connsiteY275" fmla="*/ 2121750 h 2149288"/>
              <a:gd name="connsiteX276" fmla="*/ 1186966 w 2106302"/>
              <a:gd name="connsiteY276" fmla="*/ 2125900 h 2149288"/>
              <a:gd name="connsiteX277" fmla="*/ 1183946 w 2106302"/>
              <a:gd name="connsiteY277" fmla="*/ 2130238 h 2149288"/>
              <a:gd name="connsiteX278" fmla="*/ 1180548 w 2106302"/>
              <a:gd name="connsiteY278" fmla="*/ 2133822 h 2149288"/>
              <a:gd name="connsiteX279" fmla="*/ 1176774 w 2106302"/>
              <a:gd name="connsiteY279" fmla="*/ 2137406 h 2149288"/>
              <a:gd name="connsiteX280" fmla="*/ 1172622 w 2106302"/>
              <a:gd name="connsiteY280" fmla="*/ 2140235 h 2149288"/>
              <a:gd name="connsiteX281" fmla="*/ 1168281 w 2106302"/>
              <a:gd name="connsiteY281" fmla="*/ 2142875 h 2149288"/>
              <a:gd name="connsiteX282" fmla="*/ 1163751 w 2106302"/>
              <a:gd name="connsiteY282" fmla="*/ 2145138 h 2149288"/>
              <a:gd name="connsiteX283" fmla="*/ 1158844 w 2106302"/>
              <a:gd name="connsiteY283" fmla="*/ 2147025 h 2149288"/>
              <a:gd name="connsiteX284" fmla="*/ 1153748 w 2106302"/>
              <a:gd name="connsiteY284" fmla="*/ 2148346 h 2149288"/>
              <a:gd name="connsiteX285" fmla="*/ 1148275 w 2106302"/>
              <a:gd name="connsiteY285" fmla="*/ 2148911 h 2149288"/>
              <a:gd name="connsiteX286" fmla="*/ 1145633 w 2106302"/>
              <a:gd name="connsiteY286" fmla="*/ 2149288 h 2149288"/>
              <a:gd name="connsiteX287" fmla="*/ 1142990 w 2106302"/>
              <a:gd name="connsiteY287" fmla="*/ 2149288 h 2149288"/>
              <a:gd name="connsiteX288" fmla="*/ 963313 w 2106302"/>
              <a:gd name="connsiteY288" fmla="*/ 2149288 h 2149288"/>
              <a:gd name="connsiteX289" fmla="*/ 960483 w 2106302"/>
              <a:gd name="connsiteY289" fmla="*/ 2149288 h 2149288"/>
              <a:gd name="connsiteX290" fmla="*/ 958029 w 2106302"/>
              <a:gd name="connsiteY290" fmla="*/ 2148911 h 2149288"/>
              <a:gd name="connsiteX291" fmla="*/ 952554 w 2106302"/>
              <a:gd name="connsiteY291" fmla="*/ 2148346 h 2149288"/>
              <a:gd name="connsiteX292" fmla="*/ 947648 w 2106302"/>
              <a:gd name="connsiteY292" fmla="*/ 2147025 h 2149288"/>
              <a:gd name="connsiteX293" fmla="*/ 942740 w 2106302"/>
              <a:gd name="connsiteY293" fmla="*/ 2145138 h 2149288"/>
              <a:gd name="connsiteX294" fmla="*/ 938022 w 2106302"/>
              <a:gd name="connsiteY294" fmla="*/ 2142875 h 2149288"/>
              <a:gd name="connsiteX295" fmla="*/ 933870 w 2106302"/>
              <a:gd name="connsiteY295" fmla="*/ 2140235 h 2149288"/>
              <a:gd name="connsiteX296" fmla="*/ 929529 w 2106302"/>
              <a:gd name="connsiteY296" fmla="*/ 2137406 h 2149288"/>
              <a:gd name="connsiteX297" fmla="*/ 925943 w 2106302"/>
              <a:gd name="connsiteY297" fmla="*/ 2133822 h 2149288"/>
              <a:gd name="connsiteX298" fmla="*/ 922356 w 2106302"/>
              <a:gd name="connsiteY298" fmla="*/ 2130238 h 2149288"/>
              <a:gd name="connsiteX299" fmla="*/ 919525 w 2106302"/>
              <a:gd name="connsiteY299" fmla="*/ 2125900 h 2149288"/>
              <a:gd name="connsiteX300" fmla="*/ 916883 w 2106302"/>
              <a:gd name="connsiteY300" fmla="*/ 2121750 h 2149288"/>
              <a:gd name="connsiteX301" fmla="*/ 914619 w 2106302"/>
              <a:gd name="connsiteY301" fmla="*/ 2117035 h 2149288"/>
              <a:gd name="connsiteX302" fmla="*/ 912731 w 2106302"/>
              <a:gd name="connsiteY302" fmla="*/ 2112131 h 2149288"/>
              <a:gd name="connsiteX303" fmla="*/ 911410 w 2106302"/>
              <a:gd name="connsiteY303" fmla="*/ 2107228 h 2149288"/>
              <a:gd name="connsiteX304" fmla="*/ 911032 w 2106302"/>
              <a:gd name="connsiteY304" fmla="*/ 2104586 h 2149288"/>
              <a:gd name="connsiteX305" fmla="*/ 910467 w 2106302"/>
              <a:gd name="connsiteY305" fmla="*/ 2101757 h 2149288"/>
              <a:gd name="connsiteX306" fmla="*/ 910277 w 2106302"/>
              <a:gd name="connsiteY306" fmla="*/ 2099117 h 2149288"/>
              <a:gd name="connsiteX307" fmla="*/ 910277 w 2106302"/>
              <a:gd name="connsiteY307" fmla="*/ 2096475 h 2149288"/>
              <a:gd name="connsiteX308" fmla="*/ 910277 w 2106302"/>
              <a:gd name="connsiteY308" fmla="*/ 1918799 h 2149288"/>
              <a:gd name="connsiteX309" fmla="*/ 894613 w 2106302"/>
              <a:gd name="connsiteY309" fmla="*/ 1916158 h 2149288"/>
              <a:gd name="connsiteX310" fmla="*/ 878947 w 2106302"/>
              <a:gd name="connsiteY310" fmla="*/ 1912952 h 2149288"/>
              <a:gd name="connsiteX311" fmla="*/ 863283 w 2106302"/>
              <a:gd name="connsiteY311" fmla="*/ 1909556 h 2149288"/>
              <a:gd name="connsiteX312" fmla="*/ 848184 w 2106302"/>
              <a:gd name="connsiteY312" fmla="*/ 1905785 h 2149288"/>
              <a:gd name="connsiteX313" fmla="*/ 832707 w 2106302"/>
              <a:gd name="connsiteY313" fmla="*/ 1902012 h 2149288"/>
              <a:gd name="connsiteX314" fmla="*/ 817419 w 2106302"/>
              <a:gd name="connsiteY314" fmla="*/ 1897674 h 2149288"/>
              <a:gd name="connsiteX315" fmla="*/ 802509 w 2106302"/>
              <a:gd name="connsiteY315" fmla="*/ 1893336 h 2149288"/>
              <a:gd name="connsiteX316" fmla="*/ 787600 w 2106302"/>
              <a:gd name="connsiteY316" fmla="*/ 1888620 h 2149288"/>
              <a:gd name="connsiteX317" fmla="*/ 772500 w 2106302"/>
              <a:gd name="connsiteY317" fmla="*/ 1883716 h 2149288"/>
              <a:gd name="connsiteX318" fmla="*/ 757778 w 2106302"/>
              <a:gd name="connsiteY318" fmla="*/ 1878247 h 2149288"/>
              <a:gd name="connsiteX319" fmla="*/ 743245 w 2106302"/>
              <a:gd name="connsiteY319" fmla="*/ 1872965 h 2149288"/>
              <a:gd name="connsiteX320" fmla="*/ 728714 w 2106302"/>
              <a:gd name="connsiteY320" fmla="*/ 1867118 h 2149288"/>
              <a:gd name="connsiteX321" fmla="*/ 714369 w 2106302"/>
              <a:gd name="connsiteY321" fmla="*/ 1861082 h 2149288"/>
              <a:gd name="connsiteX322" fmla="*/ 700213 w 2106302"/>
              <a:gd name="connsiteY322" fmla="*/ 1854858 h 2149288"/>
              <a:gd name="connsiteX323" fmla="*/ 686247 w 2106302"/>
              <a:gd name="connsiteY323" fmla="*/ 1848067 h 2149288"/>
              <a:gd name="connsiteX324" fmla="*/ 672092 w 2106302"/>
              <a:gd name="connsiteY324" fmla="*/ 1841466 h 2149288"/>
              <a:gd name="connsiteX325" fmla="*/ 567720 w 2106302"/>
              <a:gd name="connsiteY325" fmla="*/ 1985380 h 2149288"/>
              <a:gd name="connsiteX326" fmla="*/ 566021 w 2106302"/>
              <a:gd name="connsiteY326" fmla="*/ 1987644 h 2149288"/>
              <a:gd name="connsiteX327" fmla="*/ 564323 w 2106302"/>
              <a:gd name="connsiteY327" fmla="*/ 1989719 h 2149288"/>
              <a:gd name="connsiteX328" fmla="*/ 562436 w 2106302"/>
              <a:gd name="connsiteY328" fmla="*/ 1991605 h 2149288"/>
              <a:gd name="connsiteX329" fmla="*/ 560548 w 2106302"/>
              <a:gd name="connsiteY329" fmla="*/ 1993491 h 2149288"/>
              <a:gd name="connsiteX330" fmla="*/ 556396 w 2106302"/>
              <a:gd name="connsiteY330" fmla="*/ 1996698 h 2149288"/>
              <a:gd name="connsiteX331" fmla="*/ 552244 w 2106302"/>
              <a:gd name="connsiteY331" fmla="*/ 1999716 h 2149288"/>
              <a:gd name="connsiteX332" fmla="*/ 547714 w 2106302"/>
              <a:gd name="connsiteY332" fmla="*/ 2001979 h 2149288"/>
              <a:gd name="connsiteX333" fmla="*/ 542996 w 2106302"/>
              <a:gd name="connsiteY333" fmla="*/ 2003865 h 2149288"/>
              <a:gd name="connsiteX334" fmla="*/ 538088 w 2106302"/>
              <a:gd name="connsiteY334" fmla="*/ 2005562 h 2149288"/>
              <a:gd name="connsiteX335" fmla="*/ 533182 w 2106302"/>
              <a:gd name="connsiteY335" fmla="*/ 2006317 h 2149288"/>
              <a:gd name="connsiteX336" fmla="*/ 528085 w 2106302"/>
              <a:gd name="connsiteY336" fmla="*/ 2007072 h 2149288"/>
              <a:gd name="connsiteX337" fmla="*/ 522989 w 2106302"/>
              <a:gd name="connsiteY337" fmla="*/ 2007072 h 2149288"/>
              <a:gd name="connsiteX338" fmla="*/ 517704 w 2106302"/>
              <a:gd name="connsiteY338" fmla="*/ 2006694 h 2149288"/>
              <a:gd name="connsiteX339" fmla="*/ 512799 w 2106302"/>
              <a:gd name="connsiteY339" fmla="*/ 2005752 h 2149288"/>
              <a:gd name="connsiteX340" fmla="*/ 507703 w 2106302"/>
              <a:gd name="connsiteY340" fmla="*/ 2004242 h 2149288"/>
              <a:gd name="connsiteX341" fmla="*/ 502984 w 2106302"/>
              <a:gd name="connsiteY341" fmla="*/ 2002356 h 2149288"/>
              <a:gd name="connsiteX342" fmla="*/ 498077 w 2106302"/>
              <a:gd name="connsiteY342" fmla="*/ 1999904 h 2149288"/>
              <a:gd name="connsiteX343" fmla="*/ 495811 w 2106302"/>
              <a:gd name="connsiteY343" fmla="*/ 1998395 h 2149288"/>
              <a:gd name="connsiteX344" fmla="*/ 493547 w 2106302"/>
              <a:gd name="connsiteY344" fmla="*/ 1996698 h 2149288"/>
              <a:gd name="connsiteX345" fmla="*/ 348408 w 2106302"/>
              <a:gd name="connsiteY345" fmla="*/ 1891261 h 2149288"/>
              <a:gd name="connsiteX346" fmla="*/ 346521 w 2106302"/>
              <a:gd name="connsiteY346" fmla="*/ 1889751 h 2149288"/>
              <a:gd name="connsiteX347" fmla="*/ 344445 w 2106302"/>
              <a:gd name="connsiteY347" fmla="*/ 1887866 h 2149288"/>
              <a:gd name="connsiteX348" fmla="*/ 342369 w 2106302"/>
              <a:gd name="connsiteY348" fmla="*/ 1886168 h 2149288"/>
              <a:gd name="connsiteX349" fmla="*/ 340671 w 2106302"/>
              <a:gd name="connsiteY349" fmla="*/ 1884283 h 2149288"/>
              <a:gd name="connsiteX350" fmla="*/ 337273 w 2106302"/>
              <a:gd name="connsiteY350" fmla="*/ 1880321 h 2149288"/>
              <a:gd name="connsiteX351" fmla="*/ 334442 w 2106302"/>
              <a:gd name="connsiteY351" fmla="*/ 1875794 h 2149288"/>
              <a:gd name="connsiteX352" fmla="*/ 331988 w 2106302"/>
              <a:gd name="connsiteY352" fmla="*/ 1871456 h 2149288"/>
              <a:gd name="connsiteX353" fmla="*/ 329912 w 2106302"/>
              <a:gd name="connsiteY353" fmla="*/ 1866741 h 2149288"/>
              <a:gd name="connsiteX354" fmla="*/ 328402 w 2106302"/>
              <a:gd name="connsiteY354" fmla="*/ 1861836 h 2149288"/>
              <a:gd name="connsiteX355" fmla="*/ 327458 w 2106302"/>
              <a:gd name="connsiteY355" fmla="*/ 1856932 h 2149288"/>
              <a:gd name="connsiteX356" fmla="*/ 326703 w 2106302"/>
              <a:gd name="connsiteY356" fmla="*/ 1851840 h 2149288"/>
              <a:gd name="connsiteX357" fmla="*/ 326703 w 2106302"/>
              <a:gd name="connsiteY357" fmla="*/ 1846747 h 2149288"/>
              <a:gd name="connsiteX358" fmla="*/ 327270 w 2106302"/>
              <a:gd name="connsiteY358" fmla="*/ 1841655 h 2149288"/>
              <a:gd name="connsiteX359" fmla="*/ 328024 w 2106302"/>
              <a:gd name="connsiteY359" fmla="*/ 1836751 h 2149288"/>
              <a:gd name="connsiteX360" fmla="*/ 329535 w 2106302"/>
              <a:gd name="connsiteY360" fmla="*/ 1831657 h 2149288"/>
              <a:gd name="connsiteX361" fmla="*/ 331423 w 2106302"/>
              <a:gd name="connsiteY361" fmla="*/ 1826942 h 2149288"/>
              <a:gd name="connsiteX362" fmla="*/ 332554 w 2106302"/>
              <a:gd name="connsiteY362" fmla="*/ 1824491 h 2149288"/>
              <a:gd name="connsiteX363" fmla="*/ 333687 w 2106302"/>
              <a:gd name="connsiteY363" fmla="*/ 1822227 h 2149288"/>
              <a:gd name="connsiteX364" fmla="*/ 335197 w 2106302"/>
              <a:gd name="connsiteY364" fmla="*/ 1819775 h 2149288"/>
              <a:gd name="connsiteX365" fmla="*/ 336896 w 2106302"/>
              <a:gd name="connsiteY365" fmla="*/ 1817511 h 2149288"/>
              <a:gd name="connsiteX366" fmla="*/ 441455 w 2106302"/>
              <a:gd name="connsiteY366" fmla="*/ 1673597 h 2149288"/>
              <a:gd name="connsiteX367" fmla="*/ 430509 w 2106302"/>
              <a:gd name="connsiteY367" fmla="*/ 1662091 h 2149288"/>
              <a:gd name="connsiteX368" fmla="*/ 420128 w 2106302"/>
              <a:gd name="connsiteY368" fmla="*/ 1650775 h 2149288"/>
              <a:gd name="connsiteX369" fmla="*/ 409559 w 2106302"/>
              <a:gd name="connsiteY369" fmla="*/ 1639080 h 2149288"/>
              <a:gd name="connsiteX370" fmla="*/ 399179 w 2106302"/>
              <a:gd name="connsiteY370" fmla="*/ 1627197 h 2149288"/>
              <a:gd name="connsiteX371" fmla="*/ 389364 w 2106302"/>
              <a:gd name="connsiteY371" fmla="*/ 1615125 h 2149288"/>
              <a:gd name="connsiteX372" fmla="*/ 379550 w 2106302"/>
              <a:gd name="connsiteY372" fmla="*/ 1602866 h 2149288"/>
              <a:gd name="connsiteX373" fmla="*/ 369925 w 2106302"/>
              <a:gd name="connsiteY373" fmla="*/ 1590605 h 2149288"/>
              <a:gd name="connsiteX374" fmla="*/ 360487 w 2106302"/>
              <a:gd name="connsiteY374" fmla="*/ 1578156 h 2149288"/>
              <a:gd name="connsiteX375" fmla="*/ 351429 w 2106302"/>
              <a:gd name="connsiteY375" fmla="*/ 1565331 h 2149288"/>
              <a:gd name="connsiteX376" fmla="*/ 342747 w 2106302"/>
              <a:gd name="connsiteY376" fmla="*/ 1552316 h 2149288"/>
              <a:gd name="connsiteX377" fmla="*/ 333875 w 2106302"/>
              <a:gd name="connsiteY377" fmla="*/ 1539113 h 2149288"/>
              <a:gd name="connsiteX378" fmla="*/ 325382 w 2106302"/>
              <a:gd name="connsiteY378" fmla="*/ 1526098 h 2149288"/>
              <a:gd name="connsiteX379" fmla="*/ 317455 w 2106302"/>
              <a:gd name="connsiteY379" fmla="*/ 1512518 h 2149288"/>
              <a:gd name="connsiteX380" fmla="*/ 309340 w 2106302"/>
              <a:gd name="connsiteY380" fmla="*/ 1498937 h 2149288"/>
              <a:gd name="connsiteX381" fmla="*/ 301791 w 2106302"/>
              <a:gd name="connsiteY381" fmla="*/ 1485168 h 2149288"/>
              <a:gd name="connsiteX382" fmla="*/ 294052 w 2106302"/>
              <a:gd name="connsiteY382" fmla="*/ 1471211 h 2149288"/>
              <a:gd name="connsiteX383" fmla="*/ 124756 w 2106302"/>
              <a:gd name="connsiteY383" fmla="*/ 1526098 h 2149288"/>
              <a:gd name="connsiteX384" fmla="*/ 122302 w 2106302"/>
              <a:gd name="connsiteY384" fmla="*/ 1526853 h 2149288"/>
              <a:gd name="connsiteX385" fmla="*/ 119660 w 2106302"/>
              <a:gd name="connsiteY385" fmla="*/ 1527608 h 2149288"/>
              <a:gd name="connsiteX386" fmla="*/ 117017 w 2106302"/>
              <a:gd name="connsiteY386" fmla="*/ 1527985 h 2149288"/>
              <a:gd name="connsiteX387" fmla="*/ 114563 w 2106302"/>
              <a:gd name="connsiteY387" fmla="*/ 1528550 h 2149288"/>
              <a:gd name="connsiteX388" fmla="*/ 109090 w 2106302"/>
              <a:gd name="connsiteY388" fmla="*/ 1528740 h 2149288"/>
              <a:gd name="connsiteX389" fmla="*/ 103994 w 2106302"/>
              <a:gd name="connsiteY389" fmla="*/ 1528550 h 2149288"/>
              <a:gd name="connsiteX390" fmla="*/ 99087 w 2106302"/>
              <a:gd name="connsiteY390" fmla="*/ 1527796 h 2149288"/>
              <a:gd name="connsiteX391" fmla="*/ 93991 w 2106302"/>
              <a:gd name="connsiteY391" fmla="*/ 1526664 h 2149288"/>
              <a:gd name="connsiteX392" fmla="*/ 89273 w 2106302"/>
              <a:gd name="connsiteY392" fmla="*/ 1525155 h 2149288"/>
              <a:gd name="connsiteX393" fmla="*/ 84555 w 2106302"/>
              <a:gd name="connsiteY393" fmla="*/ 1522892 h 2149288"/>
              <a:gd name="connsiteX394" fmla="*/ 80025 w 2106302"/>
              <a:gd name="connsiteY394" fmla="*/ 1520440 h 2149288"/>
              <a:gd name="connsiteX395" fmla="*/ 76061 w 2106302"/>
              <a:gd name="connsiteY395" fmla="*/ 1517611 h 2149288"/>
              <a:gd name="connsiteX396" fmla="*/ 72286 w 2106302"/>
              <a:gd name="connsiteY396" fmla="*/ 1514216 h 2149288"/>
              <a:gd name="connsiteX397" fmla="*/ 68701 w 2106302"/>
              <a:gd name="connsiteY397" fmla="*/ 1510443 h 2149288"/>
              <a:gd name="connsiteX398" fmla="*/ 65303 w 2106302"/>
              <a:gd name="connsiteY398" fmla="*/ 1506293 h 2149288"/>
              <a:gd name="connsiteX399" fmla="*/ 62661 w 2106302"/>
              <a:gd name="connsiteY399" fmla="*/ 1501955 h 2149288"/>
              <a:gd name="connsiteX400" fmla="*/ 60207 w 2106302"/>
              <a:gd name="connsiteY400" fmla="*/ 1497240 h 2149288"/>
              <a:gd name="connsiteX401" fmla="*/ 59075 w 2106302"/>
              <a:gd name="connsiteY401" fmla="*/ 1494789 h 2149288"/>
              <a:gd name="connsiteX402" fmla="*/ 58131 w 2106302"/>
              <a:gd name="connsiteY402" fmla="*/ 1492336 h 2149288"/>
              <a:gd name="connsiteX403" fmla="*/ 2642 w 2106302"/>
              <a:gd name="connsiteY403" fmla="*/ 1321449 h 2149288"/>
              <a:gd name="connsiteX404" fmla="*/ 2076 w 2106302"/>
              <a:gd name="connsiteY404" fmla="*/ 1318997 h 2149288"/>
              <a:gd name="connsiteX405" fmla="*/ 1321 w 2106302"/>
              <a:gd name="connsiteY405" fmla="*/ 1316357 h 2149288"/>
              <a:gd name="connsiteX406" fmla="*/ 943 w 2106302"/>
              <a:gd name="connsiteY406" fmla="*/ 1313716 h 2149288"/>
              <a:gd name="connsiteX407" fmla="*/ 378 w 2106302"/>
              <a:gd name="connsiteY407" fmla="*/ 1310886 h 2149288"/>
              <a:gd name="connsiteX408" fmla="*/ 0 w 2106302"/>
              <a:gd name="connsiteY408" fmla="*/ 1305795 h 2149288"/>
              <a:gd name="connsiteX409" fmla="*/ 189 w 2106302"/>
              <a:gd name="connsiteY409" fmla="*/ 1300702 h 2149288"/>
              <a:gd name="connsiteX410" fmla="*/ 943 w 2106302"/>
              <a:gd name="connsiteY410" fmla="*/ 1295609 h 2149288"/>
              <a:gd name="connsiteX411" fmla="*/ 2266 w 2106302"/>
              <a:gd name="connsiteY411" fmla="*/ 1290705 h 2149288"/>
              <a:gd name="connsiteX412" fmla="*/ 3775 w 2106302"/>
              <a:gd name="connsiteY412" fmla="*/ 1285801 h 2149288"/>
              <a:gd name="connsiteX413" fmla="*/ 5851 w 2106302"/>
              <a:gd name="connsiteY413" fmla="*/ 1281274 h 2149288"/>
              <a:gd name="connsiteX414" fmla="*/ 8305 w 2106302"/>
              <a:gd name="connsiteY414" fmla="*/ 1276747 h 2149288"/>
              <a:gd name="connsiteX415" fmla="*/ 11324 w 2106302"/>
              <a:gd name="connsiteY415" fmla="*/ 1272598 h 2149288"/>
              <a:gd name="connsiteX416" fmla="*/ 14533 w 2106302"/>
              <a:gd name="connsiteY416" fmla="*/ 1268636 h 2149288"/>
              <a:gd name="connsiteX417" fmla="*/ 18308 w 2106302"/>
              <a:gd name="connsiteY417" fmla="*/ 1265241 h 2149288"/>
              <a:gd name="connsiteX418" fmla="*/ 22271 w 2106302"/>
              <a:gd name="connsiteY418" fmla="*/ 1262035 h 2149288"/>
              <a:gd name="connsiteX419" fmla="*/ 26801 w 2106302"/>
              <a:gd name="connsiteY419" fmla="*/ 1259205 h 2149288"/>
              <a:gd name="connsiteX420" fmla="*/ 29254 w 2106302"/>
              <a:gd name="connsiteY420" fmla="*/ 1258074 h 2149288"/>
              <a:gd name="connsiteX421" fmla="*/ 31708 w 2106302"/>
              <a:gd name="connsiteY421" fmla="*/ 1256942 h 2149288"/>
              <a:gd name="connsiteX422" fmla="*/ 34161 w 2106302"/>
              <a:gd name="connsiteY422" fmla="*/ 1255811 h 2149288"/>
              <a:gd name="connsiteX423" fmla="*/ 36615 w 2106302"/>
              <a:gd name="connsiteY423" fmla="*/ 1254867 h 2149288"/>
              <a:gd name="connsiteX424" fmla="*/ 205912 w 2106302"/>
              <a:gd name="connsiteY424" fmla="*/ 1199791 h 2149288"/>
              <a:gd name="connsiteX425" fmla="*/ 203836 w 2106302"/>
              <a:gd name="connsiteY425" fmla="*/ 1184514 h 2149288"/>
              <a:gd name="connsiteX426" fmla="*/ 201949 w 2106302"/>
              <a:gd name="connsiteY426" fmla="*/ 1169047 h 2149288"/>
              <a:gd name="connsiteX427" fmla="*/ 200439 w 2106302"/>
              <a:gd name="connsiteY427" fmla="*/ 1153580 h 2149288"/>
              <a:gd name="connsiteX428" fmla="*/ 199117 w 2106302"/>
              <a:gd name="connsiteY428" fmla="*/ 1137926 h 2149288"/>
              <a:gd name="connsiteX429" fmla="*/ 198174 w 2106302"/>
              <a:gd name="connsiteY429" fmla="*/ 1122270 h 2149288"/>
              <a:gd name="connsiteX430" fmla="*/ 197230 w 2106302"/>
              <a:gd name="connsiteY430" fmla="*/ 1106427 h 2149288"/>
              <a:gd name="connsiteX431" fmla="*/ 196852 w 2106302"/>
              <a:gd name="connsiteY431" fmla="*/ 1090583 h 2149288"/>
              <a:gd name="connsiteX432" fmla="*/ 196852 w 2106302"/>
              <a:gd name="connsiteY432" fmla="*/ 1074739 h 2149288"/>
              <a:gd name="connsiteX433" fmla="*/ 196852 w 2106302"/>
              <a:gd name="connsiteY433" fmla="*/ 1058895 h 2149288"/>
              <a:gd name="connsiteX434" fmla="*/ 197230 w 2106302"/>
              <a:gd name="connsiteY434" fmla="*/ 1043051 h 2149288"/>
              <a:gd name="connsiteX435" fmla="*/ 198174 w 2106302"/>
              <a:gd name="connsiteY435" fmla="*/ 1027396 h 2149288"/>
              <a:gd name="connsiteX436" fmla="*/ 199117 w 2106302"/>
              <a:gd name="connsiteY436" fmla="*/ 1011741 h 2149288"/>
              <a:gd name="connsiteX437" fmla="*/ 200439 w 2106302"/>
              <a:gd name="connsiteY437" fmla="*/ 996085 h 2149288"/>
              <a:gd name="connsiteX438" fmla="*/ 201949 w 2106302"/>
              <a:gd name="connsiteY438" fmla="*/ 980430 h 2149288"/>
              <a:gd name="connsiteX439" fmla="*/ 203836 w 2106302"/>
              <a:gd name="connsiteY439" fmla="*/ 964964 h 2149288"/>
              <a:gd name="connsiteX440" fmla="*/ 205912 w 2106302"/>
              <a:gd name="connsiteY440" fmla="*/ 949497 h 2149288"/>
              <a:gd name="connsiteX441" fmla="*/ 36615 w 2106302"/>
              <a:gd name="connsiteY441" fmla="*/ 894798 h 2149288"/>
              <a:gd name="connsiteX442" fmla="*/ 34161 w 2106302"/>
              <a:gd name="connsiteY442" fmla="*/ 893856 h 2149288"/>
              <a:gd name="connsiteX443" fmla="*/ 31708 w 2106302"/>
              <a:gd name="connsiteY443" fmla="*/ 892724 h 2149288"/>
              <a:gd name="connsiteX444" fmla="*/ 26801 w 2106302"/>
              <a:gd name="connsiteY444" fmla="*/ 890271 h 2149288"/>
              <a:gd name="connsiteX445" fmla="*/ 22271 w 2106302"/>
              <a:gd name="connsiteY445" fmla="*/ 887630 h 2149288"/>
              <a:gd name="connsiteX446" fmla="*/ 18308 w 2106302"/>
              <a:gd name="connsiteY446" fmla="*/ 884235 h 2149288"/>
              <a:gd name="connsiteX447" fmla="*/ 14533 w 2106302"/>
              <a:gd name="connsiteY447" fmla="*/ 880652 h 2149288"/>
              <a:gd name="connsiteX448" fmla="*/ 11324 w 2106302"/>
              <a:gd name="connsiteY448" fmla="*/ 876880 h 2149288"/>
              <a:gd name="connsiteX449" fmla="*/ 8305 w 2106302"/>
              <a:gd name="connsiteY449" fmla="*/ 872541 h 2149288"/>
              <a:gd name="connsiteX450" fmla="*/ 5851 w 2106302"/>
              <a:gd name="connsiteY450" fmla="*/ 868203 h 2149288"/>
              <a:gd name="connsiteX451" fmla="*/ 3775 w 2106302"/>
              <a:gd name="connsiteY451" fmla="*/ 863677 h 2149288"/>
              <a:gd name="connsiteX452" fmla="*/ 2266 w 2106302"/>
              <a:gd name="connsiteY452" fmla="*/ 858772 h 2149288"/>
              <a:gd name="connsiteX453" fmla="*/ 943 w 2106302"/>
              <a:gd name="connsiteY453" fmla="*/ 853869 h 2149288"/>
              <a:gd name="connsiteX454" fmla="*/ 189 w 2106302"/>
              <a:gd name="connsiteY454" fmla="*/ 848776 h 2149288"/>
              <a:gd name="connsiteX455" fmla="*/ 0 w 2106302"/>
              <a:gd name="connsiteY455" fmla="*/ 843495 h 2149288"/>
              <a:gd name="connsiteX456" fmla="*/ 378 w 2106302"/>
              <a:gd name="connsiteY456" fmla="*/ 838402 h 2149288"/>
              <a:gd name="connsiteX457" fmla="*/ 943 w 2106302"/>
              <a:gd name="connsiteY457" fmla="*/ 835762 h 2149288"/>
              <a:gd name="connsiteX458" fmla="*/ 1321 w 2106302"/>
              <a:gd name="connsiteY458" fmla="*/ 833121 h 2149288"/>
              <a:gd name="connsiteX459" fmla="*/ 2076 w 2106302"/>
              <a:gd name="connsiteY459" fmla="*/ 830291 h 2149288"/>
              <a:gd name="connsiteX460" fmla="*/ 2642 w 2106302"/>
              <a:gd name="connsiteY460" fmla="*/ 827839 h 2149288"/>
              <a:gd name="connsiteX461" fmla="*/ 58131 w 2106302"/>
              <a:gd name="connsiteY461" fmla="*/ 657330 h 2149288"/>
              <a:gd name="connsiteX462" fmla="*/ 59075 w 2106302"/>
              <a:gd name="connsiteY462" fmla="*/ 654689 h 2149288"/>
              <a:gd name="connsiteX463" fmla="*/ 60207 w 2106302"/>
              <a:gd name="connsiteY463" fmla="*/ 652237 h 2149288"/>
              <a:gd name="connsiteX464" fmla="*/ 61339 w 2106302"/>
              <a:gd name="connsiteY464" fmla="*/ 649786 h 2149288"/>
              <a:gd name="connsiteX465" fmla="*/ 62661 w 2106302"/>
              <a:gd name="connsiteY465" fmla="*/ 647521 h 2149288"/>
              <a:gd name="connsiteX466" fmla="*/ 65303 w 2106302"/>
              <a:gd name="connsiteY466" fmla="*/ 642995 h 2149288"/>
              <a:gd name="connsiteX467" fmla="*/ 68701 w 2106302"/>
              <a:gd name="connsiteY467" fmla="*/ 639034 h 2149288"/>
              <a:gd name="connsiteX468" fmla="*/ 72286 w 2106302"/>
              <a:gd name="connsiteY468" fmla="*/ 635262 h 2149288"/>
              <a:gd name="connsiteX469" fmla="*/ 76061 w 2106302"/>
              <a:gd name="connsiteY469" fmla="*/ 631866 h 2149288"/>
              <a:gd name="connsiteX470" fmla="*/ 80025 w 2106302"/>
              <a:gd name="connsiteY470" fmla="*/ 629038 h 2149288"/>
              <a:gd name="connsiteX471" fmla="*/ 84555 w 2106302"/>
              <a:gd name="connsiteY471" fmla="*/ 626585 h 2149288"/>
              <a:gd name="connsiteX472" fmla="*/ 89273 w 2106302"/>
              <a:gd name="connsiteY472" fmla="*/ 624511 h 2149288"/>
              <a:gd name="connsiteX473" fmla="*/ 93991 w 2106302"/>
              <a:gd name="connsiteY473" fmla="*/ 622625 h 2149288"/>
              <a:gd name="connsiteX474" fmla="*/ 99087 w 2106302"/>
              <a:gd name="connsiteY474" fmla="*/ 621681 h 2149288"/>
              <a:gd name="connsiteX475" fmla="*/ 103994 w 2106302"/>
              <a:gd name="connsiteY475" fmla="*/ 620927 h 2149288"/>
              <a:gd name="connsiteX476" fmla="*/ 109090 w 2106302"/>
              <a:gd name="connsiteY476" fmla="*/ 620738 h 2149288"/>
              <a:gd name="connsiteX477" fmla="*/ 114563 w 2106302"/>
              <a:gd name="connsiteY477" fmla="*/ 621115 h 2149288"/>
              <a:gd name="connsiteX478" fmla="*/ 117017 w 2106302"/>
              <a:gd name="connsiteY478" fmla="*/ 621681 h 2149288"/>
              <a:gd name="connsiteX479" fmla="*/ 119660 w 2106302"/>
              <a:gd name="connsiteY479" fmla="*/ 622058 h 2149288"/>
              <a:gd name="connsiteX480" fmla="*/ 122302 w 2106302"/>
              <a:gd name="connsiteY480" fmla="*/ 622625 h 2149288"/>
              <a:gd name="connsiteX481" fmla="*/ 124756 w 2106302"/>
              <a:gd name="connsiteY481" fmla="*/ 623379 h 2149288"/>
              <a:gd name="connsiteX482" fmla="*/ 294052 w 2106302"/>
              <a:gd name="connsiteY482" fmla="*/ 678077 h 2149288"/>
              <a:gd name="connsiteX483" fmla="*/ 301791 w 2106302"/>
              <a:gd name="connsiteY483" fmla="*/ 664308 h 2149288"/>
              <a:gd name="connsiteX484" fmla="*/ 309340 w 2106302"/>
              <a:gd name="connsiteY484" fmla="*/ 650728 h 2149288"/>
              <a:gd name="connsiteX485" fmla="*/ 317455 w 2106302"/>
              <a:gd name="connsiteY485" fmla="*/ 636959 h 2149288"/>
              <a:gd name="connsiteX486" fmla="*/ 325382 w 2106302"/>
              <a:gd name="connsiteY486" fmla="*/ 623567 h 2149288"/>
              <a:gd name="connsiteX487" fmla="*/ 333875 w 2106302"/>
              <a:gd name="connsiteY487" fmla="*/ 610176 h 2149288"/>
              <a:gd name="connsiteX488" fmla="*/ 342747 w 2106302"/>
              <a:gd name="connsiteY488" fmla="*/ 597160 h 2149288"/>
              <a:gd name="connsiteX489" fmla="*/ 351429 w 2106302"/>
              <a:gd name="connsiteY489" fmla="*/ 584335 h 2149288"/>
              <a:gd name="connsiteX490" fmla="*/ 360487 w 2106302"/>
              <a:gd name="connsiteY490" fmla="*/ 571320 h 2149288"/>
              <a:gd name="connsiteX491" fmla="*/ 369925 w 2106302"/>
              <a:gd name="connsiteY491" fmla="*/ 558871 h 2149288"/>
              <a:gd name="connsiteX492" fmla="*/ 379550 w 2106302"/>
              <a:gd name="connsiteY492" fmla="*/ 546423 h 2149288"/>
              <a:gd name="connsiteX493" fmla="*/ 389364 w 2106302"/>
              <a:gd name="connsiteY493" fmla="*/ 534163 h 2149288"/>
              <a:gd name="connsiteX494" fmla="*/ 399179 w 2106302"/>
              <a:gd name="connsiteY494" fmla="*/ 522091 h 2149288"/>
              <a:gd name="connsiteX495" fmla="*/ 409559 w 2106302"/>
              <a:gd name="connsiteY495" fmla="*/ 510208 h 2149288"/>
              <a:gd name="connsiteX496" fmla="*/ 420128 w 2106302"/>
              <a:gd name="connsiteY496" fmla="*/ 498703 h 2149288"/>
              <a:gd name="connsiteX497" fmla="*/ 430509 w 2106302"/>
              <a:gd name="connsiteY497" fmla="*/ 487008 h 2149288"/>
              <a:gd name="connsiteX498" fmla="*/ 441455 w 2106302"/>
              <a:gd name="connsiteY498" fmla="*/ 475880 h 2149288"/>
              <a:gd name="connsiteX499" fmla="*/ 336706 w 2106302"/>
              <a:gd name="connsiteY499" fmla="*/ 331965 h 2149288"/>
              <a:gd name="connsiteX500" fmla="*/ 335008 w 2106302"/>
              <a:gd name="connsiteY500" fmla="*/ 329702 h 2149288"/>
              <a:gd name="connsiteX501" fmla="*/ 333687 w 2106302"/>
              <a:gd name="connsiteY501" fmla="*/ 327439 h 2149288"/>
              <a:gd name="connsiteX502" fmla="*/ 332366 w 2106302"/>
              <a:gd name="connsiteY502" fmla="*/ 325176 h 2149288"/>
              <a:gd name="connsiteX503" fmla="*/ 331233 w 2106302"/>
              <a:gd name="connsiteY503" fmla="*/ 322723 h 2149288"/>
              <a:gd name="connsiteX504" fmla="*/ 329535 w 2106302"/>
              <a:gd name="connsiteY504" fmla="*/ 317819 h 2149288"/>
              <a:gd name="connsiteX505" fmla="*/ 327836 w 2106302"/>
              <a:gd name="connsiteY505" fmla="*/ 312915 h 2149288"/>
              <a:gd name="connsiteX506" fmla="*/ 327081 w 2106302"/>
              <a:gd name="connsiteY506" fmla="*/ 307823 h 2149288"/>
              <a:gd name="connsiteX507" fmla="*/ 326703 w 2106302"/>
              <a:gd name="connsiteY507" fmla="*/ 302542 h 2149288"/>
              <a:gd name="connsiteX508" fmla="*/ 326703 w 2106302"/>
              <a:gd name="connsiteY508" fmla="*/ 297448 h 2149288"/>
              <a:gd name="connsiteX509" fmla="*/ 327458 w 2106302"/>
              <a:gd name="connsiteY509" fmla="*/ 292545 h 2149288"/>
              <a:gd name="connsiteX510" fmla="*/ 328402 w 2106302"/>
              <a:gd name="connsiteY510" fmla="*/ 287452 h 2149288"/>
              <a:gd name="connsiteX511" fmla="*/ 329912 w 2106302"/>
              <a:gd name="connsiteY511" fmla="*/ 282737 h 2149288"/>
              <a:gd name="connsiteX512" fmla="*/ 331988 w 2106302"/>
              <a:gd name="connsiteY512" fmla="*/ 277833 h 2149288"/>
              <a:gd name="connsiteX513" fmla="*/ 334442 w 2106302"/>
              <a:gd name="connsiteY513" fmla="*/ 273306 h 2149288"/>
              <a:gd name="connsiteX514" fmla="*/ 337273 w 2106302"/>
              <a:gd name="connsiteY514" fmla="*/ 269156 h 2149288"/>
              <a:gd name="connsiteX515" fmla="*/ 340671 w 2106302"/>
              <a:gd name="connsiteY515" fmla="*/ 265007 h 2149288"/>
              <a:gd name="connsiteX516" fmla="*/ 342369 w 2106302"/>
              <a:gd name="connsiteY516" fmla="*/ 263120 h 2149288"/>
              <a:gd name="connsiteX517" fmla="*/ 344445 w 2106302"/>
              <a:gd name="connsiteY517" fmla="*/ 261234 h 2149288"/>
              <a:gd name="connsiteX518" fmla="*/ 346521 w 2106302"/>
              <a:gd name="connsiteY518" fmla="*/ 259537 h 2149288"/>
              <a:gd name="connsiteX519" fmla="*/ 348408 w 2106302"/>
              <a:gd name="connsiteY519" fmla="*/ 257839 h 2149288"/>
              <a:gd name="connsiteX520" fmla="*/ 493925 w 2106302"/>
              <a:gd name="connsiteY520" fmla="*/ 152591 h 2149288"/>
              <a:gd name="connsiteX521" fmla="*/ 496190 w 2106302"/>
              <a:gd name="connsiteY521" fmla="*/ 151082 h 2149288"/>
              <a:gd name="connsiteX522" fmla="*/ 498265 w 2106302"/>
              <a:gd name="connsiteY522" fmla="*/ 149573 h 2149288"/>
              <a:gd name="connsiteX523" fmla="*/ 500719 w 2106302"/>
              <a:gd name="connsiteY523" fmla="*/ 148441 h 2149288"/>
              <a:gd name="connsiteX524" fmla="*/ 502984 w 2106302"/>
              <a:gd name="connsiteY524" fmla="*/ 147309 h 2149288"/>
              <a:gd name="connsiteX525" fmla="*/ 507891 w 2106302"/>
              <a:gd name="connsiteY525" fmla="*/ 145236 h 2149288"/>
              <a:gd name="connsiteX526" fmla="*/ 512799 w 2106302"/>
              <a:gd name="connsiteY526" fmla="*/ 143914 h 2149288"/>
              <a:gd name="connsiteX527" fmla="*/ 518084 w 2106302"/>
              <a:gd name="connsiteY527" fmla="*/ 142971 h 2149288"/>
              <a:gd name="connsiteX528" fmla="*/ 523179 w 2106302"/>
              <a:gd name="connsiteY528" fmla="*/ 142594 h 2149288"/>
              <a:gd name="connsiteX529" fmla="*/ 528085 w 2106302"/>
              <a:gd name="connsiteY529" fmla="*/ 142594 h 2149288"/>
              <a:gd name="connsiteX530" fmla="*/ 533182 w 2106302"/>
              <a:gd name="connsiteY530" fmla="*/ 142971 h 2149288"/>
              <a:gd name="connsiteX531" fmla="*/ 538088 w 2106302"/>
              <a:gd name="connsiteY531" fmla="*/ 144104 h 2149288"/>
              <a:gd name="connsiteX532" fmla="*/ 542996 w 2106302"/>
              <a:gd name="connsiteY532" fmla="*/ 145612 h 2149288"/>
              <a:gd name="connsiteX533" fmla="*/ 547714 w 2106302"/>
              <a:gd name="connsiteY533" fmla="*/ 147687 h 2149288"/>
              <a:gd name="connsiteX534" fmla="*/ 552244 w 2106302"/>
              <a:gd name="connsiteY534" fmla="*/ 149950 h 2149288"/>
              <a:gd name="connsiteX535" fmla="*/ 556396 w 2106302"/>
              <a:gd name="connsiteY535" fmla="*/ 152780 h 2149288"/>
              <a:gd name="connsiteX536" fmla="*/ 560548 w 2106302"/>
              <a:gd name="connsiteY536" fmla="*/ 156175 h 2149288"/>
              <a:gd name="connsiteX537" fmla="*/ 562436 w 2106302"/>
              <a:gd name="connsiteY537" fmla="*/ 158061 h 2149288"/>
              <a:gd name="connsiteX538" fmla="*/ 564323 w 2106302"/>
              <a:gd name="connsiteY538" fmla="*/ 159948 h 2149288"/>
              <a:gd name="connsiteX539" fmla="*/ 566021 w 2106302"/>
              <a:gd name="connsiteY539" fmla="*/ 162021 h 2149288"/>
              <a:gd name="connsiteX540" fmla="*/ 567720 w 2106302"/>
              <a:gd name="connsiteY540" fmla="*/ 164285 h 2149288"/>
              <a:gd name="connsiteX541" fmla="*/ 672092 w 2106302"/>
              <a:gd name="connsiteY541" fmla="*/ 308011 h 2149288"/>
              <a:gd name="connsiteX542" fmla="*/ 686247 w 2106302"/>
              <a:gd name="connsiteY542" fmla="*/ 301221 h 2149288"/>
              <a:gd name="connsiteX543" fmla="*/ 700213 w 2106302"/>
              <a:gd name="connsiteY543" fmla="*/ 294808 h 2149288"/>
              <a:gd name="connsiteX544" fmla="*/ 714369 w 2106302"/>
              <a:gd name="connsiteY544" fmla="*/ 288395 h 2149288"/>
              <a:gd name="connsiteX545" fmla="*/ 728714 w 2106302"/>
              <a:gd name="connsiteY545" fmla="*/ 282549 h 2149288"/>
              <a:gd name="connsiteX546" fmla="*/ 743245 w 2106302"/>
              <a:gd name="connsiteY546" fmla="*/ 276701 h 2149288"/>
              <a:gd name="connsiteX547" fmla="*/ 757778 w 2106302"/>
              <a:gd name="connsiteY547" fmla="*/ 271042 h 2149288"/>
              <a:gd name="connsiteX548" fmla="*/ 772500 w 2106302"/>
              <a:gd name="connsiteY548" fmla="*/ 265950 h 2149288"/>
              <a:gd name="connsiteX549" fmla="*/ 787600 w 2106302"/>
              <a:gd name="connsiteY549" fmla="*/ 260857 h 2149288"/>
              <a:gd name="connsiteX550" fmla="*/ 802509 w 2106302"/>
              <a:gd name="connsiteY550" fmla="*/ 256142 h 2149288"/>
              <a:gd name="connsiteX551" fmla="*/ 817419 w 2106302"/>
              <a:gd name="connsiteY551" fmla="*/ 251615 h 2149288"/>
              <a:gd name="connsiteX552" fmla="*/ 832707 w 2106302"/>
              <a:gd name="connsiteY552" fmla="*/ 247653 h 2149288"/>
              <a:gd name="connsiteX553" fmla="*/ 848184 w 2106302"/>
              <a:gd name="connsiteY553" fmla="*/ 243693 h 2149288"/>
              <a:gd name="connsiteX554" fmla="*/ 863283 w 2106302"/>
              <a:gd name="connsiteY554" fmla="*/ 240109 h 2149288"/>
              <a:gd name="connsiteX555" fmla="*/ 878947 w 2106302"/>
              <a:gd name="connsiteY555" fmla="*/ 236714 h 2149288"/>
              <a:gd name="connsiteX556" fmla="*/ 894613 w 2106302"/>
              <a:gd name="connsiteY556" fmla="*/ 233508 h 2149288"/>
              <a:gd name="connsiteX557" fmla="*/ 910277 w 2106302"/>
              <a:gd name="connsiteY557" fmla="*/ 230868 h 2149288"/>
              <a:gd name="connsiteX558" fmla="*/ 910277 w 2106302"/>
              <a:gd name="connsiteY558" fmla="*/ 53001 h 2149288"/>
              <a:gd name="connsiteX559" fmla="*/ 910277 w 2106302"/>
              <a:gd name="connsiteY559" fmla="*/ 50173 h 2149288"/>
              <a:gd name="connsiteX560" fmla="*/ 910467 w 2106302"/>
              <a:gd name="connsiteY560" fmla="*/ 47532 h 2149288"/>
              <a:gd name="connsiteX561" fmla="*/ 911032 w 2106302"/>
              <a:gd name="connsiteY561" fmla="*/ 44891 h 2149288"/>
              <a:gd name="connsiteX562" fmla="*/ 911410 w 2106302"/>
              <a:gd name="connsiteY562" fmla="*/ 42250 h 2149288"/>
              <a:gd name="connsiteX563" fmla="*/ 912731 w 2106302"/>
              <a:gd name="connsiteY563" fmla="*/ 37346 h 2149288"/>
              <a:gd name="connsiteX564" fmla="*/ 914619 w 2106302"/>
              <a:gd name="connsiteY564" fmla="*/ 32443 h 2149288"/>
              <a:gd name="connsiteX565" fmla="*/ 916883 w 2106302"/>
              <a:gd name="connsiteY565" fmla="*/ 27727 h 2149288"/>
              <a:gd name="connsiteX566" fmla="*/ 919525 w 2106302"/>
              <a:gd name="connsiteY566" fmla="*/ 23388 h 2149288"/>
              <a:gd name="connsiteX567" fmla="*/ 922356 w 2106302"/>
              <a:gd name="connsiteY567" fmla="*/ 19239 h 2149288"/>
              <a:gd name="connsiteX568" fmla="*/ 925943 w 2106302"/>
              <a:gd name="connsiteY568" fmla="*/ 15656 h 2149288"/>
              <a:gd name="connsiteX569" fmla="*/ 929529 w 2106302"/>
              <a:gd name="connsiteY569" fmla="*/ 12072 h 2149288"/>
              <a:gd name="connsiteX570" fmla="*/ 933870 w 2106302"/>
              <a:gd name="connsiteY570" fmla="*/ 9054 h 2149288"/>
              <a:gd name="connsiteX571" fmla="*/ 938022 w 2106302"/>
              <a:gd name="connsiteY571" fmla="*/ 6413 h 2149288"/>
              <a:gd name="connsiteX572" fmla="*/ 942740 w 2106302"/>
              <a:gd name="connsiteY572" fmla="*/ 4150 h 2149288"/>
              <a:gd name="connsiteX573" fmla="*/ 947648 w 2106302"/>
              <a:gd name="connsiteY573" fmla="*/ 2452 h 2149288"/>
              <a:gd name="connsiteX574" fmla="*/ 952554 w 2106302"/>
              <a:gd name="connsiteY574" fmla="*/ 1132 h 2149288"/>
              <a:gd name="connsiteX575" fmla="*/ 955386 w 2106302"/>
              <a:gd name="connsiteY575" fmla="*/ 565 h 2149288"/>
              <a:gd name="connsiteX576" fmla="*/ 958029 w 2106302"/>
              <a:gd name="connsiteY576" fmla="*/ 189 h 21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2106302" h="2149288">
                <a:moveTo>
                  <a:pt x="960483" y="0"/>
                </a:moveTo>
                <a:lnTo>
                  <a:pt x="963313" y="0"/>
                </a:lnTo>
                <a:lnTo>
                  <a:pt x="1142990" y="0"/>
                </a:lnTo>
                <a:lnTo>
                  <a:pt x="1145633" y="0"/>
                </a:lnTo>
                <a:lnTo>
                  <a:pt x="1148275" y="189"/>
                </a:lnTo>
                <a:lnTo>
                  <a:pt x="1150917" y="565"/>
                </a:lnTo>
                <a:lnTo>
                  <a:pt x="1153748" y="1132"/>
                </a:lnTo>
                <a:lnTo>
                  <a:pt x="1158844" y="2452"/>
                </a:lnTo>
                <a:lnTo>
                  <a:pt x="1163751" y="4150"/>
                </a:lnTo>
                <a:lnTo>
                  <a:pt x="1168281" y="6413"/>
                </a:lnTo>
                <a:lnTo>
                  <a:pt x="1172622" y="8865"/>
                </a:lnTo>
                <a:lnTo>
                  <a:pt x="1176774" y="12072"/>
                </a:lnTo>
                <a:lnTo>
                  <a:pt x="1180548" y="15467"/>
                </a:lnTo>
                <a:lnTo>
                  <a:pt x="1183946" y="19239"/>
                </a:lnTo>
                <a:lnTo>
                  <a:pt x="1186966" y="23200"/>
                </a:lnTo>
                <a:lnTo>
                  <a:pt x="1189608" y="27727"/>
                </a:lnTo>
                <a:lnTo>
                  <a:pt x="1191872" y="32443"/>
                </a:lnTo>
                <a:lnTo>
                  <a:pt x="1193571" y="36969"/>
                </a:lnTo>
                <a:lnTo>
                  <a:pt x="1194892" y="42250"/>
                </a:lnTo>
                <a:lnTo>
                  <a:pt x="1195270" y="44891"/>
                </a:lnTo>
                <a:lnTo>
                  <a:pt x="1195647" y="47532"/>
                </a:lnTo>
                <a:lnTo>
                  <a:pt x="1196025" y="50173"/>
                </a:lnTo>
                <a:lnTo>
                  <a:pt x="1196025" y="53001"/>
                </a:lnTo>
                <a:lnTo>
                  <a:pt x="1196025" y="230868"/>
                </a:lnTo>
                <a:lnTo>
                  <a:pt x="1211691" y="233508"/>
                </a:lnTo>
                <a:lnTo>
                  <a:pt x="1227355" y="236714"/>
                </a:lnTo>
                <a:lnTo>
                  <a:pt x="1243021" y="240109"/>
                </a:lnTo>
                <a:lnTo>
                  <a:pt x="1258308" y="243693"/>
                </a:lnTo>
                <a:lnTo>
                  <a:pt x="1273596" y="247653"/>
                </a:lnTo>
                <a:lnTo>
                  <a:pt x="1288695" y="251615"/>
                </a:lnTo>
                <a:lnTo>
                  <a:pt x="1303983" y="256142"/>
                </a:lnTo>
                <a:lnTo>
                  <a:pt x="1318892" y="260857"/>
                </a:lnTo>
                <a:lnTo>
                  <a:pt x="1333803" y="265950"/>
                </a:lnTo>
                <a:lnTo>
                  <a:pt x="1348524" y="271042"/>
                </a:lnTo>
                <a:lnTo>
                  <a:pt x="1363057" y="276701"/>
                </a:lnTo>
                <a:lnTo>
                  <a:pt x="1377590" y="282549"/>
                </a:lnTo>
                <a:lnTo>
                  <a:pt x="1391933" y="288395"/>
                </a:lnTo>
                <a:lnTo>
                  <a:pt x="1406277" y="294808"/>
                </a:lnTo>
                <a:lnTo>
                  <a:pt x="1420055" y="301221"/>
                </a:lnTo>
                <a:lnTo>
                  <a:pt x="1434210" y="308011"/>
                </a:lnTo>
                <a:lnTo>
                  <a:pt x="1538582" y="164285"/>
                </a:lnTo>
                <a:lnTo>
                  <a:pt x="1540470" y="162021"/>
                </a:lnTo>
                <a:lnTo>
                  <a:pt x="1541979" y="159948"/>
                </a:lnTo>
                <a:lnTo>
                  <a:pt x="1544056" y="158061"/>
                </a:lnTo>
                <a:lnTo>
                  <a:pt x="1545754" y="156175"/>
                </a:lnTo>
                <a:lnTo>
                  <a:pt x="1549718" y="152780"/>
                </a:lnTo>
                <a:lnTo>
                  <a:pt x="1554058" y="149950"/>
                </a:lnTo>
                <a:lnTo>
                  <a:pt x="1558588" y="147687"/>
                </a:lnTo>
                <a:lnTo>
                  <a:pt x="1563306" y="145612"/>
                </a:lnTo>
                <a:lnTo>
                  <a:pt x="1568214" y="144104"/>
                </a:lnTo>
                <a:lnTo>
                  <a:pt x="1573121" y="142971"/>
                </a:lnTo>
                <a:lnTo>
                  <a:pt x="1578217" y="142594"/>
                </a:lnTo>
                <a:lnTo>
                  <a:pt x="1583313" y="142594"/>
                </a:lnTo>
                <a:lnTo>
                  <a:pt x="1588220" y="142971"/>
                </a:lnTo>
                <a:lnTo>
                  <a:pt x="1593505" y="143914"/>
                </a:lnTo>
                <a:lnTo>
                  <a:pt x="1598413" y="145236"/>
                </a:lnTo>
                <a:lnTo>
                  <a:pt x="1603319" y="147309"/>
                </a:lnTo>
                <a:lnTo>
                  <a:pt x="1608037" y="149573"/>
                </a:lnTo>
                <a:lnTo>
                  <a:pt x="1610491" y="151082"/>
                </a:lnTo>
                <a:lnTo>
                  <a:pt x="1612567" y="152591"/>
                </a:lnTo>
                <a:lnTo>
                  <a:pt x="1758083" y="257839"/>
                </a:lnTo>
                <a:lnTo>
                  <a:pt x="1759971" y="259726"/>
                </a:lnTo>
                <a:lnTo>
                  <a:pt x="1762236" y="261234"/>
                </a:lnTo>
                <a:lnTo>
                  <a:pt x="1764122" y="263309"/>
                </a:lnTo>
                <a:lnTo>
                  <a:pt x="1766011" y="265007"/>
                </a:lnTo>
                <a:lnTo>
                  <a:pt x="1769218" y="269156"/>
                </a:lnTo>
                <a:lnTo>
                  <a:pt x="1772050" y="273495"/>
                </a:lnTo>
                <a:lnTo>
                  <a:pt x="1774691" y="278021"/>
                </a:lnTo>
                <a:lnTo>
                  <a:pt x="1776580" y="282737"/>
                </a:lnTo>
                <a:lnTo>
                  <a:pt x="1778090" y="287640"/>
                </a:lnTo>
                <a:lnTo>
                  <a:pt x="1779033" y="292545"/>
                </a:lnTo>
                <a:lnTo>
                  <a:pt x="1779788" y="297638"/>
                </a:lnTo>
                <a:lnTo>
                  <a:pt x="1779788" y="302542"/>
                </a:lnTo>
                <a:lnTo>
                  <a:pt x="1779221" y="307823"/>
                </a:lnTo>
                <a:lnTo>
                  <a:pt x="1778466" y="312915"/>
                </a:lnTo>
                <a:lnTo>
                  <a:pt x="1776768" y="317819"/>
                </a:lnTo>
                <a:lnTo>
                  <a:pt x="1775069" y="322723"/>
                </a:lnTo>
                <a:lnTo>
                  <a:pt x="1772615" y="327439"/>
                </a:lnTo>
                <a:lnTo>
                  <a:pt x="1771295" y="329702"/>
                </a:lnTo>
                <a:lnTo>
                  <a:pt x="1769596" y="331965"/>
                </a:lnTo>
                <a:lnTo>
                  <a:pt x="1665036" y="475880"/>
                </a:lnTo>
                <a:lnTo>
                  <a:pt x="1675794" y="487008"/>
                </a:lnTo>
                <a:lnTo>
                  <a:pt x="1686551" y="498703"/>
                </a:lnTo>
                <a:lnTo>
                  <a:pt x="1696932" y="510208"/>
                </a:lnTo>
                <a:lnTo>
                  <a:pt x="1707125" y="522091"/>
                </a:lnTo>
                <a:lnTo>
                  <a:pt x="1717128" y="534163"/>
                </a:lnTo>
                <a:lnTo>
                  <a:pt x="1726941" y="546423"/>
                </a:lnTo>
                <a:lnTo>
                  <a:pt x="1736567" y="558871"/>
                </a:lnTo>
                <a:lnTo>
                  <a:pt x="1746004" y="571509"/>
                </a:lnTo>
                <a:lnTo>
                  <a:pt x="1755063" y="584335"/>
                </a:lnTo>
                <a:lnTo>
                  <a:pt x="1764122" y="597160"/>
                </a:lnTo>
                <a:lnTo>
                  <a:pt x="1772615" y="610176"/>
                </a:lnTo>
                <a:lnTo>
                  <a:pt x="1781109" y="623567"/>
                </a:lnTo>
                <a:lnTo>
                  <a:pt x="1789414" y="636959"/>
                </a:lnTo>
                <a:lnTo>
                  <a:pt x="1797151" y="650728"/>
                </a:lnTo>
                <a:lnTo>
                  <a:pt x="1805078" y="664498"/>
                </a:lnTo>
                <a:lnTo>
                  <a:pt x="1812439" y="678455"/>
                </a:lnTo>
                <a:lnTo>
                  <a:pt x="1981359" y="623379"/>
                </a:lnTo>
                <a:lnTo>
                  <a:pt x="1984002" y="622625"/>
                </a:lnTo>
                <a:lnTo>
                  <a:pt x="1986644" y="622058"/>
                </a:lnTo>
                <a:lnTo>
                  <a:pt x="1989286" y="621681"/>
                </a:lnTo>
                <a:lnTo>
                  <a:pt x="1991739" y="621115"/>
                </a:lnTo>
                <a:lnTo>
                  <a:pt x="1997212" y="620738"/>
                </a:lnTo>
                <a:lnTo>
                  <a:pt x="2002308" y="620927"/>
                </a:lnTo>
                <a:lnTo>
                  <a:pt x="2007404" y="621681"/>
                </a:lnTo>
                <a:lnTo>
                  <a:pt x="2012311" y="622625"/>
                </a:lnTo>
                <a:lnTo>
                  <a:pt x="2017219" y="624511"/>
                </a:lnTo>
                <a:lnTo>
                  <a:pt x="2021749" y="626585"/>
                </a:lnTo>
                <a:lnTo>
                  <a:pt x="2026278" y="629038"/>
                </a:lnTo>
                <a:lnTo>
                  <a:pt x="2030431" y="631866"/>
                </a:lnTo>
                <a:lnTo>
                  <a:pt x="2034205" y="635262"/>
                </a:lnTo>
                <a:lnTo>
                  <a:pt x="2037791" y="639034"/>
                </a:lnTo>
                <a:lnTo>
                  <a:pt x="2041000" y="642995"/>
                </a:lnTo>
                <a:lnTo>
                  <a:pt x="2043831" y="647521"/>
                </a:lnTo>
                <a:lnTo>
                  <a:pt x="2046285" y="652237"/>
                </a:lnTo>
                <a:lnTo>
                  <a:pt x="2047228" y="654689"/>
                </a:lnTo>
                <a:lnTo>
                  <a:pt x="2048171" y="657330"/>
                </a:lnTo>
                <a:lnTo>
                  <a:pt x="2103660" y="827839"/>
                </a:lnTo>
                <a:lnTo>
                  <a:pt x="2104226" y="830291"/>
                </a:lnTo>
                <a:lnTo>
                  <a:pt x="2104981" y="833121"/>
                </a:lnTo>
                <a:lnTo>
                  <a:pt x="2105547" y="835762"/>
                </a:lnTo>
                <a:lnTo>
                  <a:pt x="2105925" y="838402"/>
                </a:lnTo>
                <a:lnTo>
                  <a:pt x="2106302" y="843495"/>
                </a:lnTo>
                <a:lnTo>
                  <a:pt x="2106114" y="848776"/>
                </a:lnTo>
                <a:lnTo>
                  <a:pt x="2105358" y="853869"/>
                </a:lnTo>
                <a:lnTo>
                  <a:pt x="2104226" y="858772"/>
                </a:lnTo>
                <a:lnTo>
                  <a:pt x="2102717" y="863677"/>
                </a:lnTo>
                <a:lnTo>
                  <a:pt x="2100452" y="868203"/>
                </a:lnTo>
                <a:lnTo>
                  <a:pt x="2097998" y="872541"/>
                </a:lnTo>
                <a:lnTo>
                  <a:pt x="2095168" y="876880"/>
                </a:lnTo>
                <a:lnTo>
                  <a:pt x="2091769" y="880652"/>
                </a:lnTo>
                <a:lnTo>
                  <a:pt x="2087994" y="884235"/>
                </a:lnTo>
                <a:lnTo>
                  <a:pt x="2083844" y="887630"/>
                </a:lnTo>
                <a:lnTo>
                  <a:pt x="2079502" y="890271"/>
                </a:lnTo>
                <a:lnTo>
                  <a:pt x="2074784" y="892724"/>
                </a:lnTo>
                <a:lnTo>
                  <a:pt x="2072330" y="893856"/>
                </a:lnTo>
                <a:lnTo>
                  <a:pt x="2069688" y="894798"/>
                </a:lnTo>
                <a:lnTo>
                  <a:pt x="1900580" y="949497"/>
                </a:lnTo>
                <a:lnTo>
                  <a:pt x="1902466" y="964964"/>
                </a:lnTo>
                <a:lnTo>
                  <a:pt x="1904542" y="980430"/>
                </a:lnTo>
                <a:lnTo>
                  <a:pt x="1905864" y="996085"/>
                </a:lnTo>
                <a:lnTo>
                  <a:pt x="1907186" y="1011741"/>
                </a:lnTo>
                <a:lnTo>
                  <a:pt x="1908317" y="1027396"/>
                </a:lnTo>
                <a:lnTo>
                  <a:pt x="1909072" y="1043051"/>
                </a:lnTo>
                <a:lnTo>
                  <a:pt x="1909450" y="1058895"/>
                </a:lnTo>
                <a:lnTo>
                  <a:pt x="1909638" y="1074739"/>
                </a:lnTo>
                <a:lnTo>
                  <a:pt x="1909450" y="1090583"/>
                </a:lnTo>
                <a:lnTo>
                  <a:pt x="1909072" y="1106427"/>
                </a:lnTo>
                <a:lnTo>
                  <a:pt x="1908317" y="1122270"/>
                </a:lnTo>
                <a:lnTo>
                  <a:pt x="1907186" y="1137926"/>
                </a:lnTo>
                <a:lnTo>
                  <a:pt x="1905864" y="1153580"/>
                </a:lnTo>
                <a:lnTo>
                  <a:pt x="1904542" y="1169047"/>
                </a:lnTo>
                <a:lnTo>
                  <a:pt x="1902466" y="1184514"/>
                </a:lnTo>
                <a:lnTo>
                  <a:pt x="1900580" y="1199791"/>
                </a:lnTo>
                <a:lnTo>
                  <a:pt x="2069688" y="1254867"/>
                </a:lnTo>
                <a:lnTo>
                  <a:pt x="2072330" y="1255811"/>
                </a:lnTo>
                <a:lnTo>
                  <a:pt x="2074784" y="1256942"/>
                </a:lnTo>
                <a:lnTo>
                  <a:pt x="2079502" y="1259205"/>
                </a:lnTo>
                <a:lnTo>
                  <a:pt x="2083844" y="1262035"/>
                </a:lnTo>
                <a:lnTo>
                  <a:pt x="2087994" y="1265241"/>
                </a:lnTo>
                <a:lnTo>
                  <a:pt x="2091769" y="1268636"/>
                </a:lnTo>
                <a:lnTo>
                  <a:pt x="2095168" y="1272598"/>
                </a:lnTo>
                <a:lnTo>
                  <a:pt x="2097998" y="1276747"/>
                </a:lnTo>
                <a:lnTo>
                  <a:pt x="2100452" y="1281274"/>
                </a:lnTo>
                <a:lnTo>
                  <a:pt x="2102717" y="1285801"/>
                </a:lnTo>
                <a:lnTo>
                  <a:pt x="2104226" y="1290705"/>
                </a:lnTo>
                <a:lnTo>
                  <a:pt x="2105358" y="1295609"/>
                </a:lnTo>
                <a:lnTo>
                  <a:pt x="2106114" y="1300702"/>
                </a:lnTo>
                <a:lnTo>
                  <a:pt x="2106302" y="1305795"/>
                </a:lnTo>
                <a:lnTo>
                  <a:pt x="2105925" y="1310886"/>
                </a:lnTo>
                <a:lnTo>
                  <a:pt x="2105547" y="1313716"/>
                </a:lnTo>
                <a:lnTo>
                  <a:pt x="2104981" y="1316357"/>
                </a:lnTo>
                <a:lnTo>
                  <a:pt x="2104226" y="1318997"/>
                </a:lnTo>
                <a:lnTo>
                  <a:pt x="2103660" y="1321449"/>
                </a:lnTo>
                <a:lnTo>
                  <a:pt x="2048171" y="1492336"/>
                </a:lnTo>
                <a:lnTo>
                  <a:pt x="2047228" y="1494789"/>
                </a:lnTo>
                <a:lnTo>
                  <a:pt x="2046285" y="1497240"/>
                </a:lnTo>
                <a:lnTo>
                  <a:pt x="2043831" y="1501955"/>
                </a:lnTo>
                <a:lnTo>
                  <a:pt x="2041000" y="1506293"/>
                </a:lnTo>
                <a:lnTo>
                  <a:pt x="2037791" y="1510443"/>
                </a:lnTo>
                <a:lnTo>
                  <a:pt x="2034205" y="1514216"/>
                </a:lnTo>
                <a:lnTo>
                  <a:pt x="2030431" y="1517611"/>
                </a:lnTo>
                <a:lnTo>
                  <a:pt x="2026278" y="1520440"/>
                </a:lnTo>
                <a:lnTo>
                  <a:pt x="2021749" y="1522892"/>
                </a:lnTo>
                <a:lnTo>
                  <a:pt x="2017219" y="1525155"/>
                </a:lnTo>
                <a:lnTo>
                  <a:pt x="2012311" y="1526664"/>
                </a:lnTo>
                <a:lnTo>
                  <a:pt x="2007404" y="1527796"/>
                </a:lnTo>
                <a:lnTo>
                  <a:pt x="2002308" y="1528550"/>
                </a:lnTo>
                <a:lnTo>
                  <a:pt x="1997212" y="1528740"/>
                </a:lnTo>
                <a:lnTo>
                  <a:pt x="1991739" y="1528550"/>
                </a:lnTo>
                <a:lnTo>
                  <a:pt x="1989286" y="1527985"/>
                </a:lnTo>
                <a:lnTo>
                  <a:pt x="1986644" y="1527608"/>
                </a:lnTo>
                <a:lnTo>
                  <a:pt x="1984002" y="1526853"/>
                </a:lnTo>
                <a:lnTo>
                  <a:pt x="1981359" y="1526098"/>
                </a:lnTo>
                <a:lnTo>
                  <a:pt x="1812439" y="1471211"/>
                </a:lnTo>
                <a:lnTo>
                  <a:pt x="1804701" y="1485168"/>
                </a:lnTo>
                <a:lnTo>
                  <a:pt x="1797151" y="1498937"/>
                </a:lnTo>
                <a:lnTo>
                  <a:pt x="1789224" y="1512518"/>
                </a:lnTo>
                <a:lnTo>
                  <a:pt x="1781109" y="1526098"/>
                </a:lnTo>
                <a:lnTo>
                  <a:pt x="1772615" y="1539113"/>
                </a:lnTo>
                <a:lnTo>
                  <a:pt x="1763934" y="1552316"/>
                </a:lnTo>
                <a:lnTo>
                  <a:pt x="1754875" y="1565331"/>
                </a:lnTo>
                <a:lnTo>
                  <a:pt x="1745815" y="1578156"/>
                </a:lnTo>
                <a:lnTo>
                  <a:pt x="1736567" y="1590605"/>
                </a:lnTo>
                <a:lnTo>
                  <a:pt x="1726941" y="1602866"/>
                </a:lnTo>
                <a:lnTo>
                  <a:pt x="1717128" y="1615125"/>
                </a:lnTo>
                <a:lnTo>
                  <a:pt x="1707125" y="1627197"/>
                </a:lnTo>
                <a:lnTo>
                  <a:pt x="1696744" y="1639080"/>
                </a:lnTo>
                <a:lnTo>
                  <a:pt x="1686551" y="1650775"/>
                </a:lnTo>
                <a:lnTo>
                  <a:pt x="1675794" y="1662091"/>
                </a:lnTo>
                <a:lnTo>
                  <a:pt x="1665036" y="1673597"/>
                </a:lnTo>
                <a:lnTo>
                  <a:pt x="1769596" y="1817511"/>
                </a:lnTo>
                <a:lnTo>
                  <a:pt x="1771295" y="1819775"/>
                </a:lnTo>
                <a:lnTo>
                  <a:pt x="1772615" y="1822227"/>
                </a:lnTo>
                <a:lnTo>
                  <a:pt x="1775069" y="1826942"/>
                </a:lnTo>
                <a:lnTo>
                  <a:pt x="1776768" y="1831657"/>
                </a:lnTo>
                <a:lnTo>
                  <a:pt x="1778466" y="1836751"/>
                </a:lnTo>
                <a:lnTo>
                  <a:pt x="1779221" y="1841655"/>
                </a:lnTo>
                <a:lnTo>
                  <a:pt x="1779788" y="1846747"/>
                </a:lnTo>
                <a:lnTo>
                  <a:pt x="1779788" y="1851840"/>
                </a:lnTo>
                <a:lnTo>
                  <a:pt x="1779033" y="1856932"/>
                </a:lnTo>
                <a:lnTo>
                  <a:pt x="1778090" y="1861836"/>
                </a:lnTo>
                <a:lnTo>
                  <a:pt x="1776580" y="1866741"/>
                </a:lnTo>
                <a:lnTo>
                  <a:pt x="1774881" y="1871456"/>
                </a:lnTo>
                <a:lnTo>
                  <a:pt x="1772427" y="1875794"/>
                </a:lnTo>
                <a:lnTo>
                  <a:pt x="1769407" y="1880321"/>
                </a:lnTo>
                <a:lnTo>
                  <a:pt x="1766011" y="1884283"/>
                </a:lnTo>
                <a:lnTo>
                  <a:pt x="1764312" y="1886168"/>
                </a:lnTo>
                <a:lnTo>
                  <a:pt x="1762236" y="1887866"/>
                </a:lnTo>
                <a:lnTo>
                  <a:pt x="1760348" y="1889751"/>
                </a:lnTo>
                <a:lnTo>
                  <a:pt x="1758083" y="1891261"/>
                </a:lnTo>
                <a:lnTo>
                  <a:pt x="1612567" y="1996698"/>
                </a:lnTo>
                <a:lnTo>
                  <a:pt x="1610491" y="1998395"/>
                </a:lnTo>
                <a:lnTo>
                  <a:pt x="1608037" y="1999904"/>
                </a:lnTo>
                <a:lnTo>
                  <a:pt x="1603319" y="2002356"/>
                </a:lnTo>
                <a:lnTo>
                  <a:pt x="1598413" y="2004242"/>
                </a:lnTo>
                <a:lnTo>
                  <a:pt x="1593505" y="2005752"/>
                </a:lnTo>
                <a:lnTo>
                  <a:pt x="1588220" y="2006694"/>
                </a:lnTo>
                <a:lnTo>
                  <a:pt x="1583313" y="2007072"/>
                </a:lnTo>
                <a:lnTo>
                  <a:pt x="1578217" y="2007072"/>
                </a:lnTo>
                <a:lnTo>
                  <a:pt x="1573121" y="2006317"/>
                </a:lnTo>
                <a:lnTo>
                  <a:pt x="1568214" y="2005562"/>
                </a:lnTo>
                <a:lnTo>
                  <a:pt x="1563306" y="2003865"/>
                </a:lnTo>
                <a:lnTo>
                  <a:pt x="1558588" y="2001979"/>
                </a:lnTo>
                <a:lnTo>
                  <a:pt x="1554058" y="1999526"/>
                </a:lnTo>
                <a:lnTo>
                  <a:pt x="1549718" y="1996509"/>
                </a:lnTo>
                <a:lnTo>
                  <a:pt x="1545754" y="1993113"/>
                </a:lnTo>
                <a:lnTo>
                  <a:pt x="1544056" y="1991416"/>
                </a:lnTo>
                <a:lnTo>
                  <a:pt x="1541979" y="1989342"/>
                </a:lnTo>
                <a:lnTo>
                  <a:pt x="1540470" y="1987455"/>
                </a:lnTo>
                <a:lnTo>
                  <a:pt x="1538582" y="1985192"/>
                </a:lnTo>
                <a:lnTo>
                  <a:pt x="1434210" y="1841466"/>
                </a:lnTo>
                <a:lnTo>
                  <a:pt x="1420055" y="1848067"/>
                </a:lnTo>
                <a:lnTo>
                  <a:pt x="1406277" y="1854858"/>
                </a:lnTo>
                <a:lnTo>
                  <a:pt x="1391933" y="1861082"/>
                </a:lnTo>
                <a:lnTo>
                  <a:pt x="1377590" y="1867118"/>
                </a:lnTo>
                <a:lnTo>
                  <a:pt x="1363057" y="1872965"/>
                </a:lnTo>
                <a:lnTo>
                  <a:pt x="1348524" y="1878247"/>
                </a:lnTo>
                <a:lnTo>
                  <a:pt x="1333803" y="1883716"/>
                </a:lnTo>
                <a:lnTo>
                  <a:pt x="1318892" y="1888620"/>
                </a:lnTo>
                <a:lnTo>
                  <a:pt x="1303983" y="1893336"/>
                </a:lnTo>
                <a:lnTo>
                  <a:pt x="1288695" y="1897674"/>
                </a:lnTo>
                <a:lnTo>
                  <a:pt x="1273596" y="1902012"/>
                </a:lnTo>
                <a:lnTo>
                  <a:pt x="1258308" y="1905785"/>
                </a:lnTo>
                <a:lnTo>
                  <a:pt x="1243021" y="1909556"/>
                </a:lnTo>
                <a:lnTo>
                  <a:pt x="1227355" y="1912952"/>
                </a:lnTo>
                <a:lnTo>
                  <a:pt x="1211691" y="1916158"/>
                </a:lnTo>
                <a:lnTo>
                  <a:pt x="1196025" y="1918799"/>
                </a:lnTo>
                <a:lnTo>
                  <a:pt x="1196025" y="2096475"/>
                </a:lnTo>
                <a:lnTo>
                  <a:pt x="1196025" y="2099117"/>
                </a:lnTo>
                <a:lnTo>
                  <a:pt x="1195647" y="2101757"/>
                </a:lnTo>
                <a:lnTo>
                  <a:pt x="1195270" y="2104586"/>
                </a:lnTo>
                <a:lnTo>
                  <a:pt x="1194892" y="2107228"/>
                </a:lnTo>
                <a:lnTo>
                  <a:pt x="1193571" y="2112131"/>
                </a:lnTo>
                <a:lnTo>
                  <a:pt x="1191872" y="2117035"/>
                </a:lnTo>
                <a:lnTo>
                  <a:pt x="1189608" y="2121750"/>
                </a:lnTo>
                <a:lnTo>
                  <a:pt x="1186966" y="2125900"/>
                </a:lnTo>
                <a:lnTo>
                  <a:pt x="1183946" y="2130238"/>
                </a:lnTo>
                <a:lnTo>
                  <a:pt x="1180548" y="2133822"/>
                </a:lnTo>
                <a:lnTo>
                  <a:pt x="1176774" y="2137406"/>
                </a:lnTo>
                <a:lnTo>
                  <a:pt x="1172622" y="2140235"/>
                </a:lnTo>
                <a:lnTo>
                  <a:pt x="1168281" y="2142875"/>
                </a:lnTo>
                <a:lnTo>
                  <a:pt x="1163751" y="2145138"/>
                </a:lnTo>
                <a:lnTo>
                  <a:pt x="1158844" y="2147025"/>
                </a:lnTo>
                <a:lnTo>
                  <a:pt x="1153748" y="2148346"/>
                </a:lnTo>
                <a:lnTo>
                  <a:pt x="1148275" y="2148911"/>
                </a:lnTo>
                <a:lnTo>
                  <a:pt x="1145633" y="2149288"/>
                </a:lnTo>
                <a:lnTo>
                  <a:pt x="1142990" y="2149288"/>
                </a:lnTo>
                <a:lnTo>
                  <a:pt x="963313" y="2149288"/>
                </a:lnTo>
                <a:lnTo>
                  <a:pt x="960483" y="2149288"/>
                </a:lnTo>
                <a:lnTo>
                  <a:pt x="958029" y="2148911"/>
                </a:lnTo>
                <a:lnTo>
                  <a:pt x="952554" y="2148346"/>
                </a:lnTo>
                <a:lnTo>
                  <a:pt x="947648" y="2147025"/>
                </a:lnTo>
                <a:lnTo>
                  <a:pt x="942740" y="2145138"/>
                </a:lnTo>
                <a:lnTo>
                  <a:pt x="938022" y="2142875"/>
                </a:lnTo>
                <a:lnTo>
                  <a:pt x="933870" y="2140235"/>
                </a:lnTo>
                <a:lnTo>
                  <a:pt x="929529" y="2137406"/>
                </a:lnTo>
                <a:lnTo>
                  <a:pt x="925943" y="2133822"/>
                </a:lnTo>
                <a:lnTo>
                  <a:pt x="922356" y="2130238"/>
                </a:lnTo>
                <a:lnTo>
                  <a:pt x="919525" y="2125900"/>
                </a:lnTo>
                <a:lnTo>
                  <a:pt x="916883" y="2121750"/>
                </a:lnTo>
                <a:lnTo>
                  <a:pt x="914619" y="2117035"/>
                </a:lnTo>
                <a:lnTo>
                  <a:pt x="912731" y="2112131"/>
                </a:lnTo>
                <a:lnTo>
                  <a:pt x="911410" y="2107228"/>
                </a:lnTo>
                <a:lnTo>
                  <a:pt x="911032" y="2104586"/>
                </a:lnTo>
                <a:lnTo>
                  <a:pt x="910467" y="2101757"/>
                </a:lnTo>
                <a:lnTo>
                  <a:pt x="910277" y="2099117"/>
                </a:lnTo>
                <a:lnTo>
                  <a:pt x="910277" y="2096475"/>
                </a:lnTo>
                <a:lnTo>
                  <a:pt x="910277" y="1918799"/>
                </a:lnTo>
                <a:lnTo>
                  <a:pt x="894613" y="1916158"/>
                </a:lnTo>
                <a:lnTo>
                  <a:pt x="878947" y="1912952"/>
                </a:lnTo>
                <a:lnTo>
                  <a:pt x="863283" y="1909556"/>
                </a:lnTo>
                <a:lnTo>
                  <a:pt x="848184" y="1905785"/>
                </a:lnTo>
                <a:lnTo>
                  <a:pt x="832707" y="1902012"/>
                </a:lnTo>
                <a:lnTo>
                  <a:pt x="817419" y="1897674"/>
                </a:lnTo>
                <a:lnTo>
                  <a:pt x="802509" y="1893336"/>
                </a:lnTo>
                <a:lnTo>
                  <a:pt x="787600" y="1888620"/>
                </a:lnTo>
                <a:lnTo>
                  <a:pt x="772500" y="1883716"/>
                </a:lnTo>
                <a:lnTo>
                  <a:pt x="757778" y="1878247"/>
                </a:lnTo>
                <a:lnTo>
                  <a:pt x="743245" y="1872965"/>
                </a:lnTo>
                <a:lnTo>
                  <a:pt x="728714" y="1867118"/>
                </a:lnTo>
                <a:lnTo>
                  <a:pt x="714369" y="1861082"/>
                </a:lnTo>
                <a:lnTo>
                  <a:pt x="700213" y="1854858"/>
                </a:lnTo>
                <a:lnTo>
                  <a:pt x="686247" y="1848067"/>
                </a:lnTo>
                <a:lnTo>
                  <a:pt x="672092" y="1841466"/>
                </a:lnTo>
                <a:lnTo>
                  <a:pt x="567720" y="1985380"/>
                </a:lnTo>
                <a:lnTo>
                  <a:pt x="566021" y="1987644"/>
                </a:lnTo>
                <a:lnTo>
                  <a:pt x="564323" y="1989719"/>
                </a:lnTo>
                <a:lnTo>
                  <a:pt x="562436" y="1991605"/>
                </a:lnTo>
                <a:lnTo>
                  <a:pt x="560548" y="1993491"/>
                </a:lnTo>
                <a:lnTo>
                  <a:pt x="556396" y="1996698"/>
                </a:lnTo>
                <a:lnTo>
                  <a:pt x="552244" y="1999716"/>
                </a:lnTo>
                <a:lnTo>
                  <a:pt x="547714" y="2001979"/>
                </a:lnTo>
                <a:lnTo>
                  <a:pt x="542996" y="2003865"/>
                </a:lnTo>
                <a:lnTo>
                  <a:pt x="538088" y="2005562"/>
                </a:lnTo>
                <a:lnTo>
                  <a:pt x="533182" y="2006317"/>
                </a:lnTo>
                <a:lnTo>
                  <a:pt x="528085" y="2007072"/>
                </a:lnTo>
                <a:lnTo>
                  <a:pt x="522989" y="2007072"/>
                </a:lnTo>
                <a:lnTo>
                  <a:pt x="517704" y="2006694"/>
                </a:lnTo>
                <a:lnTo>
                  <a:pt x="512799" y="2005752"/>
                </a:lnTo>
                <a:lnTo>
                  <a:pt x="507703" y="2004242"/>
                </a:lnTo>
                <a:lnTo>
                  <a:pt x="502984" y="2002356"/>
                </a:lnTo>
                <a:lnTo>
                  <a:pt x="498077" y="1999904"/>
                </a:lnTo>
                <a:lnTo>
                  <a:pt x="495811" y="1998395"/>
                </a:lnTo>
                <a:lnTo>
                  <a:pt x="493547" y="1996698"/>
                </a:lnTo>
                <a:lnTo>
                  <a:pt x="348408" y="1891261"/>
                </a:lnTo>
                <a:lnTo>
                  <a:pt x="346521" y="1889751"/>
                </a:lnTo>
                <a:lnTo>
                  <a:pt x="344445" y="1887866"/>
                </a:lnTo>
                <a:lnTo>
                  <a:pt x="342369" y="1886168"/>
                </a:lnTo>
                <a:lnTo>
                  <a:pt x="340671" y="1884283"/>
                </a:lnTo>
                <a:lnTo>
                  <a:pt x="337273" y="1880321"/>
                </a:lnTo>
                <a:lnTo>
                  <a:pt x="334442" y="1875794"/>
                </a:lnTo>
                <a:lnTo>
                  <a:pt x="331988" y="1871456"/>
                </a:lnTo>
                <a:lnTo>
                  <a:pt x="329912" y="1866741"/>
                </a:lnTo>
                <a:lnTo>
                  <a:pt x="328402" y="1861836"/>
                </a:lnTo>
                <a:lnTo>
                  <a:pt x="327458" y="1856932"/>
                </a:lnTo>
                <a:lnTo>
                  <a:pt x="326703" y="1851840"/>
                </a:lnTo>
                <a:lnTo>
                  <a:pt x="326703" y="1846747"/>
                </a:lnTo>
                <a:lnTo>
                  <a:pt x="327270" y="1841655"/>
                </a:lnTo>
                <a:lnTo>
                  <a:pt x="328024" y="1836751"/>
                </a:lnTo>
                <a:lnTo>
                  <a:pt x="329535" y="1831657"/>
                </a:lnTo>
                <a:lnTo>
                  <a:pt x="331423" y="1826942"/>
                </a:lnTo>
                <a:lnTo>
                  <a:pt x="332554" y="1824491"/>
                </a:lnTo>
                <a:lnTo>
                  <a:pt x="333687" y="1822227"/>
                </a:lnTo>
                <a:lnTo>
                  <a:pt x="335197" y="1819775"/>
                </a:lnTo>
                <a:lnTo>
                  <a:pt x="336896" y="1817511"/>
                </a:lnTo>
                <a:lnTo>
                  <a:pt x="441455" y="1673597"/>
                </a:lnTo>
                <a:lnTo>
                  <a:pt x="430509" y="1662091"/>
                </a:lnTo>
                <a:lnTo>
                  <a:pt x="420128" y="1650775"/>
                </a:lnTo>
                <a:lnTo>
                  <a:pt x="409559" y="1639080"/>
                </a:lnTo>
                <a:lnTo>
                  <a:pt x="399179" y="1627197"/>
                </a:lnTo>
                <a:lnTo>
                  <a:pt x="389364" y="1615125"/>
                </a:lnTo>
                <a:lnTo>
                  <a:pt x="379550" y="1602866"/>
                </a:lnTo>
                <a:lnTo>
                  <a:pt x="369925" y="1590605"/>
                </a:lnTo>
                <a:lnTo>
                  <a:pt x="360487" y="1578156"/>
                </a:lnTo>
                <a:lnTo>
                  <a:pt x="351429" y="1565331"/>
                </a:lnTo>
                <a:lnTo>
                  <a:pt x="342747" y="1552316"/>
                </a:lnTo>
                <a:lnTo>
                  <a:pt x="333875" y="1539113"/>
                </a:lnTo>
                <a:lnTo>
                  <a:pt x="325382" y="1526098"/>
                </a:lnTo>
                <a:lnTo>
                  <a:pt x="317455" y="1512518"/>
                </a:lnTo>
                <a:lnTo>
                  <a:pt x="309340" y="1498937"/>
                </a:lnTo>
                <a:lnTo>
                  <a:pt x="301791" y="1485168"/>
                </a:lnTo>
                <a:lnTo>
                  <a:pt x="294052" y="1471211"/>
                </a:lnTo>
                <a:lnTo>
                  <a:pt x="124756" y="1526098"/>
                </a:lnTo>
                <a:lnTo>
                  <a:pt x="122302" y="1526853"/>
                </a:lnTo>
                <a:lnTo>
                  <a:pt x="119660" y="1527608"/>
                </a:lnTo>
                <a:lnTo>
                  <a:pt x="117017" y="1527985"/>
                </a:lnTo>
                <a:lnTo>
                  <a:pt x="114563" y="1528550"/>
                </a:lnTo>
                <a:lnTo>
                  <a:pt x="109090" y="1528740"/>
                </a:lnTo>
                <a:lnTo>
                  <a:pt x="103994" y="1528550"/>
                </a:lnTo>
                <a:lnTo>
                  <a:pt x="99087" y="1527796"/>
                </a:lnTo>
                <a:lnTo>
                  <a:pt x="93991" y="1526664"/>
                </a:lnTo>
                <a:lnTo>
                  <a:pt x="89273" y="1525155"/>
                </a:lnTo>
                <a:lnTo>
                  <a:pt x="84555" y="1522892"/>
                </a:lnTo>
                <a:lnTo>
                  <a:pt x="80025" y="1520440"/>
                </a:lnTo>
                <a:lnTo>
                  <a:pt x="76061" y="1517611"/>
                </a:lnTo>
                <a:lnTo>
                  <a:pt x="72286" y="1514216"/>
                </a:lnTo>
                <a:lnTo>
                  <a:pt x="68701" y="1510443"/>
                </a:lnTo>
                <a:lnTo>
                  <a:pt x="65303" y="1506293"/>
                </a:lnTo>
                <a:lnTo>
                  <a:pt x="62661" y="1501955"/>
                </a:lnTo>
                <a:lnTo>
                  <a:pt x="60207" y="1497240"/>
                </a:lnTo>
                <a:lnTo>
                  <a:pt x="59075" y="1494789"/>
                </a:lnTo>
                <a:lnTo>
                  <a:pt x="58131" y="1492336"/>
                </a:lnTo>
                <a:lnTo>
                  <a:pt x="2642" y="1321449"/>
                </a:lnTo>
                <a:lnTo>
                  <a:pt x="2076" y="1318997"/>
                </a:lnTo>
                <a:lnTo>
                  <a:pt x="1321" y="1316357"/>
                </a:lnTo>
                <a:lnTo>
                  <a:pt x="943" y="1313716"/>
                </a:lnTo>
                <a:lnTo>
                  <a:pt x="378" y="1310886"/>
                </a:lnTo>
                <a:lnTo>
                  <a:pt x="0" y="1305795"/>
                </a:lnTo>
                <a:lnTo>
                  <a:pt x="189" y="1300702"/>
                </a:lnTo>
                <a:lnTo>
                  <a:pt x="943" y="1295609"/>
                </a:lnTo>
                <a:lnTo>
                  <a:pt x="2266" y="1290705"/>
                </a:lnTo>
                <a:lnTo>
                  <a:pt x="3775" y="1285801"/>
                </a:lnTo>
                <a:lnTo>
                  <a:pt x="5851" y="1281274"/>
                </a:lnTo>
                <a:lnTo>
                  <a:pt x="8305" y="1276747"/>
                </a:lnTo>
                <a:lnTo>
                  <a:pt x="11324" y="1272598"/>
                </a:lnTo>
                <a:lnTo>
                  <a:pt x="14533" y="1268636"/>
                </a:lnTo>
                <a:lnTo>
                  <a:pt x="18308" y="1265241"/>
                </a:lnTo>
                <a:lnTo>
                  <a:pt x="22271" y="1262035"/>
                </a:lnTo>
                <a:lnTo>
                  <a:pt x="26801" y="1259205"/>
                </a:lnTo>
                <a:lnTo>
                  <a:pt x="29254" y="1258074"/>
                </a:lnTo>
                <a:lnTo>
                  <a:pt x="31708" y="1256942"/>
                </a:lnTo>
                <a:lnTo>
                  <a:pt x="34161" y="1255811"/>
                </a:lnTo>
                <a:lnTo>
                  <a:pt x="36615" y="1254867"/>
                </a:lnTo>
                <a:lnTo>
                  <a:pt x="205912" y="1199791"/>
                </a:lnTo>
                <a:lnTo>
                  <a:pt x="203836" y="1184514"/>
                </a:lnTo>
                <a:lnTo>
                  <a:pt x="201949" y="1169047"/>
                </a:lnTo>
                <a:lnTo>
                  <a:pt x="200439" y="1153580"/>
                </a:lnTo>
                <a:lnTo>
                  <a:pt x="199117" y="1137926"/>
                </a:lnTo>
                <a:lnTo>
                  <a:pt x="198174" y="1122270"/>
                </a:lnTo>
                <a:lnTo>
                  <a:pt x="197230" y="1106427"/>
                </a:lnTo>
                <a:lnTo>
                  <a:pt x="196852" y="1090583"/>
                </a:lnTo>
                <a:lnTo>
                  <a:pt x="196852" y="1074739"/>
                </a:lnTo>
                <a:lnTo>
                  <a:pt x="196852" y="1058895"/>
                </a:lnTo>
                <a:lnTo>
                  <a:pt x="197230" y="1043051"/>
                </a:lnTo>
                <a:lnTo>
                  <a:pt x="198174" y="1027396"/>
                </a:lnTo>
                <a:lnTo>
                  <a:pt x="199117" y="1011741"/>
                </a:lnTo>
                <a:lnTo>
                  <a:pt x="200439" y="996085"/>
                </a:lnTo>
                <a:lnTo>
                  <a:pt x="201949" y="980430"/>
                </a:lnTo>
                <a:lnTo>
                  <a:pt x="203836" y="964964"/>
                </a:lnTo>
                <a:lnTo>
                  <a:pt x="205912" y="949497"/>
                </a:lnTo>
                <a:lnTo>
                  <a:pt x="36615" y="894798"/>
                </a:lnTo>
                <a:lnTo>
                  <a:pt x="34161" y="893856"/>
                </a:lnTo>
                <a:lnTo>
                  <a:pt x="31708" y="892724"/>
                </a:lnTo>
                <a:lnTo>
                  <a:pt x="26801" y="890271"/>
                </a:lnTo>
                <a:lnTo>
                  <a:pt x="22271" y="887630"/>
                </a:lnTo>
                <a:lnTo>
                  <a:pt x="18308" y="884235"/>
                </a:lnTo>
                <a:lnTo>
                  <a:pt x="14533" y="880652"/>
                </a:lnTo>
                <a:lnTo>
                  <a:pt x="11324" y="876880"/>
                </a:lnTo>
                <a:lnTo>
                  <a:pt x="8305" y="872541"/>
                </a:lnTo>
                <a:lnTo>
                  <a:pt x="5851" y="868203"/>
                </a:lnTo>
                <a:lnTo>
                  <a:pt x="3775" y="863677"/>
                </a:lnTo>
                <a:lnTo>
                  <a:pt x="2266" y="858772"/>
                </a:lnTo>
                <a:lnTo>
                  <a:pt x="943" y="853869"/>
                </a:lnTo>
                <a:lnTo>
                  <a:pt x="189" y="848776"/>
                </a:lnTo>
                <a:lnTo>
                  <a:pt x="0" y="843495"/>
                </a:lnTo>
                <a:lnTo>
                  <a:pt x="378" y="838402"/>
                </a:lnTo>
                <a:lnTo>
                  <a:pt x="943" y="835762"/>
                </a:lnTo>
                <a:lnTo>
                  <a:pt x="1321" y="833121"/>
                </a:lnTo>
                <a:lnTo>
                  <a:pt x="2076" y="830291"/>
                </a:lnTo>
                <a:lnTo>
                  <a:pt x="2642" y="827839"/>
                </a:lnTo>
                <a:lnTo>
                  <a:pt x="58131" y="657330"/>
                </a:lnTo>
                <a:lnTo>
                  <a:pt x="59075" y="654689"/>
                </a:lnTo>
                <a:lnTo>
                  <a:pt x="60207" y="652237"/>
                </a:lnTo>
                <a:lnTo>
                  <a:pt x="61339" y="649786"/>
                </a:lnTo>
                <a:lnTo>
                  <a:pt x="62661" y="647521"/>
                </a:lnTo>
                <a:lnTo>
                  <a:pt x="65303" y="642995"/>
                </a:lnTo>
                <a:lnTo>
                  <a:pt x="68701" y="639034"/>
                </a:lnTo>
                <a:lnTo>
                  <a:pt x="72286" y="635262"/>
                </a:lnTo>
                <a:lnTo>
                  <a:pt x="76061" y="631866"/>
                </a:lnTo>
                <a:lnTo>
                  <a:pt x="80025" y="629038"/>
                </a:lnTo>
                <a:lnTo>
                  <a:pt x="84555" y="626585"/>
                </a:lnTo>
                <a:lnTo>
                  <a:pt x="89273" y="624511"/>
                </a:lnTo>
                <a:lnTo>
                  <a:pt x="93991" y="622625"/>
                </a:lnTo>
                <a:lnTo>
                  <a:pt x="99087" y="621681"/>
                </a:lnTo>
                <a:lnTo>
                  <a:pt x="103994" y="620927"/>
                </a:lnTo>
                <a:lnTo>
                  <a:pt x="109090" y="620738"/>
                </a:lnTo>
                <a:lnTo>
                  <a:pt x="114563" y="621115"/>
                </a:lnTo>
                <a:lnTo>
                  <a:pt x="117017" y="621681"/>
                </a:lnTo>
                <a:lnTo>
                  <a:pt x="119660" y="622058"/>
                </a:lnTo>
                <a:lnTo>
                  <a:pt x="122302" y="622625"/>
                </a:lnTo>
                <a:lnTo>
                  <a:pt x="124756" y="623379"/>
                </a:lnTo>
                <a:lnTo>
                  <a:pt x="294052" y="678077"/>
                </a:lnTo>
                <a:lnTo>
                  <a:pt x="301791" y="664308"/>
                </a:lnTo>
                <a:lnTo>
                  <a:pt x="309340" y="650728"/>
                </a:lnTo>
                <a:lnTo>
                  <a:pt x="317455" y="636959"/>
                </a:lnTo>
                <a:lnTo>
                  <a:pt x="325382" y="623567"/>
                </a:lnTo>
                <a:lnTo>
                  <a:pt x="333875" y="610176"/>
                </a:lnTo>
                <a:lnTo>
                  <a:pt x="342747" y="597160"/>
                </a:lnTo>
                <a:lnTo>
                  <a:pt x="351429" y="584335"/>
                </a:lnTo>
                <a:lnTo>
                  <a:pt x="360487" y="571320"/>
                </a:lnTo>
                <a:lnTo>
                  <a:pt x="369925" y="558871"/>
                </a:lnTo>
                <a:lnTo>
                  <a:pt x="379550" y="546423"/>
                </a:lnTo>
                <a:lnTo>
                  <a:pt x="389364" y="534163"/>
                </a:lnTo>
                <a:lnTo>
                  <a:pt x="399179" y="522091"/>
                </a:lnTo>
                <a:lnTo>
                  <a:pt x="409559" y="510208"/>
                </a:lnTo>
                <a:lnTo>
                  <a:pt x="420128" y="498703"/>
                </a:lnTo>
                <a:lnTo>
                  <a:pt x="430509" y="487008"/>
                </a:lnTo>
                <a:lnTo>
                  <a:pt x="441455" y="475880"/>
                </a:lnTo>
                <a:lnTo>
                  <a:pt x="336706" y="331965"/>
                </a:lnTo>
                <a:lnTo>
                  <a:pt x="335008" y="329702"/>
                </a:lnTo>
                <a:lnTo>
                  <a:pt x="333687" y="327439"/>
                </a:lnTo>
                <a:lnTo>
                  <a:pt x="332366" y="325176"/>
                </a:lnTo>
                <a:lnTo>
                  <a:pt x="331233" y="322723"/>
                </a:lnTo>
                <a:lnTo>
                  <a:pt x="329535" y="317819"/>
                </a:lnTo>
                <a:lnTo>
                  <a:pt x="327836" y="312915"/>
                </a:lnTo>
                <a:lnTo>
                  <a:pt x="327081" y="307823"/>
                </a:lnTo>
                <a:lnTo>
                  <a:pt x="326703" y="302542"/>
                </a:lnTo>
                <a:lnTo>
                  <a:pt x="326703" y="297448"/>
                </a:lnTo>
                <a:lnTo>
                  <a:pt x="327458" y="292545"/>
                </a:lnTo>
                <a:lnTo>
                  <a:pt x="328402" y="287452"/>
                </a:lnTo>
                <a:lnTo>
                  <a:pt x="329912" y="282737"/>
                </a:lnTo>
                <a:lnTo>
                  <a:pt x="331988" y="277833"/>
                </a:lnTo>
                <a:lnTo>
                  <a:pt x="334442" y="273306"/>
                </a:lnTo>
                <a:lnTo>
                  <a:pt x="337273" y="269156"/>
                </a:lnTo>
                <a:lnTo>
                  <a:pt x="340671" y="265007"/>
                </a:lnTo>
                <a:lnTo>
                  <a:pt x="342369" y="263120"/>
                </a:lnTo>
                <a:lnTo>
                  <a:pt x="344445" y="261234"/>
                </a:lnTo>
                <a:lnTo>
                  <a:pt x="346521" y="259537"/>
                </a:lnTo>
                <a:lnTo>
                  <a:pt x="348408" y="257839"/>
                </a:lnTo>
                <a:lnTo>
                  <a:pt x="493925" y="152591"/>
                </a:lnTo>
                <a:lnTo>
                  <a:pt x="496190" y="151082"/>
                </a:lnTo>
                <a:lnTo>
                  <a:pt x="498265" y="149573"/>
                </a:lnTo>
                <a:lnTo>
                  <a:pt x="500719" y="148441"/>
                </a:lnTo>
                <a:lnTo>
                  <a:pt x="502984" y="147309"/>
                </a:lnTo>
                <a:lnTo>
                  <a:pt x="507891" y="145236"/>
                </a:lnTo>
                <a:lnTo>
                  <a:pt x="512799" y="143914"/>
                </a:lnTo>
                <a:lnTo>
                  <a:pt x="518084" y="142971"/>
                </a:lnTo>
                <a:lnTo>
                  <a:pt x="523179" y="142594"/>
                </a:lnTo>
                <a:lnTo>
                  <a:pt x="528085" y="142594"/>
                </a:lnTo>
                <a:lnTo>
                  <a:pt x="533182" y="142971"/>
                </a:lnTo>
                <a:lnTo>
                  <a:pt x="538088" y="144104"/>
                </a:lnTo>
                <a:lnTo>
                  <a:pt x="542996" y="145612"/>
                </a:lnTo>
                <a:lnTo>
                  <a:pt x="547714" y="147687"/>
                </a:lnTo>
                <a:lnTo>
                  <a:pt x="552244" y="149950"/>
                </a:lnTo>
                <a:lnTo>
                  <a:pt x="556396" y="152780"/>
                </a:lnTo>
                <a:lnTo>
                  <a:pt x="560548" y="156175"/>
                </a:lnTo>
                <a:lnTo>
                  <a:pt x="562436" y="158061"/>
                </a:lnTo>
                <a:lnTo>
                  <a:pt x="564323" y="159948"/>
                </a:lnTo>
                <a:lnTo>
                  <a:pt x="566021" y="162021"/>
                </a:lnTo>
                <a:lnTo>
                  <a:pt x="567720" y="164285"/>
                </a:lnTo>
                <a:lnTo>
                  <a:pt x="672092" y="308011"/>
                </a:lnTo>
                <a:lnTo>
                  <a:pt x="686247" y="301221"/>
                </a:lnTo>
                <a:lnTo>
                  <a:pt x="700213" y="294808"/>
                </a:lnTo>
                <a:lnTo>
                  <a:pt x="714369" y="288395"/>
                </a:lnTo>
                <a:lnTo>
                  <a:pt x="728714" y="282549"/>
                </a:lnTo>
                <a:lnTo>
                  <a:pt x="743245" y="276701"/>
                </a:lnTo>
                <a:lnTo>
                  <a:pt x="757778" y="271042"/>
                </a:lnTo>
                <a:lnTo>
                  <a:pt x="772500" y="265950"/>
                </a:lnTo>
                <a:lnTo>
                  <a:pt x="787600" y="260857"/>
                </a:lnTo>
                <a:lnTo>
                  <a:pt x="802509" y="256142"/>
                </a:lnTo>
                <a:lnTo>
                  <a:pt x="817419" y="251615"/>
                </a:lnTo>
                <a:lnTo>
                  <a:pt x="832707" y="247653"/>
                </a:lnTo>
                <a:lnTo>
                  <a:pt x="848184" y="243693"/>
                </a:lnTo>
                <a:lnTo>
                  <a:pt x="863283" y="240109"/>
                </a:lnTo>
                <a:lnTo>
                  <a:pt x="878947" y="236714"/>
                </a:lnTo>
                <a:lnTo>
                  <a:pt x="894613" y="233508"/>
                </a:lnTo>
                <a:lnTo>
                  <a:pt x="910277" y="230868"/>
                </a:lnTo>
                <a:lnTo>
                  <a:pt x="910277" y="53001"/>
                </a:lnTo>
                <a:lnTo>
                  <a:pt x="910277" y="50173"/>
                </a:lnTo>
                <a:lnTo>
                  <a:pt x="910467" y="47532"/>
                </a:lnTo>
                <a:lnTo>
                  <a:pt x="911032" y="44891"/>
                </a:lnTo>
                <a:lnTo>
                  <a:pt x="911410" y="42250"/>
                </a:lnTo>
                <a:lnTo>
                  <a:pt x="912731" y="37346"/>
                </a:lnTo>
                <a:lnTo>
                  <a:pt x="914619" y="32443"/>
                </a:lnTo>
                <a:lnTo>
                  <a:pt x="916883" y="27727"/>
                </a:lnTo>
                <a:lnTo>
                  <a:pt x="919525" y="23388"/>
                </a:lnTo>
                <a:lnTo>
                  <a:pt x="922356" y="19239"/>
                </a:lnTo>
                <a:lnTo>
                  <a:pt x="925943" y="15656"/>
                </a:lnTo>
                <a:lnTo>
                  <a:pt x="929529" y="12072"/>
                </a:lnTo>
                <a:lnTo>
                  <a:pt x="933870" y="9054"/>
                </a:lnTo>
                <a:lnTo>
                  <a:pt x="938022" y="6413"/>
                </a:lnTo>
                <a:lnTo>
                  <a:pt x="942740" y="4150"/>
                </a:lnTo>
                <a:lnTo>
                  <a:pt x="947648" y="2452"/>
                </a:lnTo>
                <a:lnTo>
                  <a:pt x="952554" y="1132"/>
                </a:lnTo>
                <a:lnTo>
                  <a:pt x="955386" y="565"/>
                </a:lnTo>
                <a:lnTo>
                  <a:pt x="958029" y="189"/>
                </a:lnTo>
                <a:close/>
              </a:path>
            </a:pathLst>
          </a:custGeom>
          <a:solidFill>
            <a:srgbClr val="00B050"/>
          </a:solidFill>
          <a:ln w="3175">
            <a:solidFill>
              <a:schemeClr val="tx1"/>
            </a:solidFill>
          </a:ln>
          <a:extLst/>
        </p:spPr>
        <p:txBody>
          <a:bodyPr wrap="square" anchor="ctr">
            <a:noAutofit/>
            <a:scene3d>
              <a:camera prst="orthographicFront"/>
              <a:lightRig rig="threePt" dir="t"/>
            </a:scene3d>
            <a:sp3d>
              <a:contourClr>
                <a:srgbClr val="FFFFFF"/>
              </a:contourClr>
            </a:sp3d>
          </a:bodyPr>
          <a:lstStyle/>
          <a:p>
            <a:pPr algn="ctr" eaLnBrk="0" fontAlgn="base" hangingPunct="0">
              <a:spcBef>
                <a:spcPct val="0"/>
              </a:spcBef>
              <a:spcAft>
                <a:spcPct val="0"/>
              </a:spcAft>
            </a:pPr>
            <a:r>
              <a:rPr lang="zh-CN" altLang="en-US" sz="800" b="1" dirty="0">
                <a:solidFill>
                  <a:srgbClr val="FFFFFF"/>
                </a:solidFill>
                <a:latin typeface="+mn-ea"/>
              </a:rPr>
              <a:t>攻击关联分析</a:t>
            </a:r>
          </a:p>
        </p:txBody>
      </p:sp>
      <p:sp>
        <p:nvSpPr>
          <p:cNvPr id="12" name="任意多边形: 形状 52"/>
          <p:cNvSpPr>
            <a:spLocks/>
          </p:cNvSpPr>
          <p:nvPr/>
        </p:nvSpPr>
        <p:spPr bwMode="auto">
          <a:xfrm>
            <a:off x="3738972" y="3173281"/>
            <a:ext cx="612000" cy="612000"/>
          </a:xfrm>
          <a:custGeom>
            <a:avLst/>
            <a:gdLst>
              <a:gd name="connsiteX0" fmla="*/ 620319 w 1343667"/>
              <a:gd name="connsiteY0" fmla="*/ 0 h 1345910"/>
              <a:gd name="connsiteX1" fmla="*/ 723654 w 1343667"/>
              <a:gd name="connsiteY1" fmla="*/ 0 h 1345910"/>
              <a:gd name="connsiteX2" fmla="*/ 728836 w 1343667"/>
              <a:gd name="connsiteY2" fmla="*/ 305 h 1345910"/>
              <a:gd name="connsiteX3" fmla="*/ 734018 w 1343667"/>
              <a:gd name="connsiteY3" fmla="*/ 916 h 1345910"/>
              <a:gd name="connsiteX4" fmla="*/ 738895 w 1343667"/>
              <a:gd name="connsiteY4" fmla="*/ 2137 h 1345910"/>
              <a:gd name="connsiteX5" fmla="*/ 743773 w 1343667"/>
              <a:gd name="connsiteY5" fmla="*/ 3969 h 1345910"/>
              <a:gd name="connsiteX6" fmla="*/ 748345 w 1343667"/>
              <a:gd name="connsiteY6" fmla="*/ 6107 h 1345910"/>
              <a:gd name="connsiteX7" fmla="*/ 752613 w 1343667"/>
              <a:gd name="connsiteY7" fmla="*/ 8550 h 1345910"/>
              <a:gd name="connsiteX8" fmla="*/ 756270 w 1343667"/>
              <a:gd name="connsiteY8" fmla="*/ 11908 h 1345910"/>
              <a:gd name="connsiteX9" fmla="*/ 759928 w 1343667"/>
              <a:gd name="connsiteY9" fmla="*/ 15267 h 1345910"/>
              <a:gd name="connsiteX10" fmla="*/ 763586 w 1343667"/>
              <a:gd name="connsiteY10" fmla="*/ 18931 h 1345910"/>
              <a:gd name="connsiteX11" fmla="*/ 766634 w 1343667"/>
              <a:gd name="connsiteY11" fmla="*/ 22900 h 1345910"/>
              <a:gd name="connsiteX12" fmla="*/ 769073 w 1343667"/>
              <a:gd name="connsiteY12" fmla="*/ 26870 h 1345910"/>
              <a:gd name="connsiteX13" fmla="*/ 771207 w 1343667"/>
              <a:gd name="connsiteY13" fmla="*/ 31450 h 1345910"/>
              <a:gd name="connsiteX14" fmla="*/ 773036 w 1343667"/>
              <a:gd name="connsiteY14" fmla="*/ 36335 h 1345910"/>
              <a:gd name="connsiteX15" fmla="*/ 774255 w 1343667"/>
              <a:gd name="connsiteY15" fmla="*/ 41220 h 1345910"/>
              <a:gd name="connsiteX16" fmla="*/ 775170 w 1343667"/>
              <a:gd name="connsiteY16" fmla="*/ 46411 h 1345910"/>
              <a:gd name="connsiteX17" fmla="*/ 775170 w 1343667"/>
              <a:gd name="connsiteY17" fmla="*/ 51602 h 1345910"/>
              <a:gd name="connsiteX18" fmla="*/ 775170 w 1343667"/>
              <a:gd name="connsiteY18" fmla="*/ 113890 h 1345910"/>
              <a:gd name="connsiteX19" fmla="*/ 775474 w 1343667"/>
              <a:gd name="connsiteY19" fmla="*/ 119386 h 1345910"/>
              <a:gd name="connsiteX20" fmla="*/ 776389 w 1343667"/>
              <a:gd name="connsiteY20" fmla="*/ 124576 h 1345910"/>
              <a:gd name="connsiteX21" fmla="*/ 777608 w 1343667"/>
              <a:gd name="connsiteY21" fmla="*/ 129767 h 1345910"/>
              <a:gd name="connsiteX22" fmla="*/ 779132 w 1343667"/>
              <a:gd name="connsiteY22" fmla="*/ 134958 h 1345910"/>
              <a:gd name="connsiteX23" fmla="*/ 781266 w 1343667"/>
              <a:gd name="connsiteY23" fmla="*/ 140454 h 1345910"/>
              <a:gd name="connsiteX24" fmla="*/ 783704 w 1343667"/>
              <a:gd name="connsiteY24" fmla="*/ 145339 h 1345910"/>
              <a:gd name="connsiteX25" fmla="*/ 786753 w 1343667"/>
              <a:gd name="connsiteY25" fmla="*/ 150224 h 1345910"/>
              <a:gd name="connsiteX26" fmla="*/ 789801 w 1343667"/>
              <a:gd name="connsiteY26" fmla="*/ 154805 h 1345910"/>
              <a:gd name="connsiteX27" fmla="*/ 793459 w 1343667"/>
              <a:gd name="connsiteY27" fmla="*/ 159384 h 1345910"/>
              <a:gd name="connsiteX28" fmla="*/ 797117 w 1343667"/>
              <a:gd name="connsiteY28" fmla="*/ 163659 h 1345910"/>
              <a:gd name="connsiteX29" fmla="*/ 801080 w 1343667"/>
              <a:gd name="connsiteY29" fmla="*/ 167628 h 1345910"/>
              <a:gd name="connsiteX30" fmla="*/ 805347 w 1343667"/>
              <a:gd name="connsiteY30" fmla="*/ 170987 h 1345910"/>
              <a:gd name="connsiteX31" fmla="*/ 810224 w 1343667"/>
              <a:gd name="connsiteY31" fmla="*/ 174040 h 1345910"/>
              <a:gd name="connsiteX32" fmla="*/ 814797 w 1343667"/>
              <a:gd name="connsiteY32" fmla="*/ 176788 h 1345910"/>
              <a:gd name="connsiteX33" fmla="*/ 819674 w 1343667"/>
              <a:gd name="connsiteY33" fmla="*/ 179231 h 1345910"/>
              <a:gd name="connsiteX34" fmla="*/ 824551 w 1343667"/>
              <a:gd name="connsiteY34" fmla="*/ 180758 h 1345910"/>
              <a:gd name="connsiteX35" fmla="*/ 911121 w 1343667"/>
              <a:gd name="connsiteY35" fmla="*/ 216787 h 1345910"/>
              <a:gd name="connsiteX36" fmla="*/ 915998 w 1343667"/>
              <a:gd name="connsiteY36" fmla="*/ 218924 h 1345910"/>
              <a:gd name="connsiteX37" fmla="*/ 921181 w 1343667"/>
              <a:gd name="connsiteY37" fmla="*/ 220756 h 1345910"/>
              <a:gd name="connsiteX38" fmla="*/ 926362 w 1343667"/>
              <a:gd name="connsiteY38" fmla="*/ 222283 h 1345910"/>
              <a:gd name="connsiteX39" fmla="*/ 931545 w 1343667"/>
              <a:gd name="connsiteY39" fmla="*/ 223199 h 1345910"/>
              <a:gd name="connsiteX40" fmla="*/ 937336 w 1343667"/>
              <a:gd name="connsiteY40" fmla="*/ 223810 h 1345910"/>
              <a:gd name="connsiteX41" fmla="*/ 942823 w 1343667"/>
              <a:gd name="connsiteY41" fmla="*/ 223810 h 1345910"/>
              <a:gd name="connsiteX42" fmla="*/ 948615 w 1343667"/>
              <a:gd name="connsiteY42" fmla="*/ 223810 h 1345910"/>
              <a:gd name="connsiteX43" fmla="*/ 954101 w 1343667"/>
              <a:gd name="connsiteY43" fmla="*/ 223199 h 1345910"/>
              <a:gd name="connsiteX44" fmla="*/ 959893 w 1343667"/>
              <a:gd name="connsiteY44" fmla="*/ 221978 h 1345910"/>
              <a:gd name="connsiteX45" fmla="*/ 965075 w 1343667"/>
              <a:gd name="connsiteY45" fmla="*/ 220756 h 1345910"/>
              <a:gd name="connsiteX46" fmla="*/ 970257 w 1343667"/>
              <a:gd name="connsiteY46" fmla="*/ 218924 h 1345910"/>
              <a:gd name="connsiteX47" fmla="*/ 975439 w 1343667"/>
              <a:gd name="connsiteY47" fmla="*/ 216787 h 1345910"/>
              <a:gd name="connsiteX48" fmla="*/ 980621 w 1343667"/>
              <a:gd name="connsiteY48" fmla="*/ 214345 h 1345910"/>
              <a:gd name="connsiteX49" fmla="*/ 985194 w 1343667"/>
              <a:gd name="connsiteY49" fmla="*/ 211291 h 1345910"/>
              <a:gd name="connsiteX50" fmla="*/ 989461 w 1343667"/>
              <a:gd name="connsiteY50" fmla="*/ 208237 h 1345910"/>
              <a:gd name="connsiteX51" fmla="*/ 993424 w 1343667"/>
              <a:gd name="connsiteY51" fmla="*/ 204268 h 1345910"/>
              <a:gd name="connsiteX52" fmla="*/ 1037318 w 1343667"/>
              <a:gd name="connsiteY52" fmla="*/ 160300 h 1345910"/>
              <a:gd name="connsiteX53" fmla="*/ 1040977 w 1343667"/>
              <a:gd name="connsiteY53" fmla="*/ 156942 h 1345910"/>
              <a:gd name="connsiteX54" fmla="*/ 1045549 w 1343667"/>
              <a:gd name="connsiteY54" fmla="*/ 153888 h 1345910"/>
              <a:gd name="connsiteX55" fmla="*/ 1049816 w 1343667"/>
              <a:gd name="connsiteY55" fmla="*/ 151141 h 1345910"/>
              <a:gd name="connsiteX56" fmla="*/ 1054389 w 1343667"/>
              <a:gd name="connsiteY56" fmla="*/ 149309 h 1345910"/>
              <a:gd name="connsiteX57" fmla="*/ 1058961 w 1343667"/>
              <a:gd name="connsiteY57" fmla="*/ 147477 h 1345910"/>
              <a:gd name="connsiteX58" fmla="*/ 1063838 w 1343667"/>
              <a:gd name="connsiteY58" fmla="*/ 146255 h 1345910"/>
              <a:gd name="connsiteX59" fmla="*/ 1069020 w 1343667"/>
              <a:gd name="connsiteY59" fmla="*/ 145645 h 1345910"/>
              <a:gd name="connsiteX60" fmla="*/ 1073897 w 1343667"/>
              <a:gd name="connsiteY60" fmla="*/ 145339 h 1345910"/>
              <a:gd name="connsiteX61" fmla="*/ 1078774 w 1343667"/>
              <a:gd name="connsiteY61" fmla="*/ 145645 h 1345910"/>
              <a:gd name="connsiteX62" fmla="*/ 1083652 w 1343667"/>
              <a:gd name="connsiteY62" fmla="*/ 146255 h 1345910"/>
              <a:gd name="connsiteX63" fmla="*/ 1088834 w 1343667"/>
              <a:gd name="connsiteY63" fmla="*/ 147477 h 1345910"/>
              <a:gd name="connsiteX64" fmla="*/ 1093406 w 1343667"/>
              <a:gd name="connsiteY64" fmla="*/ 149309 h 1345910"/>
              <a:gd name="connsiteX65" fmla="*/ 1097979 w 1343667"/>
              <a:gd name="connsiteY65" fmla="*/ 151141 h 1345910"/>
              <a:gd name="connsiteX66" fmla="*/ 1102246 w 1343667"/>
              <a:gd name="connsiteY66" fmla="*/ 153888 h 1345910"/>
              <a:gd name="connsiteX67" fmla="*/ 1106514 w 1343667"/>
              <a:gd name="connsiteY67" fmla="*/ 156942 h 1345910"/>
              <a:gd name="connsiteX68" fmla="*/ 1110476 w 1343667"/>
              <a:gd name="connsiteY68" fmla="*/ 160300 h 1345910"/>
              <a:gd name="connsiteX69" fmla="*/ 1183635 w 1343667"/>
              <a:gd name="connsiteY69" fmla="*/ 233580 h 1345910"/>
              <a:gd name="connsiteX70" fmla="*/ 1187292 w 1343667"/>
              <a:gd name="connsiteY70" fmla="*/ 237549 h 1345910"/>
              <a:gd name="connsiteX71" fmla="*/ 1190036 w 1343667"/>
              <a:gd name="connsiteY71" fmla="*/ 241824 h 1345910"/>
              <a:gd name="connsiteX72" fmla="*/ 1192779 w 1343667"/>
              <a:gd name="connsiteY72" fmla="*/ 246099 h 1345910"/>
              <a:gd name="connsiteX73" fmla="*/ 1194913 w 1343667"/>
              <a:gd name="connsiteY73" fmla="*/ 250984 h 1345910"/>
              <a:gd name="connsiteX74" fmla="*/ 1196742 w 1343667"/>
              <a:gd name="connsiteY74" fmla="*/ 255564 h 1345910"/>
              <a:gd name="connsiteX75" fmla="*/ 1197961 w 1343667"/>
              <a:gd name="connsiteY75" fmla="*/ 260450 h 1345910"/>
              <a:gd name="connsiteX76" fmla="*/ 1198571 w 1343667"/>
              <a:gd name="connsiteY76" fmla="*/ 265335 h 1345910"/>
              <a:gd name="connsiteX77" fmla="*/ 1198876 w 1343667"/>
              <a:gd name="connsiteY77" fmla="*/ 270526 h 1345910"/>
              <a:gd name="connsiteX78" fmla="*/ 1198571 w 1343667"/>
              <a:gd name="connsiteY78" fmla="*/ 275411 h 1345910"/>
              <a:gd name="connsiteX79" fmla="*/ 1197961 w 1343667"/>
              <a:gd name="connsiteY79" fmla="*/ 280296 h 1345910"/>
              <a:gd name="connsiteX80" fmla="*/ 1196742 w 1343667"/>
              <a:gd name="connsiteY80" fmla="*/ 284877 h 1345910"/>
              <a:gd name="connsiteX81" fmla="*/ 1194913 w 1343667"/>
              <a:gd name="connsiteY81" fmla="*/ 289761 h 1345910"/>
              <a:gd name="connsiteX82" fmla="*/ 1192779 w 1343667"/>
              <a:gd name="connsiteY82" fmla="*/ 294647 h 1345910"/>
              <a:gd name="connsiteX83" fmla="*/ 1190036 w 1343667"/>
              <a:gd name="connsiteY83" fmla="*/ 298921 h 1345910"/>
              <a:gd name="connsiteX84" fmla="*/ 1187292 w 1343667"/>
              <a:gd name="connsiteY84" fmla="*/ 302891 h 1345910"/>
              <a:gd name="connsiteX85" fmla="*/ 1183635 w 1343667"/>
              <a:gd name="connsiteY85" fmla="*/ 306861 h 1345910"/>
              <a:gd name="connsiteX86" fmla="*/ 1139740 w 1343667"/>
              <a:gd name="connsiteY86" fmla="*/ 350828 h 1345910"/>
              <a:gd name="connsiteX87" fmla="*/ 1136082 w 1343667"/>
              <a:gd name="connsiteY87" fmla="*/ 354798 h 1345910"/>
              <a:gd name="connsiteX88" fmla="*/ 1133033 w 1343667"/>
              <a:gd name="connsiteY88" fmla="*/ 359378 h 1345910"/>
              <a:gd name="connsiteX89" fmla="*/ 1129680 w 1343667"/>
              <a:gd name="connsiteY89" fmla="*/ 363958 h 1345910"/>
              <a:gd name="connsiteX90" fmla="*/ 1127242 w 1343667"/>
              <a:gd name="connsiteY90" fmla="*/ 368843 h 1345910"/>
              <a:gd name="connsiteX91" fmla="*/ 1125108 w 1343667"/>
              <a:gd name="connsiteY91" fmla="*/ 373729 h 1345910"/>
              <a:gd name="connsiteX92" fmla="*/ 1123279 w 1343667"/>
              <a:gd name="connsiteY92" fmla="*/ 379225 h 1345910"/>
              <a:gd name="connsiteX93" fmla="*/ 1122060 w 1343667"/>
              <a:gd name="connsiteY93" fmla="*/ 384721 h 1345910"/>
              <a:gd name="connsiteX94" fmla="*/ 1121145 w 1343667"/>
              <a:gd name="connsiteY94" fmla="*/ 390217 h 1345910"/>
              <a:gd name="connsiteX95" fmla="*/ 1120231 w 1343667"/>
              <a:gd name="connsiteY95" fmla="*/ 395713 h 1345910"/>
              <a:gd name="connsiteX96" fmla="*/ 1120231 w 1343667"/>
              <a:gd name="connsiteY96" fmla="*/ 401514 h 1345910"/>
              <a:gd name="connsiteX97" fmla="*/ 1120231 w 1343667"/>
              <a:gd name="connsiteY97" fmla="*/ 407010 h 1345910"/>
              <a:gd name="connsiteX98" fmla="*/ 1120840 w 1343667"/>
              <a:gd name="connsiteY98" fmla="*/ 412506 h 1345910"/>
              <a:gd name="connsiteX99" fmla="*/ 1121755 w 1343667"/>
              <a:gd name="connsiteY99" fmla="*/ 418002 h 1345910"/>
              <a:gd name="connsiteX100" fmla="*/ 1123279 w 1343667"/>
              <a:gd name="connsiteY100" fmla="*/ 423498 h 1345910"/>
              <a:gd name="connsiteX101" fmla="*/ 1125108 w 1343667"/>
              <a:gd name="connsiteY101" fmla="*/ 428383 h 1345910"/>
              <a:gd name="connsiteX102" fmla="*/ 1127547 w 1343667"/>
              <a:gd name="connsiteY102" fmla="*/ 433269 h 1345910"/>
              <a:gd name="connsiteX103" fmla="*/ 1163211 w 1343667"/>
              <a:gd name="connsiteY103" fmla="*/ 519984 h 1345910"/>
              <a:gd name="connsiteX104" fmla="*/ 1165040 w 1343667"/>
              <a:gd name="connsiteY104" fmla="*/ 524868 h 1345910"/>
              <a:gd name="connsiteX105" fmla="*/ 1167174 w 1343667"/>
              <a:gd name="connsiteY105" fmla="*/ 530059 h 1345910"/>
              <a:gd name="connsiteX106" fmla="*/ 1169918 w 1343667"/>
              <a:gd name="connsiteY106" fmla="*/ 534639 h 1345910"/>
              <a:gd name="connsiteX107" fmla="*/ 1172966 w 1343667"/>
              <a:gd name="connsiteY107" fmla="*/ 539219 h 1345910"/>
              <a:gd name="connsiteX108" fmla="*/ 1176928 w 1343667"/>
              <a:gd name="connsiteY108" fmla="*/ 543494 h 1345910"/>
              <a:gd name="connsiteX109" fmla="*/ 1180586 w 1343667"/>
              <a:gd name="connsiteY109" fmla="*/ 547463 h 1345910"/>
              <a:gd name="connsiteX110" fmla="*/ 1184854 w 1343667"/>
              <a:gd name="connsiteY110" fmla="*/ 551433 h 1345910"/>
              <a:gd name="connsiteX111" fmla="*/ 1189121 w 1343667"/>
              <a:gd name="connsiteY111" fmla="*/ 555097 h 1345910"/>
              <a:gd name="connsiteX112" fmla="*/ 1193694 w 1343667"/>
              <a:gd name="connsiteY112" fmla="*/ 558150 h 1345910"/>
              <a:gd name="connsiteX113" fmla="*/ 1198876 w 1343667"/>
              <a:gd name="connsiteY113" fmla="*/ 560898 h 1345910"/>
              <a:gd name="connsiteX114" fmla="*/ 1203753 w 1343667"/>
              <a:gd name="connsiteY114" fmla="*/ 563341 h 1345910"/>
              <a:gd name="connsiteX115" fmla="*/ 1208935 w 1343667"/>
              <a:gd name="connsiteY115" fmla="*/ 565478 h 1345910"/>
              <a:gd name="connsiteX116" fmla="*/ 1214117 w 1343667"/>
              <a:gd name="connsiteY116" fmla="*/ 567005 h 1345910"/>
              <a:gd name="connsiteX117" fmla="*/ 1219604 w 1343667"/>
              <a:gd name="connsiteY117" fmla="*/ 568226 h 1345910"/>
              <a:gd name="connsiteX118" fmla="*/ 1224786 w 1343667"/>
              <a:gd name="connsiteY118" fmla="*/ 569142 h 1345910"/>
              <a:gd name="connsiteX119" fmla="*/ 1230272 w 1343667"/>
              <a:gd name="connsiteY119" fmla="*/ 569142 h 1345910"/>
              <a:gd name="connsiteX120" fmla="*/ 1292152 w 1343667"/>
              <a:gd name="connsiteY120" fmla="*/ 569142 h 1345910"/>
              <a:gd name="connsiteX121" fmla="*/ 1297334 w 1343667"/>
              <a:gd name="connsiteY121" fmla="*/ 569447 h 1345910"/>
              <a:gd name="connsiteX122" fmla="*/ 1302516 w 1343667"/>
              <a:gd name="connsiteY122" fmla="*/ 570363 h 1345910"/>
              <a:gd name="connsiteX123" fmla="*/ 1307698 w 1343667"/>
              <a:gd name="connsiteY123" fmla="*/ 571890 h 1345910"/>
              <a:gd name="connsiteX124" fmla="*/ 1312270 w 1343667"/>
              <a:gd name="connsiteY124" fmla="*/ 573722 h 1345910"/>
              <a:gd name="connsiteX125" fmla="*/ 1316843 w 1343667"/>
              <a:gd name="connsiteY125" fmla="*/ 575859 h 1345910"/>
              <a:gd name="connsiteX126" fmla="*/ 1320806 w 1343667"/>
              <a:gd name="connsiteY126" fmla="*/ 578302 h 1345910"/>
              <a:gd name="connsiteX127" fmla="*/ 1324768 w 1343667"/>
              <a:gd name="connsiteY127" fmla="*/ 581356 h 1345910"/>
              <a:gd name="connsiteX128" fmla="*/ 1328731 w 1343667"/>
              <a:gd name="connsiteY128" fmla="*/ 584714 h 1345910"/>
              <a:gd name="connsiteX129" fmla="*/ 1332084 w 1343667"/>
              <a:gd name="connsiteY129" fmla="*/ 588072 h 1345910"/>
              <a:gd name="connsiteX130" fmla="*/ 1335132 w 1343667"/>
              <a:gd name="connsiteY130" fmla="*/ 592042 h 1345910"/>
              <a:gd name="connsiteX131" fmla="*/ 1337571 w 1343667"/>
              <a:gd name="connsiteY131" fmla="*/ 596622 h 1345910"/>
              <a:gd name="connsiteX132" fmla="*/ 1339704 w 1343667"/>
              <a:gd name="connsiteY132" fmla="*/ 601202 h 1345910"/>
              <a:gd name="connsiteX133" fmla="*/ 1341534 w 1343667"/>
              <a:gd name="connsiteY133" fmla="*/ 605782 h 1345910"/>
              <a:gd name="connsiteX134" fmla="*/ 1342753 w 1343667"/>
              <a:gd name="connsiteY134" fmla="*/ 610667 h 1345910"/>
              <a:gd name="connsiteX135" fmla="*/ 1343363 w 1343667"/>
              <a:gd name="connsiteY135" fmla="*/ 616163 h 1345910"/>
              <a:gd name="connsiteX136" fmla="*/ 1343667 w 1343667"/>
              <a:gd name="connsiteY136" fmla="*/ 621354 h 1345910"/>
              <a:gd name="connsiteX137" fmla="*/ 1343667 w 1343667"/>
              <a:gd name="connsiteY137" fmla="*/ 724862 h 1345910"/>
              <a:gd name="connsiteX138" fmla="*/ 1343363 w 1343667"/>
              <a:gd name="connsiteY138" fmla="*/ 730053 h 1345910"/>
              <a:gd name="connsiteX139" fmla="*/ 1342753 w 1343667"/>
              <a:gd name="connsiteY139" fmla="*/ 735244 h 1345910"/>
              <a:gd name="connsiteX140" fmla="*/ 1341534 w 1343667"/>
              <a:gd name="connsiteY140" fmla="*/ 740128 h 1345910"/>
              <a:gd name="connsiteX141" fmla="*/ 1339704 w 1343667"/>
              <a:gd name="connsiteY141" fmla="*/ 745014 h 1345910"/>
              <a:gd name="connsiteX142" fmla="*/ 1337571 w 1343667"/>
              <a:gd name="connsiteY142" fmla="*/ 749594 h 1345910"/>
              <a:gd name="connsiteX143" fmla="*/ 1335132 w 1343667"/>
              <a:gd name="connsiteY143" fmla="*/ 753869 h 1345910"/>
              <a:gd name="connsiteX144" fmla="*/ 1332084 w 1343667"/>
              <a:gd name="connsiteY144" fmla="*/ 757533 h 1345910"/>
              <a:gd name="connsiteX145" fmla="*/ 1328731 w 1343667"/>
              <a:gd name="connsiteY145" fmla="*/ 761197 h 1345910"/>
              <a:gd name="connsiteX146" fmla="*/ 1324768 w 1343667"/>
              <a:gd name="connsiteY146" fmla="*/ 764556 h 1345910"/>
              <a:gd name="connsiteX147" fmla="*/ 1320806 w 1343667"/>
              <a:gd name="connsiteY147" fmla="*/ 767914 h 1345910"/>
              <a:gd name="connsiteX148" fmla="*/ 1316843 w 1343667"/>
              <a:gd name="connsiteY148" fmla="*/ 770357 h 1345910"/>
              <a:gd name="connsiteX149" fmla="*/ 1312270 w 1343667"/>
              <a:gd name="connsiteY149" fmla="*/ 772494 h 1345910"/>
              <a:gd name="connsiteX150" fmla="*/ 1307698 w 1343667"/>
              <a:gd name="connsiteY150" fmla="*/ 774326 h 1345910"/>
              <a:gd name="connsiteX151" fmla="*/ 1302516 w 1343667"/>
              <a:gd name="connsiteY151" fmla="*/ 775547 h 1345910"/>
              <a:gd name="connsiteX152" fmla="*/ 1297334 w 1343667"/>
              <a:gd name="connsiteY152" fmla="*/ 776463 h 1345910"/>
              <a:gd name="connsiteX153" fmla="*/ 1292152 w 1343667"/>
              <a:gd name="connsiteY153" fmla="*/ 776463 h 1345910"/>
              <a:gd name="connsiteX154" fmla="*/ 1230272 w 1343667"/>
              <a:gd name="connsiteY154" fmla="*/ 776463 h 1345910"/>
              <a:gd name="connsiteX155" fmla="*/ 1224786 w 1343667"/>
              <a:gd name="connsiteY155" fmla="*/ 776769 h 1345910"/>
              <a:gd name="connsiteX156" fmla="*/ 1219604 w 1343667"/>
              <a:gd name="connsiteY156" fmla="*/ 777685 h 1345910"/>
              <a:gd name="connsiteX157" fmla="*/ 1214117 w 1343667"/>
              <a:gd name="connsiteY157" fmla="*/ 778906 h 1345910"/>
              <a:gd name="connsiteX158" fmla="*/ 1208935 w 1343667"/>
              <a:gd name="connsiteY158" fmla="*/ 780433 h 1345910"/>
              <a:gd name="connsiteX159" fmla="*/ 1203753 w 1343667"/>
              <a:gd name="connsiteY159" fmla="*/ 782570 h 1345910"/>
              <a:gd name="connsiteX160" fmla="*/ 1198876 w 1343667"/>
              <a:gd name="connsiteY160" fmla="*/ 785013 h 1345910"/>
              <a:gd name="connsiteX161" fmla="*/ 1193694 w 1343667"/>
              <a:gd name="connsiteY161" fmla="*/ 788066 h 1345910"/>
              <a:gd name="connsiteX162" fmla="*/ 1189121 w 1343667"/>
              <a:gd name="connsiteY162" fmla="*/ 791120 h 1345910"/>
              <a:gd name="connsiteX163" fmla="*/ 1184854 w 1343667"/>
              <a:gd name="connsiteY163" fmla="*/ 794784 h 1345910"/>
              <a:gd name="connsiteX164" fmla="*/ 1180586 w 1343667"/>
              <a:gd name="connsiteY164" fmla="*/ 798448 h 1345910"/>
              <a:gd name="connsiteX165" fmla="*/ 1176928 w 1343667"/>
              <a:gd name="connsiteY165" fmla="*/ 802417 h 1345910"/>
              <a:gd name="connsiteX166" fmla="*/ 1172966 w 1343667"/>
              <a:gd name="connsiteY166" fmla="*/ 806691 h 1345910"/>
              <a:gd name="connsiteX167" fmla="*/ 1169918 w 1343667"/>
              <a:gd name="connsiteY167" fmla="*/ 811577 h 1345910"/>
              <a:gd name="connsiteX168" fmla="*/ 1167174 w 1343667"/>
              <a:gd name="connsiteY168" fmla="*/ 816157 h 1345910"/>
              <a:gd name="connsiteX169" fmla="*/ 1165040 w 1343667"/>
              <a:gd name="connsiteY169" fmla="*/ 821042 h 1345910"/>
              <a:gd name="connsiteX170" fmla="*/ 1163211 w 1343667"/>
              <a:gd name="connsiteY170" fmla="*/ 825928 h 1345910"/>
              <a:gd name="connsiteX171" fmla="*/ 1127547 w 1343667"/>
              <a:gd name="connsiteY171" fmla="*/ 912642 h 1345910"/>
              <a:gd name="connsiteX172" fmla="*/ 1125108 w 1343667"/>
              <a:gd name="connsiteY172" fmla="*/ 917833 h 1345910"/>
              <a:gd name="connsiteX173" fmla="*/ 1123279 w 1343667"/>
              <a:gd name="connsiteY173" fmla="*/ 922718 h 1345910"/>
              <a:gd name="connsiteX174" fmla="*/ 1121755 w 1343667"/>
              <a:gd name="connsiteY174" fmla="*/ 927909 h 1345910"/>
              <a:gd name="connsiteX175" fmla="*/ 1120840 w 1343667"/>
              <a:gd name="connsiteY175" fmla="*/ 933405 h 1345910"/>
              <a:gd name="connsiteX176" fmla="*/ 1120231 w 1343667"/>
              <a:gd name="connsiteY176" fmla="*/ 938901 h 1345910"/>
              <a:gd name="connsiteX177" fmla="*/ 1120231 w 1343667"/>
              <a:gd name="connsiteY177" fmla="*/ 944702 h 1345910"/>
              <a:gd name="connsiteX178" fmla="*/ 1120231 w 1343667"/>
              <a:gd name="connsiteY178" fmla="*/ 950198 h 1345910"/>
              <a:gd name="connsiteX179" fmla="*/ 1121145 w 1343667"/>
              <a:gd name="connsiteY179" fmla="*/ 955694 h 1345910"/>
              <a:gd name="connsiteX180" fmla="*/ 1122060 w 1343667"/>
              <a:gd name="connsiteY180" fmla="*/ 961496 h 1345910"/>
              <a:gd name="connsiteX181" fmla="*/ 1123279 w 1343667"/>
              <a:gd name="connsiteY181" fmla="*/ 966686 h 1345910"/>
              <a:gd name="connsiteX182" fmla="*/ 1125108 w 1343667"/>
              <a:gd name="connsiteY182" fmla="*/ 972182 h 1345910"/>
              <a:gd name="connsiteX183" fmla="*/ 1127242 w 1343667"/>
              <a:gd name="connsiteY183" fmla="*/ 977067 h 1345910"/>
              <a:gd name="connsiteX184" fmla="*/ 1129680 w 1343667"/>
              <a:gd name="connsiteY184" fmla="*/ 982258 h 1345910"/>
              <a:gd name="connsiteX185" fmla="*/ 1133033 w 1343667"/>
              <a:gd name="connsiteY185" fmla="*/ 986838 h 1345910"/>
              <a:gd name="connsiteX186" fmla="*/ 1136082 w 1343667"/>
              <a:gd name="connsiteY186" fmla="*/ 991113 h 1345910"/>
              <a:gd name="connsiteX187" fmla="*/ 1139740 w 1343667"/>
              <a:gd name="connsiteY187" fmla="*/ 995082 h 1345910"/>
              <a:gd name="connsiteX188" fmla="*/ 1183635 w 1343667"/>
              <a:gd name="connsiteY188" fmla="*/ 1039051 h 1345910"/>
              <a:gd name="connsiteX189" fmla="*/ 1187292 w 1343667"/>
              <a:gd name="connsiteY189" fmla="*/ 1042714 h 1345910"/>
              <a:gd name="connsiteX190" fmla="*/ 1190036 w 1343667"/>
              <a:gd name="connsiteY190" fmla="*/ 1047294 h 1345910"/>
              <a:gd name="connsiteX191" fmla="*/ 1192779 w 1343667"/>
              <a:gd name="connsiteY191" fmla="*/ 1051569 h 1345910"/>
              <a:gd name="connsiteX192" fmla="*/ 1194913 w 1343667"/>
              <a:gd name="connsiteY192" fmla="*/ 1056149 h 1345910"/>
              <a:gd name="connsiteX193" fmla="*/ 1196742 w 1343667"/>
              <a:gd name="connsiteY193" fmla="*/ 1060729 h 1345910"/>
              <a:gd name="connsiteX194" fmla="*/ 1197961 w 1343667"/>
              <a:gd name="connsiteY194" fmla="*/ 1065614 h 1345910"/>
              <a:gd name="connsiteX195" fmla="*/ 1198571 w 1343667"/>
              <a:gd name="connsiteY195" fmla="*/ 1070805 h 1345910"/>
              <a:gd name="connsiteX196" fmla="*/ 1198876 w 1343667"/>
              <a:gd name="connsiteY196" fmla="*/ 1075690 h 1345910"/>
              <a:gd name="connsiteX197" fmla="*/ 1198571 w 1343667"/>
              <a:gd name="connsiteY197" fmla="*/ 1080576 h 1345910"/>
              <a:gd name="connsiteX198" fmla="*/ 1197961 w 1343667"/>
              <a:gd name="connsiteY198" fmla="*/ 1085461 h 1345910"/>
              <a:gd name="connsiteX199" fmla="*/ 1196742 w 1343667"/>
              <a:gd name="connsiteY199" fmla="*/ 1090651 h 1345910"/>
              <a:gd name="connsiteX200" fmla="*/ 1194913 w 1343667"/>
              <a:gd name="connsiteY200" fmla="*/ 1095232 h 1345910"/>
              <a:gd name="connsiteX201" fmla="*/ 1192779 w 1343667"/>
              <a:gd name="connsiteY201" fmla="*/ 1099811 h 1345910"/>
              <a:gd name="connsiteX202" fmla="*/ 1190036 w 1343667"/>
              <a:gd name="connsiteY202" fmla="*/ 1104087 h 1345910"/>
              <a:gd name="connsiteX203" fmla="*/ 1187292 w 1343667"/>
              <a:gd name="connsiteY203" fmla="*/ 1108361 h 1345910"/>
              <a:gd name="connsiteX204" fmla="*/ 1183635 w 1343667"/>
              <a:gd name="connsiteY204" fmla="*/ 1112330 h 1345910"/>
              <a:gd name="connsiteX205" fmla="*/ 1110476 w 1343667"/>
              <a:gd name="connsiteY205" fmla="*/ 1185611 h 1345910"/>
              <a:gd name="connsiteX206" fmla="*/ 1106514 w 1343667"/>
              <a:gd name="connsiteY206" fmla="*/ 1188969 h 1345910"/>
              <a:gd name="connsiteX207" fmla="*/ 1102246 w 1343667"/>
              <a:gd name="connsiteY207" fmla="*/ 1192022 h 1345910"/>
              <a:gd name="connsiteX208" fmla="*/ 1097979 w 1343667"/>
              <a:gd name="connsiteY208" fmla="*/ 1194770 h 1345910"/>
              <a:gd name="connsiteX209" fmla="*/ 1093406 w 1343667"/>
              <a:gd name="connsiteY209" fmla="*/ 1197213 h 1345910"/>
              <a:gd name="connsiteX210" fmla="*/ 1088834 w 1343667"/>
              <a:gd name="connsiteY210" fmla="*/ 1198740 h 1345910"/>
              <a:gd name="connsiteX211" fmla="*/ 1083652 w 1343667"/>
              <a:gd name="connsiteY211" fmla="*/ 1199961 h 1345910"/>
              <a:gd name="connsiteX212" fmla="*/ 1078774 w 1343667"/>
              <a:gd name="connsiteY212" fmla="*/ 1200572 h 1345910"/>
              <a:gd name="connsiteX213" fmla="*/ 1073897 w 1343667"/>
              <a:gd name="connsiteY213" fmla="*/ 1200877 h 1345910"/>
              <a:gd name="connsiteX214" fmla="*/ 1069020 w 1343667"/>
              <a:gd name="connsiteY214" fmla="*/ 1200572 h 1345910"/>
              <a:gd name="connsiteX215" fmla="*/ 1063838 w 1343667"/>
              <a:gd name="connsiteY215" fmla="*/ 1199961 h 1345910"/>
              <a:gd name="connsiteX216" fmla="*/ 1058961 w 1343667"/>
              <a:gd name="connsiteY216" fmla="*/ 1198740 h 1345910"/>
              <a:gd name="connsiteX217" fmla="*/ 1054389 w 1343667"/>
              <a:gd name="connsiteY217" fmla="*/ 1197213 h 1345910"/>
              <a:gd name="connsiteX218" fmla="*/ 1049816 w 1343667"/>
              <a:gd name="connsiteY218" fmla="*/ 1194770 h 1345910"/>
              <a:gd name="connsiteX219" fmla="*/ 1045549 w 1343667"/>
              <a:gd name="connsiteY219" fmla="*/ 1192022 h 1345910"/>
              <a:gd name="connsiteX220" fmla="*/ 1040977 w 1343667"/>
              <a:gd name="connsiteY220" fmla="*/ 1188969 h 1345910"/>
              <a:gd name="connsiteX221" fmla="*/ 1037318 w 1343667"/>
              <a:gd name="connsiteY221" fmla="*/ 1185611 h 1345910"/>
              <a:gd name="connsiteX222" fmla="*/ 993424 w 1343667"/>
              <a:gd name="connsiteY222" fmla="*/ 1141642 h 1345910"/>
              <a:gd name="connsiteX223" fmla="*/ 989461 w 1343667"/>
              <a:gd name="connsiteY223" fmla="*/ 1137978 h 1345910"/>
              <a:gd name="connsiteX224" fmla="*/ 985194 w 1343667"/>
              <a:gd name="connsiteY224" fmla="*/ 1134925 h 1345910"/>
              <a:gd name="connsiteX225" fmla="*/ 980621 w 1343667"/>
              <a:gd name="connsiteY225" fmla="*/ 1131566 h 1345910"/>
              <a:gd name="connsiteX226" fmla="*/ 975744 w 1343667"/>
              <a:gd name="connsiteY226" fmla="*/ 1129123 h 1345910"/>
              <a:gd name="connsiteX227" fmla="*/ 970562 w 1343667"/>
              <a:gd name="connsiteY227" fmla="*/ 1126986 h 1345910"/>
              <a:gd name="connsiteX228" fmla="*/ 965380 w 1343667"/>
              <a:gd name="connsiteY228" fmla="*/ 1125154 h 1345910"/>
              <a:gd name="connsiteX229" fmla="*/ 959893 w 1343667"/>
              <a:gd name="connsiteY229" fmla="*/ 1123933 h 1345910"/>
              <a:gd name="connsiteX230" fmla="*/ 954101 w 1343667"/>
              <a:gd name="connsiteY230" fmla="*/ 1123017 h 1345910"/>
              <a:gd name="connsiteX231" fmla="*/ 948615 w 1343667"/>
              <a:gd name="connsiteY231" fmla="*/ 1122101 h 1345910"/>
              <a:gd name="connsiteX232" fmla="*/ 943128 w 1343667"/>
              <a:gd name="connsiteY232" fmla="*/ 1122101 h 1345910"/>
              <a:gd name="connsiteX233" fmla="*/ 937641 w 1343667"/>
              <a:gd name="connsiteY233" fmla="*/ 1122101 h 1345910"/>
              <a:gd name="connsiteX234" fmla="*/ 931849 w 1343667"/>
              <a:gd name="connsiteY234" fmla="*/ 1122712 h 1345910"/>
              <a:gd name="connsiteX235" fmla="*/ 926362 w 1343667"/>
              <a:gd name="connsiteY235" fmla="*/ 1123933 h 1345910"/>
              <a:gd name="connsiteX236" fmla="*/ 921181 w 1343667"/>
              <a:gd name="connsiteY236" fmla="*/ 1125154 h 1345910"/>
              <a:gd name="connsiteX237" fmla="*/ 916303 w 1343667"/>
              <a:gd name="connsiteY237" fmla="*/ 1126986 h 1345910"/>
              <a:gd name="connsiteX238" fmla="*/ 911121 w 1343667"/>
              <a:gd name="connsiteY238" fmla="*/ 1129429 h 1345910"/>
              <a:gd name="connsiteX239" fmla="*/ 824551 w 1343667"/>
              <a:gd name="connsiteY239" fmla="*/ 1165153 h 1345910"/>
              <a:gd name="connsiteX240" fmla="*/ 819674 w 1343667"/>
              <a:gd name="connsiteY240" fmla="*/ 1166985 h 1345910"/>
              <a:gd name="connsiteX241" fmla="*/ 814797 w 1343667"/>
              <a:gd name="connsiteY241" fmla="*/ 1169122 h 1345910"/>
              <a:gd name="connsiteX242" fmla="*/ 810224 w 1343667"/>
              <a:gd name="connsiteY242" fmla="*/ 1171870 h 1345910"/>
              <a:gd name="connsiteX243" fmla="*/ 805347 w 1343667"/>
              <a:gd name="connsiteY243" fmla="*/ 1174924 h 1345910"/>
              <a:gd name="connsiteX244" fmla="*/ 801080 w 1343667"/>
              <a:gd name="connsiteY244" fmla="*/ 1178893 h 1345910"/>
              <a:gd name="connsiteX245" fmla="*/ 797117 w 1343667"/>
              <a:gd name="connsiteY245" fmla="*/ 1182557 h 1345910"/>
              <a:gd name="connsiteX246" fmla="*/ 793459 w 1343667"/>
              <a:gd name="connsiteY246" fmla="*/ 1186831 h 1345910"/>
              <a:gd name="connsiteX247" fmla="*/ 789801 w 1343667"/>
              <a:gd name="connsiteY247" fmla="*/ 1191107 h 1345910"/>
              <a:gd name="connsiteX248" fmla="*/ 786753 w 1343667"/>
              <a:gd name="connsiteY248" fmla="*/ 1195686 h 1345910"/>
              <a:gd name="connsiteX249" fmla="*/ 783704 w 1343667"/>
              <a:gd name="connsiteY249" fmla="*/ 1200877 h 1345910"/>
              <a:gd name="connsiteX250" fmla="*/ 781266 w 1343667"/>
              <a:gd name="connsiteY250" fmla="*/ 1205762 h 1345910"/>
              <a:gd name="connsiteX251" fmla="*/ 779132 w 1343667"/>
              <a:gd name="connsiteY251" fmla="*/ 1210953 h 1345910"/>
              <a:gd name="connsiteX252" fmla="*/ 777608 w 1343667"/>
              <a:gd name="connsiteY252" fmla="*/ 1216143 h 1345910"/>
              <a:gd name="connsiteX253" fmla="*/ 776389 w 1343667"/>
              <a:gd name="connsiteY253" fmla="*/ 1221639 h 1345910"/>
              <a:gd name="connsiteX254" fmla="*/ 775474 w 1343667"/>
              <a:gd name="connsiteY254" fmla="*/ 1227136 h 1345910"/>
              <a:gd name="connsiteX255" fmla="*/ 775170 w 1343667"/>
              <a:gd name="connsiteY255" fmla="*/ 1232326 h 1345910"/>
              <a:gd name="connsiteX256" fmla="*/ 775170 w 1343667"/>
              <a:gd name="connsiteY256" fmla="*/ 1294309 h 1345910"/>
              <a:gd name="connsiteX257" fmla="*/ 775170 w 1343667"/>
              <a:gd name="connsiteY257" fmla="*/ 1299500 h 1345910"/>
              <a:gd name="connsiteX258" fmla="*/ 774255 w 1343667"/>
              <a:gd name="connsiteY258" fmla="*/ 1304385 h 1345910"/>
              <a:gd name="connsiteX259" fmla="*/ 773036 w 1343667"/>
              <a:gd name="connsiteY259" fmla="*/ 1309576 h 1345910"/>
              <a:gd name="connsiteX260" fmla="*/ 771207 w 1343667"/>
              <a:gd name="connsiteY260" fmla="*/ 1314461 h 1345910"/>
              <a:gd name="connsiteX261" fmla="*/ 769073 w 1343667"/>
              <a:gd name="connsiteY261" fmla="*/ 1318736 h 1345910"/>
              <a:gd name="connsiteX262" fmla="*/ 766634 w 1343667"/>
              <a:gd name="connsiteY262" fmla="*/ 1323011 h 1345910"/>
              <a:gd name="connsiteX263" fmla="*/ 763586 w 1343667"/>
              <a:gd name="connsiteY263" fmla="*/ 1327285 h 1345910"/>
              <a:gd name="connsiteX264" fmla="*/ 759928 w 1343667"/>
              <a:gd name="connsiteY264" fmla="*/ 1330949 h 1345910"/>
              <a:gd name="connsiteX265" fmla="*/ 756270 w 1343667"/>
              <a:gd name="connsiteY265" fmla="*/ 1334308 h 1345910"/>
              <a:gd name="connsiteX266" fmla="*/ 752613 w 1343667"/>
              <a:gd name="connsiteY266" fmla="*/ 1337055 h 1345910"/>
              <a:gd name="connsiteX267" fmla="*/ 748345 w 1343667"/>
              <a:gd name="connsiteY267" fmla="*/ 1339804 h 1345910"/>
              <a:gd name="connsiteX268" fmla="*/ 743773 w 1343667"/>
              <a:gd name="connsiteY268" fmla="*/ 1341941 h 1345910"/>
              <a:gd name="connsiteX269" fmla="*/ 738895 w 1343667"/>
              <a:gd name="connsiteY269" fmla="*/ 1343468 h 1345910"/>
              <a:gd name="connsiteX270" fmla="*/ 734018 w 1343667"/>
              <a:gd name="connsiteY270" fmla="*/ 1344995 h 1345910"/>
              <a:gd name="connsiteX271" fmla="*/ 728836 w 1343667"/>
              <a:gd name="connsiteY271" fmla="*/ 1345605 h 1345910"/>
              <a:gd name="connsiteX272" fmla="*/ 723654 w 1343667"/>
              <a:gd name="connsiteY272" fmla="*/ 1345910 h 1345910"/>
              <a:gd name="connsiteX273" fmla="*/ 620319 w 1343667"/>
              <a:gd name="connsiteY273" fmla="*/ 1345910 h 1345910"/>
              <a:gd name="connsiteX274" fmla="*/ 615136 w 1343667"/>
              <a:gd name="connsiteY274" fmla="*/ 1345605 h 1345910"/>
              <a:gd name="connsiteX275" fmla="*/ 609649 w 1343667"/>
              <a:gd name="connsiteY275" fmla="*/ 1344995 h 1345910"/>
              <a:gd name="connsiteX276" fmla="*/ 604772 w 1343667"/>
              <a:gd name="connsiteY276" fmla="*/ 1343468 h 1345910"/>
              <a:gd name="connsiteX277" fmla="*/ 600200 w 1343667"/>
              <a:gd name="connsiteY277" fmla="*/ 1341941 h 1345910"/>
              <a:gd name="connsiteX278" fmla="*/ 595628 w 1343667"/>
              <a:gd name="connsiteY278" fmla="*/ 1339804 h 1345910"/>
              <a:gd name="connsiteX279" fmla="*/ 591665 w 1343667"/>
              <a:gd name="connsiteY279" fmla="*/ 1337055 h 1345910"/>
              <a:gd name="connsiteX280" fmla="*/ 587397 w 1343667"/>
              <a:gd name="connsiteY280" fmla="*/ 1334308 h 1345910"/>
              <a:gd name="connsiteX281" fmla="*/ 583739 w 1343667"/>
              <a:gd name="connsiteY281" fmla="*/ 1330949 h 1345910"/>
              <a:gd name="connsiteX282" fmla="*/ 580386 w 1343667"/>
              <a:gd name="connsiteY282" fmla="*/ 1327285 h 1345910"/>
              <a:gd name="connsiteX283" fmla="*/ 577338 w 1343667"/>
              <a:gd name="connsiteY283" fmla="*/ 1323011 h 1345910"/>
              <a:gd name="connsiteX284" fmla="*/ 574900 w 1343667"/>
              <a:gd name="connsiteY284" fmla="*/ 1318736 h 1345910"/>
              <a:gd name="connsiteX285" fmla="*/ 572766 w 1343667"/>
              <a:gd name="connsiteY285" fmla="*/ 1314461 h 1345910"/>
              <a:gd name="connsiteX286" fmla="*/ 570937 w 1343667"/>
              <a:gd name="connsiteY286" fmla="*/ 1309576 h 1345910"/>
              <a:gd name="connsiteX287" fmla="*/ 569717 w 1343667"/>
              <a:gd name="connsiteY287" fmla="*/ 1304385 h 1345910"/>
              <a:gd name="connsiteX288" fmla="*/ 569108 w 1343667"/>
              <a:gd name="connsiteY288" fmla="*/ 1299500 h 1345910"/>
              <a:gd name="connsiteX289" fmla="*/ 568803 w 1343667"/>
              <a:gd name="connsiteY289" fmla="*/ 1294309 h 1345910"/>
              <a:gd name="connsiteX290" fmla="*/ 568803 w 1343667"/>
              <a:gd name="connsiteY290" fmla="*/ 1232326 h 1345910"/>
              <a:gd name="connsiteX291" fmla="*/ 568193 w 1343667"/>
              <a:gd name="connsiteY291" fmla="*/ 1227136 h 1345910"/>
              <a:gd name="connsiteX292" fmla="*/ 567279 w 1343667"/>
              <a:gd name="connsiteY292" fmla="*/ 1221639 h 1345910"/>
              <a:gd name="connsiteX293" fmla="*/ 566365 w 1343667"/>
              <a:gd name="connsiteY293" fmla="*/ 1216143 h 1345910"/>
              <a:gd name="connsiteX294" fmla="*/ 564536 w 1343667"/>
              <a:gd name="connsiteY294" fmla="*/ 1210953 h 1345910"/>
              <a:gd name="connsiteX295" fmla="*/ 562402 w 1343667"/>
              <a:gd name="connsiteY295" fmla="*/ 1205762 h 1345910"/>
              <a:gd name="connsiteX296" fmla="*/ 559963 w 1343667"/>
              <a:gd name="connsiteY296" fmla="*/ 1200877 h 1345910"/>
              <a:gd name="connsiteX297" fmla="*/ 557220 w 1343667"/>
              <a:gd name="connsiteY297" fmla="*/ 1195686 h 1345910"/>
              <a:gd name="connsiteX298" fmla="*/ 554172 w 1343667"/>
              <a:gd name="connsiteY298" fmla="*/ 1191107 h 1345910"/>
              <a:gd name="connsiteX299" fmla="*/ 550819 w 1343667"/>
              <a:gd name="connsiteY299" fmla="*/ 1186831 h 1345910"/>
              <a:gd name="connsiteX300" fmla="*/ 546551 w 1343667"/>
              <a:gd name="connsiteY300" fmla="*/ 1182557 h 1345910"/>
              <a:gd name="connsiteX301" fmla="*/ 542589 w 1343667"/>
              <a:gd name="connsiteY301" fmla="*/ 1178893 h 1345910"/>
              <a:gd name="connsiteX302" fmla="*/ 538320 w 1343667"/>
              <a:gd name="connsiteY302" fmla="*/ 1174924 h 1345910"/>
              <a:gd name="connsiteX303" fmla="*/ 533749 w 1343667"/>
              <a:gd name="connsiteY303" fmla="*/ 1171870 h 1345910"/>
              <a:gd name="connsiteX304" fmla="*/ 529176 w 1343667"/>
              <a:gd name="connsiteY304" fmla="*/ 1169122 h 1345910"/>
              <a:gd name="connsiteX305" fmla="*/ 523994 w 1343667"/>
              <a:gd name="connsiteY305" fmla="*/ 1166985 h 1345910"/>
              <a:gd name="connsiteX306" fmla="*/ 519117 w 1343667"/>
              <a:gd name="connsiteY306" fmla="*/ 1165153 h 1345910"/>
              <a:gd name="connsiteX307" fmla="*/ 432547 w 1343667"/>
              <a:gd name="connsiteY307" fmla="*/ 1129429 h 1345910"/>
              <a:gd name="connsiteX308" fmla="*/ 427669 w 1343667"/>
              <a:gd name="connsiteY308" fmla="*/ 1126986 h 1345910"/>
              <a:gd name="connsiteX309" fmla="*/ 422792 w 1343667"/>
              <a:gd name="connsiteY309" fmla="*/ 1125154 h 1345910"/>
              <a:gd name="connsiteX310" fmla="*/ 417610 w 1343667"/>
              <a:gd name="connsiteY310" fmla="*/ 1123933 h 1345910"/>
              <a:gd name="connsiteX311" fmla="*/ 411818 w 1343667"/>
              <a:gd name="connsiteY311" fmla="*/ 1122712 h 1345910"/>
              <a:gd name="connsiteX312" fmla="*/ 406332 w 1343667"/>
              <a:gd name="connsiteY312" fmla="*/ 1122101 h 1345910"/>
              <a:gd name="connsiteX313" fmla="*/ 400845 w 1343667"/>
              <a:gd name="connsiteY313" fmla="*/ 1122101 h 1345910"/>
              <a:gd name="connsiteX314" fmla="*/ 395053 w 1343667"/>
              <a:gd name="connsiteY314" fmla="*/ 1122101 h 1345910"/>
              <a:gd name="connsiteX315" fmla="*/ 389566 w 1343667"/>
              <a:gd name="connsiteY315" fmla="*/ 1123017 h 1345910"/>
              <a:gd name="connsiteX316" fmla="*/ 384079 w 1343667"/>
              <a:gd name="connsiteY316" fmla="*/ 1123933 h 1345910"/>
              <a:gd name="connsiteX317" fmla="*/ 378898 w 1343667"/>
              <a:gd name="connsiteY317" fmla="*/ 1125154 h 1345910"/>
              <a:gd name="connsiteX318" fmla="*/ 373411 w 1343667"/>
              <a:gd name="connsiteY318" fmla="*/ 1126986 h 1345910"/>
              <a:gd name="connsiteX319" fmla="*/ 368229 w 1343667"/>
              <a:gd name="connsiteY319" fmla="*/ 1129123 h 1345910"/>
              <a:gd name="connsiteX320" fmla="*/ 363351 w 1343667"/>
              <a:gd name="connsiteY320" fmla="*/ 1131566 h 1345910"/>
              <a:gd name="connsiteX321" fmla="*/ 358779 w 1343667"/>
              <a:gd name="connsiteY321" fmla="*/ 1134925 h 1345910"/>
              <a:gd name="connsiteX322" fmla="*/ 354512 w 1343667"/>
              <a:gd name="connsiteY322" fmla="*/ 1137978 h 1345910"/>
              <a:gd name="connsiteX323" fmla="*/ 350549 w 1343667"/>
              <a:gd name="connsiteY323" fmla="*/ 1141642 h 1345910"/>
              <a:gd name="connsiteX324" fmla="*/ 306349 w 1343667"/>
              <a:gd name="connsiteY324" fmla="*/ 1185611 h 1345910"/>
              <a:gd name="connsiteX325" fmla="*/ 302692 w 1343667"/>
              <a:gd name="connsiteY325" fmla="*/ 1188969 h 1345910"/>
              <a:gd name="connsiteX326" fmla="*/ 298423 w 1343667"/>
              <a:gd name="connsiteY326" fmla="*/ 1192022 h 1345910"/>
              <a:gd name="connsiteX327" fmla="*/ 294156 w 1343667"/>
              <a:gd name="connsiteY327" fmla="*/ 1194770 h 1345910"/>
              <a:gd name="connsiteX328" fmla="*/ 289584 w 1343667"/>
              <a:gd name="connsiteY328" fmla="*/ 1197213 h 1345910"/>
              <a:gd name="connsiteX329" fmla="*/ 284707 w 1343667"/>
              <a:gd name="connsiteY329" fmla="*/ 1198740 h 1345910"/>
              <a:gd name="connsiteX330" fmla="*/ 279829 w 1343667"/>
              <a:gd name="connsiteY330" fmla="*/ 1199961 h 1345910"/>
              <a:gd name="connsiteX331" fmla="*/ 274952 w 1343667"/>
              <a:gd name="connsiteY331" fmla="*/ 1200572 h 1345910"/>
              <a:gd name="connsiteX332" fmla="*/ 270075 w 1343667"/>
              <a:gd name="connsiteY332" fmla="*/ 1200877 h 1345910"/>
              <a:gd name="connsiteX333" fmla="*/ 264893 w 1343667"/>
              <a:gd name="connsiteY333" fmla="*/ 1200572 h 1345910"/>
              <a:gd name="connsiteX334" fmla="*/ 260016 w 1343667"/>
              <a:gd name="connsiteY334" fmla="*/ 1199961 h 1345910"/>
              <a:gd name="connsiteX335" fmla="*/ 255139 w 1343667"/>
              <a:gd name="connsiteY335" fmla="*/ 1198740 h 1345910"/>
              <a:gd name="connsiteX336" fmla="*/ 250566 w 1343667"/>
              <a:gd name="connsiteY336" fmla="*/ 1197213 h 1345910"/>
              <a:gd name="connsiteX337" fmla="*/ 245994 w 1343667"/>
              <a:gd name="connsiteY337" fmla="*/ 1194770 h 1345910"/>
              <a:gd name="connsiteX338" fmla="*/ 241421 w 1343667"/>
              <a:gd name="connsiteY338" fmla="*/ 1192022 h 1345910"/>
              <a:gd name="connsiteX339" fmla="*/ 237459 w 1343667"/>
              <a:gd name="connsiteY339" fmla="*/ 1188969 h 1345910"/>
              <a:gd name="connsiteX340" fmla="*/ 233496 w 1343667"/>
              <a:gd name="connsiteY340" fmla="*/ 1185611 h 1345910"/>
              <a:gd name="connsiteX341" fmla="*/ 160338 w 1343667"/>
              <a:gd name="connsiteY341" fmla="*/ 1112330 h 1345910"/>
              <a:gd name="connsiteX342" fmla="*/ 156680 w 1343667"/>
              <a:gd name="connsiteY342" fmla="*/ 1108361 h 1345910"/>
              <a:gd name="connsiteX343" fmla="*/ 153632 w 1343667"/>
              <a:gd name="connsiteY343" fmla="*/ 1104087 h 1345910"/>
              <a:gd name="connsiteX344" fmla="*/ 151194 w 1343667"/>
              <a:gd name="connsiteY344" fmla="*/ 1099811 h 1345910"/>
              <a:gd name="connsiteX345" fmla="*/ 149060 w 1343667"/>
              <a:gd name="connsiteY345" fmla="*/ 1095232 h 1345910"/>
              <a:gd name="connsiteX346" fmla="*/ 147231 w 1343667"/>
              <a:gd name="connsiteY346" fmla="*/ 1090651 h 1345910"/>
              <a:gd name="connsiteX347" fmla="*/ 146317 w 1343667"/>
              <a:gd name="connsiteY347" fmla="*/ 1085461 h 1345910"/>
              <a:gd name="connsiteX348" fmla="*/ 145402 w 1343667"/>
              <a:gd name="connsiteY348" fmla="*/ 1080576 h 1345910"/>
              <a:gd name="connsiteX349" fmla="*/ 145402 w 1343667"/>
              <a:gd name="connsiteY349" fmla="*/ 1075690 h 1345910"/>
              <a:gd name="connsiteX350" fmla="*/ 145402 w 1343667"/>
              <a:gd name="connsiteY350" fmla="*/ 1070805 h 1345910"/>
              <a:gd name="connsiteX351" fmla="*/ 146317 w 1343667"/>
              <a:gd name="connsiteY351" fmla="*/ 1065614 h 1345910"/>
              <a:gd name="connsiteX352" fmla="*/ 147231 w 1343667"/>
              <a:gd name="connsiteY352" fmla="*/ 1060729 h 1345910"/>
              <a:gd name="connsiteX353" fmla="*/ 149060 w 1343667"/>
              <a:gd name="connsiteY353" fmla="*/ 1056149 h 1345910"/>
              <a:gd name="connsiteX354" fmla="*/ 151194 w 1343667"/>
              <a:gd name="connsiteY354" fmla="*/ 1051569 h 1345910"/>
              <a:gd name="connsiteX355" fmla="*/ 153632 w 1343667"/>
              <a:gd name="connsiteY355" fmla="*/ 1047294 h 1345910"/>
              <a:gd name="connsiteX356" fmla="*/ 156680 w 1343667"/>
              <a:gd name="connsiteY356" fmla="*/ 1042714 h 1345910"/>
              <a:gd name="connsiteX357" fmla="*/ 160338 w 1343667"/>
              <a:gd name="connsiteY357" fmla="*/ 1039051 h 1345910"/>
              <a:gd name="connsiteX358" fmla="*/ 204233 w 1343667"/>
              <a:gd name="connsiteY358" fmla="*/ 995082 h 1345910"/>
              <a:gd name="connsiteX359" fmla="*/ 207891 w 1343667"/>
              <a:gd name="connsiteY359" fmla="*/ 991113 h 1345910"/>
              <a:gd name="connsiteX360" fmla="*/ 211244 w 1343667"/>
              <a:gd name="connsiteY360" fmla="*/ 986838 h 1345910"/>
              <a:gd name="connsiteX361" fmla="*/ 213987 w 1343667"/>
              <a:gd name="connsiteY361" fmla="*/ 982258 h 1345910"/>
              <a:gd name="connsiteX362" fmla="*/ 216426 w 1343667"/>
              <a:gd name="connsiteY362" fmla="*/ 977067 h 1345910"/>
              <a:gd name="connsiteX363" fmla="*/ 218560 w 1343667"/>
              <a:gd name="connsiteY363" fmla="*/ 972182 h 1345910"/>
              <a:gd name="connsiteX364" fmla="*/ 220389 w 1343667"/>
              <a:gd name="connsiteY364" fmla="*/ 966686 h 1345910"/>
              <a:gd name="connsiteX365" fmla="*/ 221608 w 1343667"/>
              <a:gd name="connsiteY365" fmla="*/ 961496 h 1345910"/>
              <a:gd name="connsiteX366" fmla="*/ 223132 w 1343667"/>
              <a:gd name="connsiteY366" fmla="*/ 955694 h 1345910"/>
              <a:gd name="connsiteX367" fmla="*/ 223741 w 1343667"/>
              <a:gd name="connsiteY367" fmla="*/ 950198 h 1345910"/>
              <a:gd name="connsiteX368" fmla="*/ 224047 w 1343667"/>
              <a:gd name="connsiteY368" fmla="*/ 944702 h 1345910"/>
              <a:gd name="connsiteX369" fmla="*/ 223741 w 1343667"/>
              <a:gd name="connsiteY369" fmla="*/ 938901 h 1345910"/>
              <a:gd name="connsiteX370" fmla="*/ 223132 w 1343667"/>
              <a:gd name="connsiteY370" fmla="*/ 933405 h 1345910"/>
              <a:gd name="connsiteX371" fmla="*/ 221913 w 1343667"/>
              <a:gd name="connsiteY371" fmla="*/ 927909 h 1345910"/>
              <a:gd name="connsiteX372" fmla="*/ 220389 w 1343667"/>
              <a:gd name="connsiteY372" fmla="*/ 922718 h 1345910"/>
              <a:gd name="connsiteX373" fmla="*/ 218560 w 1343667"/>
              <a:gd name="connsiteY373" fmla="*/ 917833 h 1345910"/>
              <a:gd name="connsiteX374" fmla="*/ 216426 w 1343667"/>
              <a:gd name="connsiteY374" fmla="*/ 912642 h 1345910"/>
              <a:gd name="connsiteX375" fmla="*/ 180761 w 1343667"/>
              <a:gd name="connsiteY375" fmla="*/ 825928 h 1345910"/>
              <a:gd name="connsiteX376" fmla="*/ 178628 w 1343667"/>
              <a:gd name="connsiteY376" fmla="*/ 821042 h 1345910"/>
              <a:gd name="connsiteX377" fmla="*/ 176494 w 1343667"/>
              <a:gd name="connsiteY377" fmla="*/ 816157 h 1345910"/>
              <a:gd name="connsiteX378" fmla="*/ 173751 w 1343667"/>
              <a:gd name="connsiteY378" fmla="*/ 811577 h 1345910"/>
              <a:gd name="connsiteX379" fmla="*/ 170702 w 1343667"/>
              <a:gd name="connsiteY379" fmla="*/ 806691 h 1345910"/>
              <a:gd name="connsiteX380" fmla="*/ 167349 w 1343667"/>
              <a:gd name="connsiteY380" fmla="*/ 802417 h 1345910"/>
              <a:gd name="connsiteX381" fmla="*/ 163387 w 1343667"/>
              <a:gd name="connsiteY381" fmla="*/ 798448 h 1345910"/>
              <a:gd name="connsiteX382" fmla="*/ 159424 w 1343667"/>
              <a:gd name="connsiteY382" fmla="*/ 794784 h 1345910"/>
              <a:gd name="connsiteX383" fmla="*/ 154547 w 1343667"/>
              <a:gd name="connsiteY383" fmla="*/ 791120 h 1345910"/>
              <a:gd name="connsiteX384" fmla="*/ 149974 w 1343667"/>
              <a:gd name="connsiteY384" fmla="*/ 788066 h 1345910"/>
              <a:gd name="connsiteX385" fmla="*/ 145402 w 1343667"/>
              <a:gd name="connsiteY385" fmla="*/ 785013 h 1345910"/>
              <a:gd name="connsiteX386" fmla="*/ 140220 w 1343667"/>
              <a:gd name="connsiteY386" fmla="*/ 782570 h 1345910"/>
              <a:gd name="connsiteX387" fmla="*/ 135038 w 1343667"/>
              <a:gd name="connsiteY387" fmla="*/ 780433 h 1345910"/>
              <a:gd name="connsiteX388" fmla="*/ 129855 w 1343667"/>
              <a:gd name="connsiteY388" fmla="*/ 778906 h 1345910"/>
              <a:gd name="connsiteX389" fmla="*/ 124369 w 1343667"/>
              <a:gd name="connsiteY389" fmla="*/ 777685 h 1345910"/>
              <a:gd name="connsiteX390" fmla="*/ 119187 w 1343667"/>
              <a:gd name="connsiteY390" fmla="*/ 776769 h 1345910"/>
              <a:gd name="connsiteX391" fmla="*/ 113700 w 1343667"/>
              <a:gd name="connsiteY391" fmla="*/ 776463 h 1345910"/>
              <a:gd name="connsiteX392" fmla="*/ 51820 w 1343667"/>
              <a:gd name="connsiteY392" fmla="*/ 776463 h 1345910"/>
              <a:gd name="connsiteX393" fmla="*/ 46333 w 1343667"/>
              <a:gd name="connsiteY393" fmla="*/ 776158 h 1345910"/>
              <a:gd name="connsiteX394" fmla="*/ 41456 w 1343667"/>
              <a:gd name="connsiteY394" fmla="*/ 775547 h 1345910"/>
              <a:gd name="connsiteX395" fmla="*/ 36579 w 1343667"/>
              <a:gd name="connsiteY395" fmla="*/ 774326 h 1345910"/>
              <a:gd name="connsiteX396" fmla="*/ 31702 w 1343667"/>
              <a:gd name="connsiteY396" fmla="*/ 772494 h 1345910"/>
              <a:gd name="connsiteX397" fmla="*/ 27130 w 1343667"/>
              <a:gd name="connsiteY397" fmla="*/ 770357 h 1345910"/>
              <a:gd name="connsiteX398" fmla="*/ 22862 w 1343667"/>
              <a:gd name="connsiteY398" fmla="*/ 767914 h 1345910"/>
              <a:gd name="connsiteX399" fmla="*/ 18900 w 1343667"/>
              <a:gd name="connsiteY399" fmla="*/ 764556 h 1345910"/>
              <a:gd name="connsiteX400" fmla="*/ 15242 w 1343667"/>
              <a:gd name="connsiteY400" fmla="*/ 761197 h 1345910"/>
              <a:gd name="connsiteX401" fmla="*/ 11889 w 1343667"/>
              <a:gd name="connsiteY401" fmla="*/ 757533 h 1345910"/>
              <a:gd name="connsiteX402" fmla="*/ 9145 w 1343667"/>
              <a:gd name="connsiteY402" fmla="*/ 753564 h 1345910"/>
              <a:gd name="connsiteX403" fmla="*/ 6097 w 1343667"/>
              <a:gd name="connsiteY403" fmla="*/ 749288 h 1345910"/>
              <a:gd name="connsiteX404" fmla="*/ 3963 w 1343667"/>
              <a:gd name="connsiteY404" fmla="*/ 745014 h 1345910"/>
              <a:gd name="connsiteX405" fmla="*/ 2439 w 1343667"/>
              <a:gd name="connsiteY405" fmla="*/ 740128 h 1345910"/>
              <a:gd name="connsiteX406" fmla="*/ 915 w 1343667"/>
              <a:gd name="connsiteY406" fmla="*/ 735244 h 1345910"/>
              <a:gd name="connsiteX407" fmla="*/ 305 w 1343667"/>
              <a:gd name="connsiteY407" fmla="*/ 730053 h 1345910"/>
              <a:gd name="connsiteX408" fmla="*/ 0 w 1343667"/>
              <a:gd name="connsiteY408" fmla="*/ 724862 h 1345910"/>
              <a:gd name="connsiteX409" fmla="*/ 0 w 1343667"/>
              <a:gd name="connsiteY409" fmla="*/ 621354 h 1345910"/>
              <a:gd name="connsiteX410" fmla="*/ 305 w 1343667"/>
              <a:gd name="connsiteY410" fmla="*/ 616163 h 1345910"/>
              <a:gd name="connsiteX411" fmla="*/ 915 w 1343667"/>
              <a:gd name="connsiteY411" fmla="*/ 610667 h 1345910"/>
              <a:gd name="connsiteX412" fmla="*/ 2439 w 1343667"/>
              <a:gd name="connsiteY412" fmla="*/ 605782 h 1345910"/>
              <a:gd name="connsiteX413" fmla="*/ 3963 w 1343667"/>
              <a:gd name="connsiteY413" fmla="*/ 601202 h 1345910"/>
              <a:gd name="connsiteX414" fmla="*/ 6097 w 1343667"/>
              <a:gd name="connsiteY414" fmla="*/ 596622 h 1345910"/>
              <a:gd name="connsiteX415" fmla="*/ 9145 w 1343667"/>
              <a:gd name="connsiteY415" fmla="*/ 592042 h 1345910"/>
              <a:gd name="connsiteX416" fmla="*/ 11889 w 1343667"/>
              <a:gd name="connsiteY416" fmla="*/ 588072 h 1345910"/>
              <a:gd name="connsiteX417" fmla="*/ 15242 w 1343667"/>
              <a:gd name="connsiteY417" fmla="*/ 584714 h 1345910"/>
              <a:gd name="connsiteX418" fmla="*/ 18900 w 1343667"/>
              <a:gd name="connsiteY418" fmla="*/ 581356 h 1345910"/>
              <a:gd name="connsiteX419" fmla="*/ 22862 w 1343667"/>
              <a:gd name="connsiteY419" fmla="*/ 578302 h 1345910"/>
              <a:gd name="connsiteX420" fmla="*/ 27130 w 1343667"/>
              <a:gd name="connsiteY420" fmla="*/ 575859 h 1345910"/>
              <a:gd name="connsiteX421" fmla="*/ 31702 w 1343667"/>
              <a:gd name="connsiteY421" fmla="*/ 573722 h 1345910"/>
              <a:gd name="connsiteX422" fmla="*/ 36579 w 1343667"/>
              <a:gd name="connsiteY422" fmla="*/ 571890 h 1345910"/>
              <a:gd name="connsiteX423" fmla="*/ 41456 w 1343667"/>
              <a:gd name="connsiteY423" fmla="*/ 570363 h 1345910"/>
              <a:gd name="connsiteX424" fmla="*/ 46333 w 1343667"/>
              <a:gd name="connsiteY424" fmla="*/ 569447 h 1345910"/>
              <a:gd name="connsiteX425" fmla="*/ 51820 w 1343667"/>
              <a:gd name="connsiteY425" fmla="*/ 569142 h 1345910"/>
              <a:gd name="connsiteX426" fmla="*/ 113700 w 1343667"/>
              <a:gd name="connsiteY426" fmla="*/ 569447 h 1345910"/>
              <a:gd name="connsiteX427" fmla="*/ 119187 w 1343667"/>
              <a:gd name="connsiteY427" fmla="*/ 569142 h 1345910"/>
              <a:gd name="connsiteX428" fmla="*/ 124674 w 1343667"/>
              <a:gd name="connsiteY428" fmla="*/ 568226 h 1345910"/>
              <a:gd name="connsiteX429" fmla="*/ 129855 w 1343667"/>
              <a:gd name="connsiteY429" fmla="*/ 567005 h 1345910"/>
              <a:gd name="connsiteX430" fmla="*/ 135038 w 1343667"/>
              <a:gd name="connsiteY430" fmla="*/ 565478 h 1345910"/>
              <a:gd name="connsiteX431" fmla="*/ 140220 w 1343667"/>
              <a:gd name="connsiteY431" fmla="*/ 563341 h 1345910"/>
              <a:gd name="connsiteX432" fmla="*/ 145402 w 1343667"/>
              <a:gd name="connsiteY432" fmla="*/ 560898 h 1345910"/>
              <a:gd name="connsiteX433" fmla="*/ 150279 w 1343667"/>
              <a:gd name="connsiteY433" fmla="*/ 558150 h 1345910"/>
              <a:gd name="connsiteX434" fmla="*/ 154851 w 1343667"/>
              <a:gd name="connsiteY434" fmla="*/ 555097 h 1345910"/>
              <a:gd name="connsiteX435" fmla="*/ 159424 w 1343667"/>
              <a:gd name="connsiteY435" fmla="*/ 551433 h 1345910"/>
              <a:gd name="connsiteX436" fmla="*/ 163387 w 1343667"/>
              <a:gd name="connsiteY436" fmla="*/ 547463 h 1345910"/>
              <a:gd name="connsiteX437" fmla="*/ 167349 w 1343667"/>
              <a:gd name="connsiteY437" fmla="*/ 543494 h 1345910"/>
              <a:gd name="connsiteX438" fmla="*/ 170702 w 1343667"/>
              <a:gd name="connsiteY438" fmla="*/ 539219 h 1345910"/>
              <a:gd name="connsiteX439" fmla="*/ 173751 w 1343667"/>
              <a:gd name="connsiteY439" fmla="*/ 534639 h 1345910"/>
              <a:gd name="connsiteX440" fmla="*/ 176494 w 1343667"/>
              <a:gd name="connsiteY440" fmla="*/ 530059 h 1345910"/>
              <a:gd name="connsiteX441" fmla="*/ 178933 w 1343667"/>
              <a:gd name="connsiteY441" fmla="*/ 524868 h 1345910"/>
              <a:gd name="connsiteX442" fmla="*/ 181066 w 1343667"/>
              <a:gd name="connsiteY442" fmla="*/ 519984 h 1345910"/>
              <a:gd name="connsiteX443" fmla="*/ 216426 w 1343667"/>
              <a:gd name="connsiteY443" fmla="*/ 433269 h 1345910"/>
              <a:gd name="connsiteX444" fmla="*/ 218560 w 1343667"/>
              <a:gd name="connsiteY444" fmla="*/ 428383 h 1345910"/>
              <a:gd name="connsiteX445" fmla="*/ 220389 w 1343667"/>
              <a:gd name="connsiteY445" fmla="*/ 423498 h 1345910"/>
              <a:gd name="connsiteX446" fmla="*/ 221913 w 1343667"/>
              <a:gd name="connsiteY446" fmla="*/ 418002 h 1345910"/>
              <a:gd name="connsiteX447" fmla="*/ 223132 w 1343667"/>
              <a:gd name="connsiteY447" fmla="*/ 412506 h 1345910"/>
              <a:gd name="connsiteX448" fmla="*/ 223741 w 1343667"/>
              <a:gd name="connsiteY448" fmla="*/ 407010 h 1345910"/>
              <a:gd name="connsiteX449" fmla="*/ 224047 w 1343667"/>
              <a:gd name="connsiteY449" fmla="*/ 401514 h 1345910"/>
              <a:gd name="connsiteX450" fmla="*/ 223741 w 1343667"/>
              <a:gd name="connsiteY450" fmla="*/ 395713 h 1345910"/>
              <a:gd name="connsiteX451" fmla="*/ 223132 w 1343667"/>
              <a:gd name="connsiteY451" fmla="*/ 390217 h 1345910"/>
              <a:gd name="connsiteX452" fmla="*/ 221913 w 1343667"/>
              <a:gd name="connsiteY452" fmla="*/ 384721 h 1345910"/>
              <a:gd name="connsiteX453" fmla="*/ 220389 w 1343667"/>
              <a:gd name="connsiteY453" fmla="*/ 379225 h 1345910"/>
              <a:gd name="connsiteX454" fmla="*/ 218560 w 1343667"/>
              <a:gd name="connsiteY454" fmla="*/ 373729 h 1345910"/>
              <a:gd name="connsiteX455" fmla="*/ 216426 w 1343667"/>
              <a:gd name="connsiteY455" fmla="*/ 368843 h 1345910"/>
              <a:gd name="connsiteX456" fmla="*/ 213987 w 1343667"/>
              <a:gd name="connsiteY456" fmla="*/ 363958 h 1345910"/>
              <a:gd name="connsiteX457" fmla="*/ 211244 w 1343667"/>
              <a:gd name="connsiteY457" fmla="*/ 359378 h 1345910"/>
              <a:gd name="connsiteX458" fmla="*/ 207891 w 1343667"/>
              <a:gd name="connsiteY458" fmla="*/ 354798 h 1345910"/>
              <a:gd name="connsiteX459" fmla="*/ 204233 w 1343667"/>
              <a:gd name="connsiteY459" fmla="*/ 350828 h 1345910"/>
              <a:gd name="connsiteX460" fmla="*/ 160643 w 1343667"/>
              <a:gd name="connsiteY460" fmla="*/ 306861 h 1345910"/>
              <a:gd name="connsiteX461" fmla="*/ 156680 w 1343667"/>
              <a:gd name="connsiteY461" fmla="*/ 302891 h 1345910"/>
              <a:gd name="connsiteX462" fmla="*/ 153632 w 1343667"/>
              <a:gd name="connsiteY462" fmla="*/ 298921 h 1345910"/>
              <a:gd name="connsiteX463" fmla="*/ 151194 w 1343667"/>
              <a:gd name="connsiteY463" fmla="*/ 294647 h 1345910"/>
              <a:gd name="connsiteX464" fmla="*/ 149060 w 1343667"/>
              <a:gd name="connsiteY464" fmla="*/ 289761 h 1345910"/>
              <a:gd name="connsiteX465" fmla="*/ 147535 w 1343667"/>
              <a:gd name="connsiteY465" fmla="*/ 284877 h 1345910"/>
              <a:gd name="connsiteX466" fmla="*/ 146317 w 1343667"/>
              <a:gd name="connsiteY466" fmla="*/ 280296 h 1345910"/>
              <a:gd name="connsiteX467" fmla="*/ 145402 w 1343667"/>
              <a:gd name="connsiteY467" fmla="*/ 275411 h 1345910"/>
              <a:gd name="connsiteX468" fmla="*/ 145402 w 1343667"/>
              <a:gd name="connsiteY468" fmla="*/ 270526 h 1345910"/>
              <a:gd name="connsiteX469" fmla="*/ 145402 w 1343667"/>
              <a:gd name="connsiteY469" fmla="*/ 265335 h 1345910"/>
              <a:gd name="connsiteX470" fmla="*/ 146317 w 1343667"/>
              <a:gd name="connsiteY470" fmla="*/ 260450 h 1345910"/>
              <a:gd name="connsiteX471" fmla="*/ 147535 w 1343667"/>
              <a:gd name="connsiteY471" fmla="*/ 255564 h 1345910"/>
              <a:gd name="connsiteX472" fmla="*/ 149060 w 1343667"/>
              <a:gd name="connsiteY472" fmla="*/ 250984 h 1345910"/>
              <a:gd name="connsiteX473" fmla="*/ 151194 w 1343667"/>
              <a:gd name="connsiteY473" fmla="*/ 246099 h 1345910"/>
              <a:gd name="connsiteX474" fmla="*/ 153632 w 1343667"/>
              <a:gd name="connsiteY474" fmla="*/ 241824 h 1345910"/>
              <a:gd name="connsiteX475" fmla="*/ 156680 w 1343667"/>
              <a:gd name="connsiteY475" fmla="*/ 237549 h 1345910"/>
              <a:gd name="connsiteX476" fmla="*/ 160643 w 1343667"/>
              <a:gd name="connsiteY476" fmla="*/ 233580 h 1345910"/>
              <a:gd name="connsiteX477" fmla="*/ 233496 w 1343667"/>
              <a:gd name="connsiteY477" fmla="*/ 160300 h 1345910"/>
              <a:gd name="connsiteX478" fmla="*/ 237459 w 1343667"/>
              <a:gd name="connsiteY478" fmla="*/ 156942 h 1345910"/>
              <a:gd name="connsiteX479" fmla="*/ 241421 w 1343667"/>
              <a:gd name="connsiteY479" fmla="*/ 153888 h 1345910"/>
              <a:gd name="connsiteX480" fmla="*/ 245994 w 1343667"/>
              <a:gd name="connsiteY480" fmla="*/ 151141 h 1345910"/>
              <a:gd name="connsiteX481" fmla="*/ 250566 w 1343667"/>
              <a:gd name="connsiteY481" fmla="*/ 149309 h 1345910"/>
              <a:gd name="connsiteX482" fmla="*/ 255139 w 1343667"/>
              <a:gd name="connsiteY482" fmla="*/ 147477 h 1345910"/>
              <a:gd name="connsiteX483" fmla="*/ 260016 w 1343667"/>
              <a:gd name="connsiteY483" fmla="*/ 146255 h 1345910"/>
              <a:gd name="connsiteX484" fmla="*/ 264893 w 1343667"/>
              <a:gd name="connsiteY484" fmla="*/ 145645 h 1345910"/>
              <a:gd name="connsiteX485" fmla="*/ 270075 w 1343667"/>
              <a:gd name="connsiteY485" fmla="*/ 145339 h 1345910"/>
              <a:gd name="connsiteX486" fmla="*/ 274952 w 1343667"/>
              <a:gd name="connsiteY486" fmla="*/ 145645 h 1345910"/>
              <a:gd name="connsiteX487" fmla="*/ 279829 w 1343667"/>
              <a:gd name="connsiteY487" fmla="*/ 146255 h 1345910"/>
              <a:gd name="connsiteX488" fmla="*/ 284707 w 1343667"/>
              <a:gd name="connsiteY488" fmla="*/ 147477 h 1345910"/>
              <a:gd name="connsiteX489" fmla="*/ 289584 w 1343667"/>
              <a:gd name="connsiteY489" fmla="*/ 149309 h 1345910"/>
              <a:gd name="connsiteX490" fmla="*/ 294156 w 1343667"/>
              <a:gd name="connsiteY490" fmla="*/ 151141 h 1345910"/>
              <a:gd name="connsiteX491" fmla="*/ 298423 w 1343667"/>
              <a:gd name="connsiteY491" fmla="*/ 153888 h 1345910"/>
              <a:gd name="connsiteX492" fmla="*/ 302692 w 1343667"/>
              <a:gd name="connsiteY492" fmla="*/ 156942 h 1345910"/>
              <a:gd name="connsiteX493" fmla="*/ 306349 w 1343667"/>
              <a:gd name="connsiteY493" fmla="*/ 160300 h 1345910"/>
              <a:gd name="connsiteX494" fmla="*/ 350549 w 1343667"/>
              <a:gd name="connsiteY494" fmla="*/ 204268 h 1345910"/>
              <a:gd name="connsiteX495" fmla="*/ 354816 w 1343667"/>
              <a:gd name="connsiteY495" fmla="*/ 208237 h 1345910"/>
              <a:gd name="connsiteX496" fmla="*/ 359084 w 1343667"/>
              <a:gd name="connsiteY496" fmla="*/ 211291 h 1345910"/>
              <a:gd name="connsiteX497" fmla="*/ 363656 w 1343667"/>
              <a:gd name="connsiteY497" fmla="*/ 214345 h 1345910"/>
              <a:gd name="connsiteX498" fmla="*/ 368229 w 1343667"/>
              <a:gd name="connsiteY498" fmla="*/ 216787 h 1345910"/>
              <a:gd name="connsiteX499" fmla="*/ 373411 w 1343667"/>
              <a:gd name="connsiteY499" fmla="*/ 218924 h 1345910"/>
              <a:gd name="connsiteX500" fmla="*/ 378898 w 1343667"/>
              <a:gd name="connsiteY500" fmla="*/ 220756 h 1345910"/>
              <a:gd name="connsiteX501" fmla="*/ 384384 w 1343667"/>
              <a:gd name="connsiteY501" fmla="*/ 221978 h 1345910"/>
              <a:gd name="connsiteX502" fmla="*/ 389566 w 1343667"/>
              <a:gd name="connsiteY502" fmla="*/ 223199 h 1345910"/>
              <a:gd name="connsiteX503" fmla="*/ 395358 w 1343667"/>
              <a:gd name="connsiteY503" fmla="*/ 223810 h 1345910"/>
              <a:gd name="connsiteX504" fmla="*/ 401149 w 1343667"/>
              <a:gd name="connsiteY504" fmla="*/ 223810 h 1345910"/>
              <a:gd name="connsiteX505" fmla="*/ 406637 w 1343667"/>
              <a:gd name="connsiteY505" fmla="*/ 223810 h 1345910"/>
              <a:gd name="connsiteX506" fmla="*/ 412124 w 1343667"/>
              <a:gd name="connsiteY506" fmla="*/ 223199 h 1345910"/>
              <a:gd name="connsiteX507" fmla="*/ 417610 w 1343667"/>
              <a:gd name="connsiteY507" fmla="*/ 222283 h 1345910"/>
              <a:gd name="connsiteX508" fmla="*/ 422792 w 1343667"/>
              <a:gd name="connsiteY508" fmla="*/ 220756 h 1345910"/>
              <a:gd name="connsiteX509" fmla="*/ 427974 w 1343667"/>
              <a:gd name="connsiteY509" fmla="*/ 218924 h 1345910"/>
              <a:gd name="connsiteX510" fmla="*/ 432547 w 1343667"/>
              <a:gd name="connsiteY510" fmla="*/ 216787 h 1345910"/>
              <a:gd name="connsiteX511" fmla="*/ 519117 w 1343667"/>
              <a:gd name="connsiteY511" fmla="*/ 180758 h 1345910"/>
              <a:gd name="connsiteX512" fmla="*/ 523994 w 1343667"/>
              <a:gd name="connsiteY512" fmla="*/ 179231 h 1345910"/>
              <a:gd name="connsiteX513" fmla="*/ 529176 w 1343667"/>
              <a:gd name="connsiteY513" fmla="*/ 176788 h 1345910"/>
              <a:gd name="connsiteX514" fmla="*/ 533749 w 1343667"/>
              <a:gd name="connsiteY514" fmla="*/ 174040 h 1345910"/>
              <a:gd name="connsiteX515" fmla="*/ 538320 w 1343667"/>
              <a:gd name="connsiteY515" fmla="*/ 170987 h 1345910"/>
              <a:gd name="connsiteX516" fmla="*/ 542589 w 1343667"/>
              <a:gd name="connsiteY516" fmla="*/ 167628 h 1345910"/>
              <a:gd name="connsiteX517" fmla="*/ 546551 w 1343667"/>
              <a:gd name="connsiteY517" fmla="*/ 163659 h 1345910"/>
              <a:gd name="connsiteX518" fmla="*/ 550819 w 1343667"/>
              <a:gd name="connsiteY518" fmla="*/ 159384 h 1345910"/>
              <a:gd name="connsiteX519" fmla="*/ 554172 w 1343667"/>
              <a:gd name="connsiteY519" fmla="*/ 154805 h 1345910"/>
              <a:gd name="connsiteX520" fmla="*/ 557220 w 1343667"/>
              <a:gd name="connsiteY520" fmla="*/ 150224 h 1345910"/>
              <a:gd name="connsiteX521" fmla="*/ 559963 w 1343667"/>
              <a:gd name="connsiteY521" fmla="*/ 145339 h 1345910"/>
              <a:gd name="connsiteX522" fmla="*/ 562402 w 1343667"/>
              <a:gd name="connsiteY522" fmla="*/ 140454 h 1345910"/>
              <a:gd name="connsiteX523" fmla="*/ 564536 w 1343667"/>
              <a:gd name="connsiteY523" fmla="*/ 134958 h 1345910"/>
              <a:gd name="connsiteX524" fmla="*/ 566365 w 1343667"/>
              <a:gd name="connsiteY524" fmla="*/ 129767 h 1345910"/>
              <a:gd name="connsiteX525" fmla="*/ 567279 w 1343667"/>
              <a:gd name="connsiteY525" fmla="*/ 124576 h 1345910"/>
              <a:gd name="connsiteX526" fmla="*/ 568193 w 1343667"/>
              <a:gd name="connsiteY526" fmla="*/ 119386 h 1345910"/>
              <a:gd name="connsiteX527" fmla="*/ 568803 w 1343667"/>
              <a:gd name="connsiteY527" fmla="*/ 113890 h 1345910"/>
              <a:gd name="connsiteX528" fmla="*/ 568803 w 1343667"/>
              <a:gd name="connsiteY528" fmla="*/ 51602 h 1345910"/>
              <a:gd name="connsiteX529" fmla="*/ 569108 w 1343667"/>
              <a:gd name="connsiteY529" fmla="*/ 46411 h 1345910"/>
              <a:gd name="connsiteX530" fmla="*/ 569717 w 1343667"/>
              <a:gd name="connsiteY530" fmla="*/ 41220 h 1345910"/>
              <a:gd name="connsiteX531" fmla="*/ 570937 w 1343667"/>
              <a:gd name="connsiteY531" fmla="*/ 36335 h 1345910"/>
              <a:gd name="connsiteX532" fmla="*/ 572766 w 1343667"/>
              <a:gd name="connsiteY532" fmla="*/ 31450 h 1345910"/>
              <a:gd name="connsiteX533" fmla="*/ 574900 w 1343667"/>
              <a:gd name="connsiteY533" fmla="*/ 26870 h 1345910"/>
              <a:gd name="connsiteX534" fmla="*/ 577338 w 1343667"/>
              <a:gd name="connsiteY534" fmla="*/ 22900 h 1345910"/>
              <a:gd name="connsiteX535" fmla="*/ 580386 w 1343667"/>
              <a:gd name="connsiteY535" fmla="*/ 18931 h 1345910"/>
              <a:gd name="connsiteX536" fmla="*/ 583739 w 1343667"/>
              <a:gd name="connsiteY536" fmla="*/ 15267 h 1345910"/>
              <a:gd name="connsiteX537" fmla="*/ 587397 w 1343667"/>
              <a:gd name="connsiteY537" fmla="*/ 11908 h 1345910"/>
              <a:gd name="connsiteX538" fmla="*/ 591665 w 1343667"/>
              <a:gd name="connsiteY538" fmla="*/ 8550 h 1345910"/>
              <a:gd name="connsiteX539" fmla="*/ 595933 w 1343667"/>
              <a:gd name="connsiteY539" fmla="*/ 6107 h 1345910"/>
              <a:gd name="connsiteX540" fmla="*/ 600200 w 1343667"/>
              <a:gd name="connsiteY540" fmla="*/ 3969 h 1345910"/>
              <a:gd name="connsiteX541" fmla="*/ 605077 w 1343667"/>
              <a:gd name="connsiteY541" fmla="*/ 2137 h 1345910"/>
              <a:gd name="connsiteX542" fmla="*/ 609955 w 1343667"/>
              <a:gd name="connsiteY542" fmla="*/ 916 h 1345910"/>
              <a:gd name="connsiteX543" fmla="*/ 615136 w 1343667"/>
              <a:gd name="connsiteY543" fmla="*/ 305 h 1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343667" h="1345910">
                <a:moveTo>
                  <a:pt x="620319" y="0"/>
                </a:moveTo>
                <a:lnTo>
                  <a:pt x="723654" y="0"/>
                </a:lnTo>
                <a:lnTo>
                  <a:pt x="728836" y="305"/>
                </a:lnTo>
                <a:lnTo>
                  <a:pt x="734018" y="916"/>
                </a:lnTo>
                <a:lnTo>
                  <a:pt x="738895" y="2137"/>
                </a:lnTo>
                <a:lnTo>
                  <a:pt x="743773" y="3969"/>
                </a:lnTo>
                <a:lnTo>
                  <a:pt x="748345" y="6107"/>
                </a:lnTo>
                <a:lnTo>
                  <a:pt x="752613" y="8550"/>
                </a:lnTo>
                <a:lnTo>
                  <a:pt x="756270" y="11908"/>
                </a:lnTo>
                <a:lnTo>
                  <a:pt x="759928" y="15267"/>
                </a:lnTo>
                <a:lnTo>
                  <a:pt x="763586" y="18931"/>
                </a:lnTo>
                <a:lnTo>
                  <a:pt x="766634" y="22900"/>
                </a:lnTo>
                <a:lnTo>
                  <a:pt x="769073" y="26870"/>
                </a:lnTo>
                <a:lnTo>
                  <a:pt x="771207" y="31450"/>
                </a:lnTo>
                <a:lnTo>
                  <a:pt x="773036" y="36335"/>
                </a:lnTo>
                <a:lnTo>
                  <a:pt x="774255" y="41220"/>
                </a:lnTo>
                <a:lnTo>
                  <a:pt x="775170" y="46411"/>
                </a:lnTo>
                <a:lnTo>
                  <a:pt x="775170" y="51602"/>
                </a:lnTo>
                <a:lnTo>
                  <a:pt x="775170" y="113890"/>
                </a:lnTo>
                <a:lnTo>
                  <a:pt x="775474" y="119386"/>
                </a:lnTo>
                <a:lnTo>
                  <a:pt x="776389" y="124576"/>
                </a:lnTo>
                <a:lnTo>
                  <a:pt x="777608" y="129767"/>
                </a:lnTo>
                <a:lnTo>
                  <a:pt x="779132" y="134958"/>
                </a:lnTo>
                <a:lnTo>
                  <a:pt x="781266" y="140454"/>
                </a:lnTo>
                <a:lnTo>
                  <a:pt x="783704" y="145339"/>
                </a:lnTo>
                <a:lnTo>
                  <a:pt x="786753" y="150224"/>
                </a:lnTo>
                <a:lnTo>
                  <a:pt x="789801" y="154805"/>
                </a:lnTo>
                <a:lnTo>
                  <a:pt x="793459" y="159384"/>
                </a:lnTo>
                <a:lnTo>
                  <a:pt x="797117" y="163659"/>
                </a:lnTo>
                <a:lnTo>
                  <a:pt x="801080" y="167628"/>
                </a:lnTo>
                <a:lnTo>
                  <a:pt x="805347" y="170987"/>
                </a:lnTo>
                <a:lnTo>
                  <a:pt x="810224" y="174040"/>
                </a:lnTo>
                <a:lnTo>
                  <a:pt x="814797" y="176788"/>
                </a:lnTo>
                <a:lnTo>
                  <a:pt x="819674" y="179231"/>
                </a:lnTo>
                <a:lnTo>
                  <a:pt x="824551" y="180758"/>
                </a:lnTo>
                <a:lnTo>
                  <a:pt x="911121" y="216787"/>
                </a:lnTo>
                <a:lnTo>
                  <a:pt x="915998" y="218924"/>
                </a:lnTo>
                <a:lnTo>
                  <a:pt x="921181" y="220756"/>
                </a:lnTo>
                <a:lnTo>
                  <a:pt x="926362" y="222283"/>
                </a:lnTo>
                <a:lnTo>
                  <a:pt x="931545" y="223199"/>
                </a:lnTo>
                <a:lnTo>
                  <a:pt x="937336" y="223810"/>
                </a:lnTo>
                <a:lnTo>
                  <a:pt x="942823" y="223810"/>
                </a:lnTo>
                <a:lnTo>
                  <a:pt x="948615" y="223810"/>
                </a:lnTo>
                <a:lnTo>
                  <a:pt x="954101" y="223199"/>
                </a:lnTo>
                <a:lnTo>
                  <a:pt x="959893" y="221978"/>
                </a:lnTo>
                <a:lnTo>
                  <a:pt x="965075" y="220756"/>
                </a:lnTo>
                <a:lnTo>
                  <a:pt x="970257" y="218924"/>
                </a:lnTo>
                <a:lnTo>
                  <a:pt x="975439" y="216787"/>
                </a:lnTo>
                <a:lnTo>
                  <a:pt x="980621" y="214345"/>
                </a:lnTo>
                <a:lnTo>
                  <a:pt x="985194" y="211291"/>
                </a:lnTo>
                <a:lnTo>
                  <a:pt x="989461" y="208237"/>
                </a:lnTo>
                <a:lnTo>
                  <a:pt x="993424" y="204268"/>
                </a:lnTo>
                <a:lnTo>
                  <a:pt x="1037318" y="160300"/>
                </a:lnTo>
                <a:lnTo>
                  <a:pt x="1040977" y="156942"/>
                </a:lnTo>
                <a:lnTo>
                  <a:pt x="1045549" y="153888"/>
                </a:lnTo>
                <a:lnTo>
                  <a:pt x="1049816" y="151141"/>
                </a:lnTo>
                <a:lnTo>
                  <a:pt x="1054389" y="149309"/>
                </a:lnTo>
                <a:lnTo>
                  <a:pt x="1058961" y="147477"/>
                </a:lnTo>
                <a:lnTo>
                  <a:pt x="1063838" y="146255"/>
                </a:lnTo>
                <a:lnTo>
                  <a:pt x="1069020" y="145645"/>
                </a:lnTo>
                <a:lnTo>
                  <a:pt x="1073897" y="145339"/>
                </a:lnTo>
                <a:lnTo>
                  <a:pt x="1078774" y="145645"/>
                </a:lnTo>
                <a:lnTo>
                  <a:pt x="1083652" y="146255"/>
                </a:lnTo>
                <a:lnTo>
                  <a:pt x="1088834" y="147477"/>
                </a:lnTo>
                <a:lnTo>
                  <a:pt x="1093406" y="149309"/>
                </a:lnTo>
                <a:lnTo>
                  <a:pt x="1097979" y="151141"/>
                </a:lnTo>
                <a:lnTo>
                  <a:pt x="1102246" y="153888"/>
                </a:lnTo>
                <a:lnTo>
                  <a:pt x="1106514" y="156942"/>
                </a:lnTo>
                <a:lnTo>
                  <a:pt x="1110476" y="160300"/>
                </a:lnTo>
                <a:lnTo>
                  <a:pt x="1183635" y="233580"/>
                </a:lnTo>
                <a:lnTo>
                  <a:pt x="1187292" y="237549"/>
                </a:lnTo>
                <a:lnTo>
                  <a:pt x="1190036" y="241824"/>
                </a:lnTo>
                <a:lnTo>
                  <a:pt x="1192779" y="246099"/>
                </a:lnTo>
                <a:lnTo>
                  <a:pt x="1194913" y="250984"/>
                </a:lnTo>
                <a:lnTo>
                  <a:pt x="1196742" y="255564"/>
                </a:lnTo>
                <a:lnTo>
                  <a:pt x="1197961" y="260450"/>
                </a:lnTo>
                <a:lnTo>
                  <a:pt x="1198571" y="265335"/>
                </a:lnTo>
                <a:lnTo>
                  <a:pt x="1198876" y="270526"/>
                </a:lnTo>
                <a:lnTo>
                  <a:pt x="1198571" y="275411"/>
                </a:lnTo>
                <a:lnTo>
                  <a:pt x="1197961" y="280296"/>
                </a:lnTo>
                <a:lnTo>
                  <a:pt x="1196742" y="284877"/>
                </a:lnTo>
                <a:lnTo>
                  <a:pt x="1194913" y="289761"/>
                </a:lnTo>
                <a:lnTo>
                  <a:pt x="1192779" y="294647"/>
                </a:lnTo>
                <a:lnTo>
                  <a:pt x="1190036" y="298921"/>
                </a:lnTo>
                <a:lnTo>
                  <a:pt x="1187292" y="302891"/>
                </a:lnTo>
                <a:lnTo>
                  <a:pt x="1183635" y="306861"/>
                </a:lnTo>
                <a:lnTo>
                  <a:pt x="1139740" y="350828"/>
                </a:lnTo>
                <a:lnTo>
                  <a:pt x="1136082" y="354798"/>
                </a:lnTo>
                <a:lnTo>
                  <a:pt x="1133033" y="359378"/>
                </a:lnTo>
                <a:lnTo>
                  <a:pt x="1129680" y="363958"/>
                </a:lnTo>
                <a:lnTo>
                  <a:pt x="1127242" y="368843"/>
                </a:lnTo>
                <a:lnTo>
                  <a:pt x="1125108" y="373729"/>
                </a:lnTo>
                <a:lnTo>
                  <a:pt x="1123279" y="379225"/>
                </a:lnTo>
                <a:lnTo>
                  <a:pt x="1122060" y="384721"/>
                </a:lnTo>
                <a:lnTo>
                  <a:pt x="1121145" y="390217"/>
                </a:lnTo>
                <a:lnTo>
                  <a:pt x="1120231" y="395713"/>
                </a:lnTo>
                <a:lnTo>
                  <a:pt x="1120231" y="401514"/>
                </a:lnTo>
                <a:lnTo>
                  <a:pt x="1120231" y="407010"/>
                </a:lnTo>
                <a:lnTo>
                  <a:pt x="1120840" y="412506"/>
                </a:lnTo>
                <a:lnTo>
                  <a:pt x="1121755" y="418002"/>
                </a:lnTo>
                <a:lnTo>
                  <a:pt x="1123279" y="423498"/>
                </a:lnTo>
                <a:lnTo>
                  <a:pt x="1125108" y="428383"/>
                </a:lnTo>
                <a:lnTo>
                  <a:pt x="1127547" y="433269"/>
                </a:lnTo>
                <a:lnTo>
                  <a:pt x="1163211" y="519984"/>
                </a:lnTo>
                <a:lnTo>
                  <a:pt x="1165040" y="524868"/>
                </a:lnTo>
                <a:lnTo>
                  <a:pt x="1167174" y="530059"/>
                </a:lnTo>
                <a:lnTo>
                  <a:pt x="1169918" y="534639"/>
                </a:lnTo>
                <a:lnTo>
                  <a:pt x="1172966" y="539219"/>
                </a:lnTo>
                <a:lnTo>
                  <a:pt x="1176928" y="543494"/>
                </a:lnTo>
                <a:lnTo>
                  <a:pt x="1180586" y="547463"/>
                </a:lnTo>
                <a:lnTo>
                  <a:pt x="1184854" y="551433"/>
                </a:lnTo>
                <a:lnTo>
                  <a:pt x="1189121" y="555097"/>
                </a:lnTo>
                <a:lnTo>
                  <a:pt x="1193694" y="558150"/>
                </a:lnTo>
                <a:lnTo>
                  <a:pt x="1198876" y="560898"/>
                </a:lnTo>
                <a:lnTo>
                  <a:pt x="1203753" y="563341"/>
                </a:lnTo>
                <a:lnTo>
                  <a:pt x="1208935" y="565478"/>
                </a:lnTo>
                <a:lnTo>
                  <a:pt x="1214117" y="567005"/>
                </a:lnTo>
                <a:lnTo>
                  <a:pt x="1219604" y="568226"/>
                </a:lnTo>
                <a:lnTo>
                  <a:pt x="1224786" y="569142"/>
                </a:lnTo>
                <a:lnTo>
                  <a:pt x="1230272" y="569142"/>
                </a:lnTo>
                <a:lnTo>
                  <a:pt x="1292152" y="569142"/>
                </a:lnTo>
                <a:lnTo>
                  <a:pt x="1297334" y="569447"/>
                </a:lnTo>
                <a:lnTo>
                  <a:pt x="1302516" y="570363"/>
                </a:lnTo>
                <a:lnTo>
                  <a:pt x="1307698" y="571890"/>
                </a:lnTo>
                <a:lnTo>
                  <a:pt x="1312270" y="573722"/>
                </a:lnTo>
                <a:lnTo>
                  <a:pt x="1316843" y="575859"/>
                </a:lnTo>
                <a:lnTo>
                  <a:pt x="1320806" y="578302"/>
                </a:lnTo>
                <a:lnTo>
                  <a:pt x="1324768" y="581356"/>
                </a:lnTo>
                <a:lnTo>
                  <a:pt x="1328731" y="584714"/>
                </a:lnTo>
                <a:lnTo>
                  <a:pt x="1332084" y="588072"/>
                </a:lnTo>
                <a:lnTo>
                  <a:pt x="1335132" y="592042"/>
                </a:lnTo>
                <a:lnTo>
                  <a:pt x="1337571" y="596622"/>
                </a:lnTo>
                <a:lnTo>
                  <a:pt x="1339704" y="601202"/>
                </a:lnTo>
                <a:lnTo>
                  <a:pt x="1341534" y="605782"/>
                </a:lnTo>
                <a:lnTo>
                  <a:pt x="1342753" y="610667"/>
                </a:lnTo>
                <a:lnTo>
                  <a:pt x="1343363" y="616163"/>
                </a:lnTo>
                <a:lnTo>
                  <a:pt x="1343667" y="621354"/>
                </a:lnTo>
                <a:lnTo>
                  <a:pt x="1343667" y="724862"/>
                </a:lnTo>
                <a:lnTo>
                  <a:pt x="1343363" y="730053"/>
                </a:lnTo>
                <a:lnTo>
                  <a:pt x="1342753" y="735244"/>
                </a:lnTo>
                <a:lnTo>
                  <a:pt x="1341534" y="740128"/>
                </a:lnTo>
                <a:lnTo>
                  <a:pt x="1339704" y="745014"/>
                </a:lnTo>
                <a:lnTo>
                  <a:pt x="1337571" y="749594"/>
                </a:lnTo>
                <a:lnTo>
                  <a:pt x="1335132" y="753869"/>
                </a:lnTo>
                <a:lnTo>
                  <a:pt x="1332084" y="757533"/>
                </a:lnTo>
                <a:lnTo>
                  <a:pt x="1328731" y="761197"/>
                </a:lnTo>
                <a:lnTo>
                  <a:pt x="1324768" y="764556"/>
                </a:lnTo>
                <a:lnTo>
                  <a:pt x="1320806" y="767914"/>
                </a:lnTo>
                <a:lnTo>
                  <a:pt x="1316843" y="770357"/>
                </a:lnTo>
                <a:lnTo>
                  <a:pt x="1312270" y="772494"/>
                </a:lnTo>
                <a:lnTo>
                  <a:pt x="1307698" y="774326"/>
                </a:lnTo>
                <a:lnTo>
                  <a:pt x="1302516" y="775547"/>
                </a:lnTo>
                <a:lnTo>
                  <a:pt x="1297334" y="776463"/>
                </a:lnTo>
                <a:lnTo>
                  <a:pt x="1292152" y="776463"/>
                </a:lnTo>
                <a:lnTo>
                  <a:pt x="1230272" y="776463"/>
                </a:lnTo>
                <a:lnTo>
                  <a:pt x="1224786" y="776769"/>
                </a:lnTo>
                <a:lnTo>
                  <a:pt x="1219604" y="777685"/>
                </a:lnTo>
                <a:lnTo>
                  <a:pt x="1214117" y="778906"/>
                </a:lnTo>
                <a:lnTo>
                  <a:pt x="1208935" y="780433"/>
                </a:lnTo>
                <a:lnTo>
                  <a:pt x="1203753" y="782570"/>
                </a:lnTo>
                <a:lnTo>
                  <a:pt x="1198876" y="785013"/>
                </a:lnTo>
                <a:lnTo>
                  <a:pt x="1193694" y="788066"/>
                </a:lnTo>
                <a:lnTo>
                  <a:pt x="1189121" y="791120"/>
                </a:lnTo>
                <a:lnTo>
                  <a:pt x="1184854" y="794784"/>
                </a:lnTo>
                <a:lnTo>
                  <a:pt x="1180586" y="798448"/>
                </a:lnTo>
                <a:lnTo>
                  <a:pt x="1176928" y="802417"/>
                </a:lnTo>
                <a:lnTo>
                  <a:pt x="1172966" y="806691"/>
                </a:lnTo>
                <a:lnTo>
                  <a:pt x="1169918" y="811577"/>
                </a:lnTo>
                <a:lnTo>
                  <a:pt x="1167174" y="816157"/>
                </a:lnTo>
                <a:lnTo>
                  <a:pt x="1165040" y="821042"/>
                </a:lnTo>
                <a:lnTo>
                  <a:pt x="1163211" y="825928"/>
                </a:lnTo>
                <a:lnTo>
                  <a:pt x="1127547" y="912642"/>
                </a:lnTo>
                <a:lnTo>
                  <a:pt x="1125108" y="917833"/>
                </a:lnTo>
                <a:lnTo>
                  <a:pt x="1123279" y="922718"/>
                </a:lnTo>
                <a:lnTo>
                  <a:pt x="1121755" y="927909"/>
                </a:lnTo>
                <a:lnTo>
                  <a:pt x="1120840" y="933405"/>
                </a:lnTo>
                <a:lnTo>
                  <a:pt x="1120231" y="938901"/>
                </a:lnTo>
                <a:lnTo>
                  <a:pt x="1120231" y="944702"/>
                </a:lnTo>
                <a:lnTo>
                  <a:pt x="1120231" y="950198"/>
                </a:lnTo>
                <a:lnTo>
                  <a:pt x="1121145" y="955694"/>
                </a:lnTo>
                <a:lnTo>
                  <a:pt x="1122060" y="961496"/>
                </a:lnTo>
                <a:lnTo>
                  <a:pt x="1123279" y="966686"/>
                </a:lnTo>
                <a:lnTo>
                  <a:pt x="1125108" y="972182"/>
                </a:lnTo>
                <a:lnTo>
                  <a:pt x="1127242" y="977067"/>
                </a:lnTo>
                <a:lnTo>
                  <a:pt x="1129680" y="982258"/>
                </a:lnTo>
                <a:lnTo>
                  <a:pt x="1133033" y="986838"/>
                </a:lnTo>
                <a:lnTo>
                  <a:pt x="1136082" y="991113"/>
                </a:lnTo>
                <a:lnTo>
                  <a:pt x="1139740" y="995082"/>
                </a:lnTo>
                <a:lnTo>
                  <a:pt x="1183635" y="1039051"/>
                </a:lnTo>
                <a:lnTo>
                  <a:pt x="1187292" y="1042714"/>
                </a:lnTo>
                <a:lnTo>
                  <a:pt x="1190036" y="1047294"/>
                </a:lnTo>
                <a:lnTo>
                  <a:pt x="1192779" y="1051569"/>
                </a:lnTo>
                <a:lnTo>
                  <a:pt x="1194913" y="1056149"/>
                </a:lnTo>
                <a:lnTo>
                  <a:pt x="1196742" y="1060729"/>
                </a:lnTo>
                <a:lnTo>
                  <a:pt x="1197961" y="1065614"/>
                </a:lnTo>
                <a:lnTo>
                  <a:pt x="1198571" y="1070805"/>
                </a:lnTo>
                <a:lnTo>
                  <a:pt x="1198876" y="1075690"/>
                </a:lnTo>
                <a:lnTo>
                  <a:pt x="1198571" y="1080576"/>
                </a:lnTo>
                <a:lnTo>
                  <a:pt x="1197961" y="1085461"/>
                </a:lnTo>
                <a:lnTo>
                  <a:pt x="1196742" y="1090651"/>
                </a:lnTo>
                <a:lnTo>
                  <a:pt x="1194913" y="1095232"/>
                </a:lnTo>
                <a:lnTo>
                  <a:pt x="1192779" y="1099811"/>
                </a:lnTo>
                <a:lnTo>
                  <a:pt x="1190036" y="1104087"/>
                </a:lnTo>
                <a:lnTo>
                  <a:pt x="1187292" y="1108361"/>
                </a:lnTo>
                <a:lnTo>
                  <a:pt x="1183635" y="1112330"/>
                </a:lnTo>
                <a:lnTo>
                  <a:pt x="1110476" y="1185611"/>
                </a:lnTo>
                <a:lnTo>
                  <a:pt x="1106514" y="1188969"/>
                </a:lnTo>
                <a:lnTo>
                  <a:pt x="1102246" y="1192022"/>
                </a:lnTo>
                <a:lnTo>
                  <a:pt x="1097979" y="1194770"/>
                </a:lnTo>
                <a:lnTo>
                  <a:pt x="1093406" y="1197213"/>
                </a:lnTo>
                <a:lnTo>
                  <a:pt x="1088834" y="1198740"/>
                </a:lnTo>
                <a:lnTo>
                  <a:pt x="1083652" y="1199961"/>
                </a:lnTo>
                <a:lnTo>
                  <a:pt x="1078774" y="1200572"/>
                </a:lnTo>
                <a:lnTo>
                  <a:pt x="1073897" y="1200877"/>
                </a:lnTo>
                <a:lnTo>
                  <a:pt x="1069020" y="1200572"/>
                </a:lnTo>
                <a:lnTo>
                  <a:pt x="1063838" y="1199961"/>
                </a:lnTo>
                <a:lnTo>
                  <a:pt x="1058961" y="1198740"/>
                </a:lnTo>
                <a:lnTo>
                  <a:pt x="1054389" y="1197213"/>
                </a:lnTo>
                <a:lnTo>
                  <a:pt x="1049816" y="1194770"/>
                </a:lnTo>
                <a:lnTo>
                  <a:pt x="1045549" y="1192022"/>
                </a:lnTo>
                <a:lnTo>
                  <a:pt x="1040977" y="1188969"/>
                </a:lnTo>
                <a:lnTo>
                  <a:pt x="1037318" y="1185611"/>
                </a:lnTo>
                <a:lnTo>
                  <a:pt x="993424" y="1141642"/>
                </a:lnTo>
                <a:lnTo>
                  <a:pt x="989461" y="1137978"/>
                </a:lnTo>
                <a:lnTo>
                  <a:pt x="985194" y="1134925"/>
                </a:lnTo>
                <a:lnTo>
                  <a:pt x="980621" y="1131566"/>
                </a:lnTo>
                <a:lnTo>
                  <a:pt x="975744" y="1129123"/>
                </a:lnTo>
                <a:lnTo>
                  <a:pt x="970562" y="1126986"/>
                </a:lnTo>
                <a:lnTo>
                  <a:pt x="965380" y="1125154"/>
                </a:lnTo>
                <a:lnTo>
                  <a:pt x="959893" y="1123933"/>
                </a:lnTo>
                <a:lnTo>
                  <a:pt x="954101" y="1123017"/>
                </a:lnTo>
                <a:lnTo>
                  <a:pt x="948615" y="1122101"/>
                </a:lnTo>
                <a:lnTo>
                  <a:pt x="943128" y="1122101"/>
                </a:lnTo>
                <a:lnTo>
                  <a:pt x="937641" y="1122101"/>
                </a:lnTo>
                <a:lnTo>
                  <a:pt x="931849" y="1122712"/>
                </a:lnTo>
                <a:lnTo>
                  <a:pt x="926362" y="1123933"/>
                </a:lnTo>
                <a:lnTo>
                  <a:pt x="921181" y="1125154"/>
                </a:lnTo>
                <a:lnTo>
                  <a:pt x="916303" y="1126986"/>
                </a:lnTo>
                <a:lnTo>
                  <a:pt x="911121" y="1129429"/>
                </a:lnTo>
                <a:lnTo>
                  <a:pt x="824551" y="1165153"/>
                </a:lnTo>
                <a:lnTo>
                  <a:pt x="819674" y="1166985"/>
                </a:lnTo>
                <a:lnTo>
                  <a:pt x="814797" y="1169122"/>
                </a:lnTo>
                <a:lnTo>
                  <a:pt x="810224" y="1171870"/>
                </a:lnTo>
                <a:lnTo>
                  <a:pt x="805347" y="1174924"/>
                </a:lnTo>
                <a:lnTo>
                  <a:pt x="801080" y="1178893"/>
                </a:lnTo>
                <a:lnTo>
                  <a:pt x="797117" y="1182557"/>
                </a:lnTo>
                <a:lnTo>
                  <a:pt x="793459" y="1186831"/>
                </a:lnTo>
                <a:lnTo>
                  <a:pt x="789801" y="1191107"/>
                </a:lnTo>
                <a:lnTo>
                  <a:pt x="786753" y="1195686"/>
                </a:lnTo>
                <a:lnTo>
                  <a:pt x="783704" y="1200877"/>
                </a:lnTo>
                <a:lnTo>
                  <a:pt x="781266" y="1205762"/>
                </a:lnTo>
                <a:lnTo>
                  <a:pt x="779132" y="1210953"/>
                </a:lnTo>
                <a:lnTo>
                  <a:pt x="777608" y="1216143"/>
                </a:lnTo>
                <a:lnTo>
                  <a:pt x="776389" y="1221639"/>
                </a:lnTo>
                <a:lnTo>
                  <a:pt x="775474" y="1227136"/>
                </a:lnTo>
                <a:lnTo>
                  <a:pt x="775170" y="1232326"/>
                </a:lnTo>
                <a:lnTo>
                  <a:pt x="775170" y="1294309"/>
                </a:lnTo>
                <a:lnTo>
                  <a:pt x="775170" y="1299500"/>
                </a:lnTo>
                <a:lnTo>
                  <a:pt x="774255" y="1304385"/>
                </a:lnTo>
                <a:lnTo>
                  <a:pt x="773036" y="1309576"/>
                </a:lnTo>
                <a:lnTo>
                  <a:pt x="771207" y="1314461"/>
                </a:lnTo>
                <a:lnTo>
                  <a:pt x="769073" y="1318736"/>
                </a:lnTo>
                <a:lnTo>
                  <a:pt x="766634" y="1323011"/>
                </a:lnTo>
                <a:lnTo>
                  <a:pt x="763586" y="1327285"/>
                </a:lnTo>
                <a:lnTo>
                  <a:pt x="759928" y="1330949"/>
                </a:lnTo>
                <a:lnTo>
                  <a:pt x="756270" y="1334308"/>
                </a:lnTo>
                <a:lnTo>
                  <a:pt x="752613" y="1337055"/>
                </a:lnTo>
                <a:lnTo>
                  <a:pt x="748345" y="1339804"/>
                </a:lnTo>
                <a:lnTo>
                  <a:pt x="743773" y="1341941"/>
                </a:lnTo>
                <a:lnTo>
                  <a:pt x="738895" y="1343468"/>
                </a:lnTo>
                <a:lnTo>
                  <a:pt x="734018" y="1344995"/>
                </a:lnTo>
                <a:lnTo>
                  <a:pt x="728836" y="1345605"/>
                </a:lnTo>
                <a:lnTo>
                  <a:pt x="723654" y="1345910"/>
                </a:lnTo>
                <a:lnTo>
                  <a:pt x="620319" y="1345910"/>
                </a:lnTo>
                <a:lnTo>
                  <a:pt x="615136" y="1345605"/>
                </a:lnTo>
                <a:lnTo>
                  <a:pt x="609649" y="1344995"/>
                </a:lnTo>
                <a:lnTo>
                  <a:pt x="604772" y="1343468"/>
                </a:lnTo>
                <a:lnTo>
                  <a:pt x="600200" y="1341941"/>
                </a:lnTo>
                <a:lnTo>
                  <a:pt x="595628" y="1339804"/>
                </a:lnTo>
                <a:lnTo>
                  <a:pt x="591665" y="1337055"/>
                </a:lnTo>
                <a:lnTo>
                  <a:pt x="587397" y="1334308"/>
                </a:lnTo>
                <a:lnTo>
                  <a:pt x="583739" y="1330949"/>
                </a:lnTo>
                <a:lnTo>
                  <a:pt x="580386" y="1327285"/>
                </a:lnTo>
                <a:lnTo>
                  <a:pt x="577338" y="1323011"/>
                </a:lnTo>
                <a:lnTo>
                  <a:pt x="574900" y="1318736"/>
                </a:lnTo>
                <a:lnTo>
                  <a:pt x="572766" y="1314461"/>
                </a:lnTo>
                <a:lnTo>
                  <a:pt x="570937" y="1309576"/>
                </a:lnTo>
                <a:lnTo>
                  <a:pt x="569717" y="1304385"/>
                </a:lnTo>
                <a:lnTo>
                  <a:pt x="569108" y="1299500"/>
                </a:lnTo>
                <a:lnTo>
                  <a:pt x="568803" y="1294309"/>
                </a:lnTo>
                <a:lnTo>
                  <a:pt x="568803" y="1232326"/>
                </a:lnTo>
                <a:lnTo>
                  <a:pt x="568193" y="1227136"/>
                </a:lnTo>
                <a:lnTo>
                  <a:pt x="567279" y="1221639"/>
                </a:lnTo>
                <a:lnTo>
                  <a:pt x="566365" y="1216143"/>
                </a:lnTo>
                <a:lnTo>
                  <a:pt x="564536" y="1210953"/>
                </a:lnTo>
                <a:lnTo>
                  <a:pt x="562402" y="1205762"/>
                </a:lnTo>
                <a:lnTo>
                  <a:pt x="559963" y="1200877"/>
                </a:lnTo>
                <a:lnTo>
                  <a:pt x="557220" y="1195686"/>
                </a:lnTo>
                <a:lnTo>
                  <a:pt x="554172" y="1191107"/>
                </a:lnTo>
                <a:lnTo>
                  <a:pt x="550819" y="1186831"/>
                </a:lnTo>
                <a:lnTo>
                  <a:pt x="546551" y="1182557"/>
                </a:lnTo>
                <a:lnTo>
                  <a:pt x="542589" y="1178893"/>
                </a:lnTo>
                <a:lnTo>
                  <a:pt x="538320" y="1174924"/>
                </a:lnTo>
                <a:lnTo>
                  <a:pt x="533749" y="1171870"/>
                </a:lnTo>
                <a:lnTo>
                  <a:pt x="529176" y="1169122"/>
                </a:lnTo>
                <a:lnTo>
                  <a:pt x="523994" y="1166985"/>
                </a:lnTo>
                <a:lnTo>
                  <a:pt x="519117" y="1165153"/>
                </a:lnTo>
                <a:lnTo>
                  <a:pt x="432547" y="1129429"/>
                </a:lnTo>
                <a:lnTo>
                  <a:pt x="427669" y="1126986"/>
                </a:lnTo>
                <a:lnTo>
                  <a:pt x="422792" y="1125154"/>
                </a:lnTo>
                <a:lnTo>
                  <a:pt x="417610" y="1123933"/>
                </a:lnTo>
                <a:lnTo>
                  <a:pt x="411818" y="1122712"/>
                </a:lnTo>
                <a:lnTo>
                  <a:pt x="406332" y="1122101"/>
                </a:lnTo>
                <a:lnTo>
                  <a:pt x="400845" y="1122101"/>
                </a:lnTo>
                <a:lnTo>
                  <a:pt x="395053" y="1122101"/>
                </a:lnTo>
                <a:lnTo>
                  <a:pt x="389566" y="1123017"/>
                </a:lnTo>
                <a:lnTo>
                  <a:pt x="384079" y="1123933"/>
                </a:lnTo>
                <a:lnTo>
                  <a:pt x="378898" y="1125154"/>
                </a:lnTo>
                <a:lnTo>
                  <a:pt x="373411" y="1126986"/>
                </a:lnTo>
                <a:lnTo>
                  <a:pt x="368229" y="1129123"/>
                </a:lnTo>
                <a:lnTo>
                  <a:pt x="363351" y="1131566"/>
                </a:lnTo>
                <a:lnTo>
                  <a:pt x="358779" y="1134925"/>
                </a:lnTo>
                <a:lnTo>
                  <a:pt x="354512" y="1137978"/>
                </a:lnTo>
                <a:lnTo>
                  <a:pt x="350549" y="1141642"/>
                </a:lnTo>
                <a:lnTo>
                  <a:pt x="306349" y="1185611"/>
                </a:lnTo>
                <a:lnTo>
                  <a:pt x="302692" y="1188969"/>
                </a:lnTo>
                <a:lnTo>
                  <a:pt x="298423" y="1192022"/>
                </a:lnTo>
                <a:lnTo>
                  <a:pt x="294156" y="1194770"/>
                </a:lnTo>
                <a:lnTo>
                  <a:pt x="289584" y="1197213"/>
                </a:lnTo>
                <a:lnTo>
                  <a:pt x="284707" y="1198740"/>
                </a:lnTo>
                <a:lnTo>
                  <a:pt x="279829" y="1199961"/>
                </a:lnTo>
                <a:lnTo>
                  <a:pt x="274952" y="1200572"/>
                </a:lnTo>
                <a:lnTo>
                  <a:pt x="270075" y="1200877"/>
                </a:lnTo>
                <a:lnTo>
                  <a:pt x="264893" y="1200572"/>
                </a:lnTo>
                <a:lnTo>
                  <a:pt x="260016" y="1199961"/>
                </a:lnTo>
                <a:lnTo>
                  <a:pt x="255139" y="1198740"/>
                </a:lnTo>
                <a:lnTo>
                  <a:pt x="250566" y="1197213"/>
                </a:lnTo>
                <a:lnTo>
                  <a:pt x="245994" y="1194770"/>
                </a:lnTo>
                <a:lnTo>
                  <a:pt x="241421" y="1192022"/>
                </a:lnTo>
                <a:lnTo>
                  <a:pt x="237459" y="1188969"/>
                </a:lnTo>
                <a:lnTo>
                  <a:pt x="233496" y="1185611"/>
                </a:lnTo>
                <a:lnTo>
                  <a:pt x="160338" y="1112330"/>
                </a:lnTo>
                <a:lnTo>
                  <a:pt x="156680" y="1108361"/>
                </a:lnTo>
                <a:lnTo>
                  <a:pt x="153632" y="1104087"/>
                </a:lnTo>
                <a:lnTo>
                  <a:pt x="151194" y="1099811"/>
                </a:lnTo>
                <a:lnTo>
                  <a:pt x="149060" y="1095232"/>
                </a:lnTo>
                <a:lnTo>
                  <a:pt x="147231" y="1090651"/>
                </a:lnTo>
                <a:lnTo>
                  <a:pt x="146317" y="1085461"/>
                </a:lnTo>
                <a:lnTo>
                  <a:pt x="145402" y="1080576"/>
                </a:lnTo>
                <a:lnTo>
                  <a:pt x="145402" y="1075690"/>
                </a:lnTo>
                <a:lnTo>
                  <a:pt x="145402" y="1070805"/>
                </a:lnTo>
                <a:lnTo>
                  <a:pt x="146317" y="1065614"/>
                </a:lnTo>
                <a:lnTo>
                  <a:pt x="147231" y="1060729"/>
                </a:lnTo>
                <a:lnTo>
                  <a:pt x="149060" y="1056149"/>
                </a:lnTo>
                <a:lnTo>
                  <a:pt x="151194" y="1051569"/>
                </a:lnTo>
                <a:lnTo>
                  <a:pt x="153632" y="1047294"/>
                </a:lnTo>
                <a:lnTo>
                  <a:pt x="156680" y="1042714"/>
                </a:lnTo>
                <a:lnTo>
                  <a:pt x="160338" y="1039051"/>
                </a:lnTo>
                <a:lnTo>
                  <a:pt x="204233" y="995082"/>
                </a:lnTo>
                <a:lnTo>
                  <a:pt x="207891" y="991113"/>
                </a:lnTo>
                <a:lnTo>
                  <a:pt x="211244" y="986838"/>
                </a:lnTo>
                <a:lnTo>
                  <a:pt x="213987" y="982258"/>
                </a:lnTo>
                <a:lnTo>
                  <a:pt x="216426" y="977067"/>
                </a:lnTo>
                <a:lnTo>
                  <a:pt x="218560" y="972182"/>
                </a:lnTo>
                <a:lnTo>
                  <a:pt x="220389" y="966686"/>
                </a:lnTo>
                <a:lnTo>
                  <a:pt x="221608" y="961496"/>
                </a:lnTo>
                <a:lnTo>
                  <a:pt x="223132" y="955694"/>
                </a:lnTo>
                <a:lnTo>
                  <a:pt x="223741" y="950198"/>
                </a:lnTo>
                <a:lnTo>
                  <a:pt x="224047" y="944702"/>
                </a:lnTo>
                <a:lnTo>
                  <a:pt x="223741" y="938901"/>
                </a:lnTo>
                <a:lnTo>
                  <a:pt x="223132" y="933405"/>
                </a:lnTo>
                <a:lnTo>
                  <a:pt x="221913" y="927909"/>
                </a:lnTo>
                <a:lnTo>
                  <a:pt x="220389" y="922718"/>
                </a:lnTo>
                <a:lnTo>
                  <a:pt x="218560" y="917833"/>
                </a:lnTo>
                <a:lnTo>
                  <a:pt x="216426" y="912642"/>
                </a:lnTo>
                <a:lnTo>
                  <a:pt x="180761" y="825928"/>
                </a:lnTo>
                <a:lnTo>
                  <a:pt x="178628" y="821042"/>
                </a:lnTo>
                <a:lnTo>
                  <a:pt x="176494" y="816157"/>
                </a:lnTo>
                <a:lnTo>
                  <a:pt x="173751" y="811577"/>
                </a:lnTo>
                <a:lnTo>
                  <a:pt x="170702" y="806691"/>
                </a:lnTo>
                <a:lnTo>
                  <a:pt x="167349" y="802417"/>
                </a:lnTo>
                <a:lnTo>
                  <a:pt x="163387" y="798448"/>
                </a:lnTo>
                <a:lnTo>
                  <a:pt x="159424" y="794784"/>
                </a:lnTo>
                <a:lnTo>
                  <a:pt x="154547" y="791120"/>
                </a:lnTo>
                <a:lnTo>
                  <a:pt x="149974" y="788066"/>
                </a:lnTo>
                <a:lnTo>
                  <a:pt x="145402" y="785013"/>
                </a:lnTo>
                <a:lnTo>
                  <a:pt x="140220" y="782570"/>
                </a:lnTo>
                <a:lnTo>
                  <a:pt x="135038" y="780433"/>
                </a:lnTo>
                <a:lnTo>
                  <a:pt x="129855" y="778906"/>
                </a:lnTo>
                <a:lnTo>
                  <a:pt x="124369" y="777685"/>
                </a:lnTo>
                <a:lnTo>
                  <a:pt x="119187" y="776769"/>
                </a:lnTo>
                <a:lnTo>
                  <a:pt x="113700" y="776463"/>
                </a:lnTo>
                <a:lnTo>
                  <a:pt x="51820" y="776463"/>
                </a:lnTo>
                <a:lnTo>
                  <a:pt x="46333" y="776158"/>
                </a:lnTo>
                <a:lnTo>
                  <a:pt x="41456" y="775547"/>
                </a:lnTo>
                <a:lnTo>
                  <a:pt x="36579" y="774326"/>
                </a:lnTo>
                <a:lnTo>
                  <a:pt x="31702" y="772494"/>
                </a:lnTo>
                <a:lnTo>
                  <a:pt x="27130" y="770357"/>
                </a:lnTo>
                <a:lnTo>
                  <a:pt x="22862" y="767914"/>
                </a:lnTo>
                <a:lnTo>
                  <a:pt x="18900" y="764556"/>
                </a:lnTo>
                <a:lnTo>
                  <a:pt x="15242" y="761197"/>
                </a:lnTo>
                <a:lnTo>
                  <a:pt x="11889" y="757533"/>
                </a:lnTo>
                <a:lnTo>
                  <a:pt x="9145" y="753564"/>
                </a:lnTo>
                <a:lnTo>
                  <a:pt x="6097" y="749288"/>
                </a:lnTo>
                <a:lnTo>
                  <a:pt x="3963" y="745014"/>
                </a:lnTo>
                <a:lnTo>
                  <a:pt x="2439" y="740128"/>
                </a:lnTo>
                <a:lnTo>
                  <a:pt x="915" y="735244"/>
                </a:lnTo>
                <a:lnTo>
                  <a:pt x="305" y="730053"/>
                </a:lnTo>
                <a:lnTo>
                  <a:pt x="0" y="724862"/>
                </a:lnTo>
                <a:lnTo>
                  <a:pt x="0" y="621354"/>
                </a:lnTo>
                <a:lnTo>
                  <a:pt x="305" y="616163"/>
                </a:lnTo>
                <a:lnTo>
                  <a:pt x="915" y="610667"/>
                </a:lnTo>
                <a:lnTo>
                  <a:pt x="2439" y="605782"/>
                </a:lnTo>
                <a:lnTo>
                  <a:pt x="3963" y="601202"/>
                </a:lnTo>
                <a:lnTo>
                  <a:pt x="6097" y="596622"/>
                </a:lnTo>
                <a:lnTo>
                  <a:pt x="9145" y="592042"/>
                </a:lnTo>
                <a:lnTo>
                  <a:pt x="11889" y="588072"/>
                </a:lnTo>
                <a:lnTo>
                  <a:pt x="15242" y="584714"/>
                </a:lnTo>
                <a:lnTo>
                  <a:pt x="18900" y="581356"/>
                </a:lnTo>
                <a:lnTo>
                  <a:pt x="22862" y="578302"/>
                </a:lnTo>
                <a:lnTo>
                  <a:pt x="27130" y="575859"/>
                </a:lnTo>
                <a:lnTo>
                  <a:pt x="31702" y="573722"/>
                </a:lnTo>
                <a:lnTo>
                  <a:pt x="36579" y="571890"/>
                </a:lnTo>
                <a:lnTo>
                  <a:pt x="41456" y="570363"/>
                </a:lnTo>
                <a:lnTo>
                  <a:pt x="46333" y="569447"/>
                </a:lnTo>
                <a:lnTo>
                  <a:pt x="51820" y="569142"/>
                </a:lnTo>
                <a:lnTo>
                  <a:pt x="113700" y="569447"/>
                </a:lnTo>
                <a:lnTo>
                  <a:pt x="119187" y="569142"/>
                </a:lnTo>
                <a:lnTo>
                  <a:pt x="124674" y="568226"/>
                </a:lnTo>
                <a:lnTo>
                  <a:pt x="129855" y="567005"/>
                </a:lnTo>
                <a:lnTo>
                  <a:pt x="135038" y="565478"/>
                </a:lnTo>
                <a:lnTo>
                  <a:pt x="140220" y="563341"/>
                </a:lnTo>
                <a:lnTo>
                  <a:pt x="145402" y="560898"/>
                </a:lnTo>
                <a:lnTo>
                  <a:pt x="150279" y="558150"/>
                </a:lnTo>
                <a:lnTo>
                  <a:pt x="154851" y="555097"/>
                </a:lnTo>
                <a:lnTo>
                  <a:pt x="159424" y="551433"/>
                </a:lnTo>
                <a:lnTo>
                  <a:pt x="163387" y="547463"/>
                </a:lnTo>
                <a:lnTo>
                  <a:pt x="167349" y="543494"/>
                </a:lnTo>
                <a:lnTo>
                  <a:pt x="170702" y="539219"/>
                </a:lnTo>
                <a:lnTo>
                  <a:pt x="173751" y="534639"/>
                </a:lnTo>
                <a:lnTo>
                  <a:pt x="176494" y="530059"/>
                </a:lnTo>
                <a:lnTo>
                  <a:pt x="178933" y="524868"/>
                </a:lnTo>
                <a:lnTo>
                  <a:pt x="181066" y="519984"/>
                </a:lnTo>
                <a:lnTo>
                  <a:pt x="216426" y="433269"/>
                </a:lnTo>
                <a:lnTo>
                  <a:pt x="218560" y="428383"/>
                </a:lnTo>
                <a:lnTo>
                  <a:pt x="220389" y="423498"/>
                </a:lnTo>
                <a:lnTo>
                  <a:pt x="221913" y="418002"/>
                </a:lnTo>
                <a:lnTo>
                  <a:pt x="223132" y="412506"/>
                </a:lnTo>
                <a:lnTo>
                  <a:pt x="223741" y="407010"/>
                </a:lnTo>
                <a:lnTo>
                  <a:pt x="224047" y="401514"/>
                </a:lnTo>
                <a:lnTo>
                  <a:pt x="223741" y="395713"/>
                </a:lnTo>
                <a:lnTo>
                  <a:pt x="223132" y="390217"/>
                </a:lnTo>
                <a:lnTo>
                  <a:pt x="221913" y="384721"/>
                </a:lnTo>
                <a:lnTo>
                  <a:pt x="220389" y="379225"/>
                </a:lnTo>
                <a:lnTo>
                  <a:pt x="218560" y="373729"/>
                </a:lnTo>
                <a:lnTo>
                  <a:pt x="216426" y="368843"/>
                </a:lnTo>
                <a:lnTo>
                  <a:pt x="213987" y="363958"/>
                </a:lnTo>
                <a:lnTo>
                  <a:pt x="211244" y="359378"/>
                </a:lnTo>
                <a:lnTo>
                  <a:pt x="207891" y="354798"/>
                </a:lnTo>
                <a:lnTo>
                  <a:pt x="204233" y="350828"/>
                </a:lnTo>
                <a:lnTo>
                  <a:pt x="160643" y="306861"/>
                </a:lnTo>
                <a:lnTo>
                  <a:pt x="156680" y="302891"/>
                </a:lnTo>
                <a:lnTo>
                  <a:pt x="153632" y="298921"/>
                </a:lnTo>
                <a:lnTo>
                  <a:pt x="151194" y="294647"/>
                </a:lnTo>
                <a:lnTo>
                  <a:pt x="149060" y="289761"/>
                </a:lnTo>
                <a:lnTo>
                  <a:pt x="147535" y="284877"/>
                </a:lnTo>
                <a:lnTo>
                  <a:pt x="146317" y="280296"/>
                </a:lnTo>
                <a:lnTo>
                  <a:pt x="145402" y="275411"/>
                </a:lnTo>
                <a:lnTo>
                  <a:pt x="145402" y="270526"/>
                </a:lnTo>
                <a:lnTo>
                  <a:pt x="145402" y="265335"/>
                </a:lnTo>
                <a:lnTo>
                  <a:pt x="146317" y="260450"/>
                </a:lnTo>
                <a:lnTo>
                  <a:pt x="147535" y="255564"/>
                </a:lnTo>
                <a:lnTo>
                  <a:pt x="149060" y="250984"/>
                </a:lnTo>
                <a:lnTo>
                  <a:pt x="151194" y="246099"/>
                </a:lnTo>
                <a:lnTo>
                  <a:pt x="153632" y="241824"/>
                </a:lnTo>
                <a:lnTo>
                  <a:pt x="156680" y="237549"/>
                </a:lnTo>
                <a:lnTo>
                  <a:pt x="160643" y="233580"/>
                </a:lnTo>
                <a:lnTo>
                  <a:pt x="233496" y="160300"/>
                </a:lnTo>
                <a:lnTo>
                  <a:pt x="237459" y="156942"/>
                </a:lnTo>
                <a:lnTo>
                  <a:pt x="241421" y="153888"/>
                </a:lnTo>
                <a:lnTo>
                  <a:pt x="245994" y="151141"/>
                </a:lnTo>
                <a:lnTo>
                  <a:pt x="250566" y="149309"/>
                </a:lnTo>
                <a:lnTo>
                  <a:pt x="255139" y="147477"/>
                </a:lnTo>
                <a:lnTo>
                  <a:pt x="260016" y="146255"/>
                </a:lnTo>
                <a:lnTo>
                  <a:pt x="264893" y="145645"/>
                </a:lnTo>
                <a:lnTo>
                  <a:pt x="270075" y="145339"/>
                </a:lnTo>
                <a:lnTo>
                  <a:pt x="274952" y="145645"/>
                </a:lnTo>
                <a:lnTo>
                  <a:pt x="279829" y="146255"/>
                </a:lnTo>
                <a:lnTo>
                  <a:pt x="284707" y="147477"/>
                </a:lnTo>
                <a:lnTo>
                  <a:pt x="289584" y="149309"/>
                </a:lnTo>
                <a:lnTo>
                  <a:pt x="294156" y="151141"/>
                </a:lnTo>
                <a:lnTo>
                  <a:pt x="298423" y="153888"/>
                </a:lnTo>
                <a:lnTo>
                  <a:pt x="302692" y="156942"/>
                </a:lnTo>
                <a:lnTo>
                  <a:pt x="306349" y="160300"/>
                </a:lnTo>
                <a:lnTo>
                  <a:pt x="350549" y="204268"/>
                </a:lnTo>
                <a:lnTo>
                  <a:pt x="354816" y="208237"/>
                </a:lnTo>
                <a:lnTo>
                  <a:pt x="359084" y="211291"/>
                </a:lnTo>
                <a:lnTo>
                  <a:pt x="363656" y="214345"/>
                </a:lnTo>
                <a:lnTo>
                  <a:pt x="368229" y="216787"/>
                </a:lnTo>
                <a:lnTo>
                  <a:pt x="373411" y="218924"/>
                </a:lnTo>
                <a:lnTo>
                  <a:pt x="378898" y="220756"/>
                </a:lnTo>
                <a:lnTo>
                  <a:pt x="384384" y="221978"/>
                </a:lnTo>
                <a:lnTo>
                  <a:pt x="389566" y="223199"/>
                </a:lnTo>
                <a:lnTo>
                  <a:pt x="395358" y="223810"/>
                </a:lnTo>
                <a:lnTo>
                  <a:pt x="401149" y="223810"/>
                </a:lnTo>
                <a:lnTo>
                  <a:pt x="406637" y="223810"/>
                </a:lnTo>
                <a:lnTo>
                  <a:pt x="412124" y="223199"/>
                </a:lnTo>
                <a:lnTo>
                  <a:pt x="417610" y="222283"/>
                </a:lnTo>
                <a:lnTo>
                  <a:pt x="422792" y="220756"/>
                </a:lnTo>
                <a:lnTo>
                  <a:pt x="427974" y="218924"/>
                </a:lnTo>
                <a:lnTo>
                  <a:pt x="432547" y="216787"/>
                </a:lnTo>
                <a:lnTo>
                  <a:pt x="519117" y="180758"/>
                </a:lnTo>
                <a:lnTo>
                  <a:pt x="523994" y="179231"/>
                </a:lnTo>
                <a:lnTo>
                  <a:pt x="529176" y="176788"/>
                </a:lnTo>
                <a:lnTo>
                  <a:pt x="533749" y="174040"/>
                </a:lnTo>
                <a:lnTo>
                  <a:pt x="538320" y="170987"/>
                </a:lnTo>
                <a:lnTo>
                  <a:pt x="542589" y="167628"/>
                </a:lnTo>
                <a:lnTo>
                  <a:pt x="546551" y="163659"/>
                </a:lnTo>
                <a:lnTo>
                  <a:pt x="550819" y="159384"/>
                </a:lnTo>
                <a:lnTo>
                  <a:pt x="554172" y="154805"/>
                </a:lnTo>
                <a:lnTo>
                  <a:pt x="557220" y="150224"/>
                </a:lnTo>
                <a:lnTo>
                  <a:pt x="559963" y="145339"/>
                </a:lnTo>
                <a:lnTo>
                  <a:pt x="562402" y="140454"/>
                </a:lnTo>
                <a:lnTo>
                  <a:pt x="564536" y="134958"/>
                </a:lnTo>
                <a:lnTo>
                  <a:pt x="566365" y="129767"/>
                </a:lnTo>
                <a:lnTo>
                  <a:pt x="567279" y="124576"/>
                </a:lnTo>
                <a:lnTo>
                  <a:pt x="568193" y="119386"/>
                </a:lnTo>
                <a:lnTo>
                  <a:pt x="568803" y="113890"/>
                </a:lnTo>
                <a:lnTo>
                  <a:pt x="568803" y="51602"/>
                </a:lnTo>
                <a:lnTo>
                  <a:pt x="569108" y="46411"/>
                </a:lnTo>
                <a:lnTo>
                  <a:pt x="569717" y="41220"/>
                </a:lnTo>
                <a:lnTo>
                  <a:pt x="570937" y="36335"/>
                </a:lnTo>
                <a:lnTo>
                  <a:pt x="572766" y="31450"/>
                </a:lnTo>
                <a:lnTo>
                  <a:pt x="574900" y="26870"/>
                </a:lnTo>
                <a:lnTo>
                  <a:pt x="577338" y="22900"/>
                </a:lnTo>
                <a:lnTo>
                  <a:pt x="580386" y="18931"/>
                </a:lnTo>
                <a:lnTo>
                  <a:pt x="583739" y="15267"/>
                </a:lnTo>
                <a:lnTo>
                  <a:pt x="587397" y="11908"/>
                </a:lnTo>
                <a:lnTo>
                  <a:pt x="591665" y="8550"/>
                </a:lnTo>
                <a:lnTo>
                  <a:pt x="595933" y="6107"/>
                </a:lnTo>
                <a:lnTo>
                  <a:pt x="600200" y="3969"/>
                </a:lnTo>
                <a:lnTo>
                  <a:pt x="605077" y="2137"/>
                </a:lnTo>
                <a:lnTo>
                  <a:pt x="609955" y="916"/>
                </a:lnTo>
                <a:lnTo>
                  <a:pt x="615136" y="305"/>
                </a:lnTo>
                <a:close/>
              </a:path>
            </a:pathLst>
          </a:custGeom>
          <a:solidFill>
            <a:srgbClr val="C0000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smtClean="0">
                <a:solidFill>
                  <a:srgbClr val="FFFFFF"/>
                </a:solidFill>
                <a:latin typeface="+mn-ea"/>
                <a:ea typeface="+mn-ea"/>
              </a:rPr>
              <a:t>异常流量识别</a:t>
            </a:r>
            <a:endParaRPr lang="zh-CN" altLang="en-US" sz="800" b="1" dirty="0">
              <a:solidFill>
                <a:srgbClr val="FFFFFF"/>
              </a:solidFill>
              <a:latin typeface="+mn-ea"/>
              <a:ea typeface="+mn-ea"/>
            </a:endParaRPr>
          </a:p>
        </p:txBody>
      </p:sp>
      <p:sp>
        <p:nvSpPr>
          <p:cNvPr id="13" name="任意多边形: 形状 52"/>
          <p:cNvSpPr>
            <a:spLocks/>
          </p:cNvSpPr>
          <p:nvPr/>
        </p:nvSpPr>
        <p:spPr bwMode="auto">
          <a:xfrm>
            <a:off x="4044972" y="2503354"/>
            <a:ext cx="612000" cy="612000"/>
          </a:xfrm>
          <a:custGeom>
            <a:avLst/>
            <a:gdLst>
              <a:gd name="connsiteX0" fmla="*/ 620319 w 1343667"/>
              <a:gd name="connsiteY0" fmla="*/ 0 h 1345910"/>
              <a:gd name="connsiteX1" fmla="*/ 723654 w 1343667"/>
              <a:gd name="connsiteY1" fmla="*/ 0 h 1345910"/>
              <a:gd name="connsiteX2" fmla="*/ 728836 w 1343667"/>
              <a:gd name="connsiteY2" fmla="*/ 305 h 1345910"/>
              <a:gd name="connsiteX3" fmla="*/ 734018 w 1343667"/>
              <a:gd name="connsiteY3" fmla="*/ 916 h 1345910"/>
              <a:gd name="connsiteX4" fmla="*/ 738895 w 1343667"/>
              <a:gd name="connsiteY4" fmla="*/ 2137 h 1345910"/>
              <a:gd name="connsiteX5" fmla="*/ 743773 w 1343667"/>
              <a:gd name="connsiteY5" fmla="*/ 3969 h 1345910"/>
              <a:gd name="connsiteX6" fmla="*/ 748345 w 1343667"/>
              <a:gd name="connsiteY6" fmla="*/ 6107 h 1345910"/>
              <a:gd name="connsiteX7" fmla="*/ 752613 w 1343667"/>
              <a:gd name="connsiteY7" fmla="*/ 8550 h 1345910"/>
              <a:gd name="connsiteX8" fmla="*/ 756270 w 1343667"/>
              <a:gd name="connsiteY8" fmla="*/ 11908 h 1345910"/>
              <a:gd name="connsiteX9" fmla="*/ 759928 w 1343667"/>
              <a:gd name="connsiteY9" fmla="*/ 15267 h 1345910"/>
              <a:gd name="connsiteX10" fmla="*/ 763586 w 1343667"/>
              <a:gd name="connsiteY10" fmla="*/ 18931 h 1345910"/>
              <a:gd name="connsiteX11" fmla="*/ 766634 w 1343667"/>
              <a:gd name="connsiteY11" fmla="*/ 22900 h 1345910"/>
              <a:gd name="connsiteX12" fmla="*/ 769073 w 1343667"/>
              <a:gd name="connsiteY12" fmla="*/ 26870 h 1345910"/>
              <a:gd name="connsiteX13" fmla="*/ 771207 w 1343667"/>
              <a:gd name="connsiteY13" fmla="*/ 31450 h 1345910"/>
              <a:gd name="connsiteX14" fmla="*/ 773036 w 1343667"/>
              <a:gd name="connsiteY14" fmla="*/ 36335 h 1345910"/>
              <a:gd name="connsiteX15" fmla="*/ 774255 w 1343667"/>
              <a:gd name="connsiteY15" fmla="*/ 41220 h 1345910"/>
              <a:gd name="connsiteX16" fmla="*/ 775170 w 1343667"/>
              <a:gd name="connsiteY16" fmla="*/ 46411 h 1345910"/>
              <a:gd name="connsiteX17" fmla="*/ 775170 w 1343667"/>
              <a:gd name="connsiteY17" fmla="*/ 51602 h 1345910"/>
              <a:gd name="connsiteX18" fmla="*/ 775170 w 1343667"/>
              <a:gd name="connsiteY18" fmla="*/ 113890 h 1345910"/>
              <a:gd name="connsiteX19" fmla="*/ 775474 w 1343667"/>
              <a:gd name="connsiteY19" fmla="*/ 119386 h 1345910"/>
              <a:gd name="connsiteX20" fmla="*/ 776389 w 1343667"/>
              <a:gd name="connsiteY20" fmla="*/ 124576 h 1345910"/>
              <a:gd name="connsiteX21" fmla="*/ 777608 w 1343667"/>
              <a:gd name="connsiteY21" fmla="*/ 129767 h 1345910"/>
              <a:gd name="connsiteX22" fmla="*/ 779132 w 1343667"/>
              <a:gd name="connsiteY22" fmla="*/ 134958 h 1345910"/>
              <a:gd name="connsiteX23" fmla="*/ 781266 w 1343667"/>
              <a:gd name="connsiteY23" fmla="*/ 140454 h 1345910"/>
              <a:gd name="connsiteX24" fmla="*/ 783704 w 1343667"/>
              <a:gd name="connsiteY24" fmla="*/ 145339 h 1345910"/>
              <a:gd name="connsiteX25" fmla="*/ 786753 w 1343667"/>
              <a:gd name="connsiteY25" fmla="*/ 150224 h 1345910"/>
              <a:gd name="connsiteX26" fmla="*/ 789801 w 1343667"/>
              <a:gd name="connsiteY26" fmla="*/ 154805 h 1345910"/>
              <a:gd name="connsiteX27" fmla="*/ 793459 w 1343667"/>
              <a:gd name="connsiteY27" fmla="*/ 159384 h 1345910"/>
              <a:gd name="connsiteX28" fmla="*/ 797117 w 1343667"/>
              <a:gd name="connsiteY28" fmla="*/ 163659 h 1345910"/>
              <a:gd name="connsiteX29" fmla="*/ 801080 w 1343667"/>
              <a:gd name="connsiteY29" fmla="*/ 167628 h 1345910"/>
              <a:gd name="connsiteX30" fmla="*/ 805347 w 1343667"/>
              <a:gd name="connsiteY30" fmla="*/ 170987 h 1345910"/>
              <a:gd name="connsiteX31" fmla="*/ 810224 w 1343667"/>
              <a:gd name="connsiteY31" fmla="*/ 174040 h 1345910"/>
              <a:gd name="connsiteX32" fmla="*/ 814797 w 1343667"/>
              <a:gd name="connsiteY32" fmla="*/ 176788 h 1345910"/>
              <a:gd name="connsiteX33" fmla="*/ 819674 w 1343667"/>
              <a:gd name="connsiteY33" fmla="*/ 179231 h 1345910"/>
              <a:gd name="connsiteX34" fmla="*/ 824551 w 1343667"/>
              <a:gd name="connsiteY34" fmla="*/ 180758 h 1345910"/>
              <a:gd name="connsiteX35" fmla="*/ 911121 w 1343667"/>
              <a:gd name="connsiteY35" fmla="*/ 216787 h 1345910"/>
              <a:gd name="connsiteX36" fmla="*/ 915998 w 1343667"/>
              <a:gd name="connsiteY36" fmla="*/ 218924 h 1345910"/>
              <a:gd name="connsiteX37" fmla="*/ 921181 w 1343667"/>
              <a:gd name="connsiteY37" fmla="*/ 220756 h 1345910"/>
              <a:gd name="connsiteX38" fmla="*/ 926362 w 1343667"/>
              <a:gd name="connsiteY38" fmla="*/ 222283 h 1345910"/>
              <a:gd name="connsiteX39" fmla="*/ 931545 w 1343667"/>
              <a:gd name="connsiteY39" fmla="*/ 223199 h 1345910"/>
              <a:gd name="connsiteX40" fmla="*/ 937336 w 1343667"/>
              <a:gd name="connsiteY40" fmla="*/ 223810 h 1345910"/>
              <a:gd name="connsiteX41" fmla="*/ 942823 w 1343667"/>
              <a:gd name="connsiteY41" fmla="*/ 223810 h 1345910"/>
              <a:gd name="connsiteX42" fmla="*/ 948615 w 1343667"/>
              <a:gd name="connsiteY42" fmla="*/ 223810 h 1345910"/>
              <a:gd name="connsiteX43" fmla="*/ 954101 w 1343667"/>
              <a:gd name="connsiteY43" fmla="*/ 223199 h 1345910"/>
              <a:gd name="connsiteX44" fmla="*/ 959893 w 1343667"/>
              <a:gd name="connsiteY44" fmla="*/ 221978 h 1345910"/>
              <a:gd name="connsiteX45" fmla="*/ 965075 w 1343667"/>
              <a:gd name="connsiteY45" fmla="*/ 220756 h 1345910"/>
              <a:gd name="connsiteX46" fmla="*/ 970257 w 1343667"/>
              <a:gd name="connsiteY46" fmla="*/ 218924 h 1345910"/>
              <a:gd name="connsiteX47" fmla="*/ 975439 w 1343667"/>
              <a:gd name="connsiteY47" fmla="*/ 216787 h 1345910"/>
              <a:gd name="connsiteX48" fmla="*/ 980621 w 1343667"/>
              <a:gd name="connsiteY48" fmla="*/ 214345 h 1345910"/>
              <a:gd name="connsiteX49" fmla="*/ 985194 w 1343667"/>
              <a:gd name="connsiteY49" fmla="*/ 211291 h 1345910"/>
              <a:gd name="connsiteX50" fmla="*/ 989461 w 1343667"/>
              <a:gd name="connsiteY50" fmla="*/ 208237 h 1345910"/>
              <a:gd name="connsiteX51" fmla="*/ 993424 w 1343667"/>
              <a:gd name="connsiteY51" fmla="*/ 204268 h 1345910"/>
              <a:gd name="connsiteX52" fmla="*/ 1037318 w 1343667"/>
              <a:gd name="connsiteY52" fmla="*/ 160300 h 1345910"/>
              <a:gd name="connsiteX53" fmla="*/ 1040977 w 1343667"/>
              <a:gd name="connsiteY53" fmla="*/ 156942 h 1345910"/>
              <a:gd name="connsiteX54" fmla="*/ 1045549 w 1343667"/>
              <a:gd name="connsiteY54" fmla="*/ 153888 h 1345910"/>
              <a:gd name="connsiteX55" fmla="*/ 1049816 w 1343667"/>
              <a:gd name="connsiteY55" fmla="*/ 151141 h 1345910"/>
              <a:gd name="connsiteX56" fmla="*/ 1054389 w 1343667"/>
              <a:gd name="connsiteY56" fmla="*/ 149309 h 1345910"/>
              <a:gd name="connsiteX57" fmla="*/ 1058961 w 1343667"/>
              <a:gd name="connsiteY57" fmla="*/ 147477 h 1345910"/>
              <a:gd name="connsiteX58" fmla="*/ 1063838 w 1343667"/>
              <a:gd name="connsiteY58" fmla="*/ 146255 h 1345910"/>
              <a:gd name="connsiteX59" fmla="*/ 1069020 w 1343667"/>
              <a:gd name="connsiteY59" fmla="*/ 145645 h 1345910"/>
              <a:gd name="connsiteX60" fmla="*/ 1073897 w 1343667"/>
              <a:gd name="connsiteY60" fmla="*/ 145339 h 1345910"/>
              <a:gd name="connsiteX61" fmla="*/ 1078774 w 1343667"/>
              <a:gd name="connsiteY61" fmla="*/ 145645 h 1345910"/>
              <a:gd name="connsiteX62" fmla="*/ 1083652 w 1343667"/>
              <a:gd name="connsiteY62" fmla="*/ 146255 h 1345910"/>
              <a:gd name="connsiteX63" fmla="*/ 1088834 w 1343667"/>
              <a:gd name="connsiteY63" fmla="*/ 147477 h 1345910"/>
              <a:gd name="connsiteX64" fmla="*/ 1093406 w 1343667"/>
              <a:gd name="connsiteY64" fmla="*/ 149309 h 1345910"/>
              <a:gd name="connsiteX65" fmla="*/ 1097979 w 1343667"/>
              <a:gd name="connsiteY65" fmla="*/ 151141 h 1345910"/>
              <a:gd name="connsiteX66" fmla="*/ 1102246 w 1343667"/>
              <a:gd name="connsiteY66" fmla="*/ 153888 h 1345910"/>
              <a:gd name="connsiteX67" fmla="*/ 1106514 w 1343667"/>
              <a:gd name="connsiteY67" fmla="*/ 156942 h 1345910"/>
              <a:gd name="connsiteX68" fmla="*/ 1110476 w 1343667"/>
              <a:gd name="connsiteY68" fmla="*/ 160300 h 1345910"/>
              <a:gd name="connsiteX69" fmla="*/ 1183635 w 1343667"/>
              <a:gd name="connsiteY69" fmla="*/ 233580 h 1345910"/>
              <a:gd name="connsiteX70" fmla="*/ 1187292 w 1343667"/>
              <a:gd name="connsiteY70" fmla="*/ 237549 h 1345910"/>
              <a:gd name="connsiteX71" fmla="*/ 1190036 w 1343667"/>
              <a:gd name="connsiteY71" fmla="*/ 241824 h 1345910"/>
              <a:gd name="connsiteX72" fmla="*/ 1192779 w 1343667"/>
              <a:gd name="connsiteY72" fmla="*/ 246099 h 1345910"/>
              <a:gd name="connsiteX73" fmla="*/ 1194913 w 1343667"/>
              <a:gd name="connsiteY73" fmla="*/ 250984 h 1345910"/>
              <a:gd name="connsiteX74" fmla="*/ 1196742 w 1343667"/>
              <a:gd name="connsiteY74" fmla="*/ 255564 h 1345910"/>
              <a:gd name="connsiteX75" fmla="*/ 1197961 w 1343667"/>
              <a:gd name="connsiteY75" fmla="*/ 260450 h 1345910"/>
              <a:gd name="connsiteX76" fmla="*/ 1198571 w 1343667"/>
              <a:gd name="connsiteY76" fmla="*/ 265335 h 1345910"/>
              <a:gd name="connsiteX77" fmla="*/ 1198876 w 1343667"/>
              <a:gd name="connsiteY77" fmla="*/ 270526 h 1345910"/>
              <a:gd name="connsiteX78" fmla="*/ 1198571 w 1343667"/>
              <a:gd name="connsiteY78" fmla="*/ 275411 h 1345910"/>
              <a:gd name="connsiteX79" fmla="*/ 1197961 w 1343667"/>
              <a:gd name="connsiteY79" fmla="*/ 280296 h 1345910"/>
              <a:gd name="connsiteX80" fmla="*/ 1196742 w 1343667"/>
              <a:gd name="connsiteY80" fmla="*/ 284877 h 1345910"/>
              <a:gd name="connsiteX81" fmla="*/ 1194913 w 1343667"/>
              <a:gd name="connsiteY81" fmla="*/ 289761 h 1345910"/>
              <a:gd name="connsiteX82" fmla="*/ 1192779 w 1343667"/>
              <a:gd name="connsiteY82" fmla="*/ 294647 h 1345910"/>
              <a:gd name="connsiteX83" fmla="*/ 1190036 w 1343667"/>
              <a:gd name="connsiteY83" fmla="*/ 298921 h 1345910"/>
              <a:gd name="connsiteX84" fmla="*/ 1187292 w 1343667"/>
              <a:gd name="connsiteY84" fmla="*/ 302891 h 1345910"/>
              <a:gd name="connsiteX85" fmla="*/ 1183635 w 1343667"/>
              <a:gd name="connsiteY85" fmla="*/ 306861 h 1345910"/>
              <a:gd name="connsiteX86" fmla="*/ 1139740 w 1343667"/>
              <a:gd name="connsiteY86" fmla="*/ 350828 h 1345910"/>
              <a:gd name="connsiteX87" fmla="*/ 1136082 w 1343667"/>
              <a:gd name="connsiteY87" fmla="*/ 354798 h 1345910"/>
              <a:gd name="connsiteX88" fmla="*/ 1133033 w 1343667"/>
              <a:gd name="connsiteY88" fmla="*/ 359378 h 1345910"/>
              <a:gd name="connsiteX89" fmla="*/ 1129680 w 1343667"/>
              <a:gd name="connsiteY89" fmla="*/ 363958 h 1345910"/>
              <a:gd name="connsiteX90" fmla="*/ 1127242 w 1343667"/>
              <a:gd name="connsiteY90" fmla="*/ 368843 h 1345910"/>
              <a:gd name="connsiteX91" fmla="*/ 1125108 w 1343667"/>
              <a:gd name="connsiteY91" fmla="*/ 373729 h 1345910"/>
              <a:gd name="connsiteX92" fmla="*/ 1123279 w 1343667"/>
              <a:gd name="connsiteY92" fmla="*/ 379225 h 1345910"/>
              <a:gd name="connsiteX93" fmla="*/ 1122060 w 1343667"/>
              <a:gd name="connsiteY93" fmla="*/ 384721 h 1345910"/>
              <a:gd name="connsiteX94" fmla="*/ 1121145 w 1343667"/>
              <a:gd name="connsiteY94" fmla="*/ 390217 h 1345910"/>
              <a:gd name="connsiteX95" fmla="*/ 1120231 w 1343667"/>
              <a:gd name="connsiteY95" fmla="*/ 395713 h 1345910"/>
              <a:gd name="connsiteX96" fmla="*/ 1120231 w 1343667"/>
              <a:gd name="connsiteY96" fmla="*/ 401514 h 1345910"/>
              <a:gd name="connsiteX97" fmla="*/ 1120231 w 1343667"/>
              <a:gd name="connsiteY97" fmla="*/ 407010 h 1345910"/>
              <a:gd name="connsiteX98" fmla="*/ 1120840 w 1343667"/>
              <a:gd name="connsiteY98" fmla="*/ 412506 h 1345910"/>
              <a:gd name="connsiteX99" fmla="*/ 1121755 w 1343667"/>
              <a:gd name="connsiteY99" fmla="*/ 418002 h 1345910"/>
              <a:gd name="connsiteX100" fmla="*/ 1123279 w 1343667"/>
              <a:gd name="connsiteY100" fmla="*/ 423498 h 1345910"/>
              <a:gd name="connsiteX101" fmla="*/ 1125108 w 1343667"/>
              <a:gd name="connsiteY101" fmla="*/ 428383 h 1345910"/>
              <a:gd name="connsiteX102" fmla="*/ 1127547 w 1343667"/>
              <a:gd name="connsiteY102" fmla="*/ 433269 h 1345910"/>
              <a:gd name="connsiteX103" fmla="*/ 1163211 w 1343667"/>
              <a:gd name="connsiteY103" fmla="*/ 519984 h 1345910"/>
              <a:gd name="connsiteX104" fmla="*/ 1165040 w 1343667"/>
              <a:gd name="connsiteY104" fmla="*/ 524868 h 1345910"/>
              <a:gd name="connsiteX105" fmla="*/ 1167174 w 1343667"/>
              <a:gd name="connsiteY105" fmla="*/ 530059 h 1345910"/>
              <a:gd name="connsiteX106" fmla="*/ 1169918 w 1343667"/>
              <a:gd name="connsiteY106" fmla="*/ 534639 h 1345910"/>
              <a:gd name="connsiteX107" fmla="*/ 1172966 w 1343667"/>
              <a:gd name="connsiteY107" fmla="*/ 539219 h 1345910"/>
              <a:gd name="connsiteX108" fmla="*/ 1176928 w 1343667"/>
              <a:gd name="connsiteY108" fmla="*/ 543494 h 1345910"/>
              <a:gd name="connsiteX109" fmla="*/ 1180586 w 1343667"/>
              <a:gd name="connsiteY109" fmla="*/ 547463 h 1345910"/>
              <a:gd name="connsiteX110" fmla="*/ 1184854 w 1343667"/>
              <a:gd name="connsiteY110" fmla="*/ 551433 h 1345910"/>
              <a:gd name="connsiteX111" fmla="*/ 1189121 w 1343667"/>
              <a:gd name="connsiteY111" fmla="*/ 555097 h 1345910"/>
              <a:gd name="connsiteX112" fmla="*/ 1193694 w 1343667"/>
              <a:gd name="connsiteY112" fmla="*/ 558150 h 1345910"/>
              <a:gd name="connsiteX113" fmla="*/ 1198876 w 1343667"/>
              <a:gd name="connsiteY113" fmla="*/ 560898 h 1345910"/>
              <a:gd name="connsiteX114" fmla="*/ 1203753 w 1343667"/>
              <a:gd name="connsiteY114" fmla="*/ 563341 h 1345910"/>
              <a:gd name="connsiteX115" fmla="*/ 1208935 w 1343667"/>
              <a:gd name="connsiteY115" fmla="*/ 565478 h 1345910"/>
              <a:gd name="connsiteX116" fmla="*/ 1214117 w 1343667"/>
              <a:gd name="connsiteY116" fmla="*/ 567005 h 1345910"/>
              <a:gd name="connsiteX117" fmla="*/ 1219604 w 1343667"/>
              <a:gd name="connsiteY117" fmla="*/ 568226 h 1345910"/>
              <a:gd name="connsiteX118" fmla="*/ 1224786 w 1343667"/>
              <a:gd name="connsiteY118" fmla="*/ 569142 h 1345910"/>
              <a:gd name="connsiteX119" fmla="*/ 1230272 w 1343667"/>
              <a:gd name="connsiteY119" fmla="*/ 569142 h 1345910"/>
              <a:gd name="connsiteX120" fmla="*/ 1292152 w 1343667"/>
              <a:gd name="connsiteY120" fmla="*/ 569142 h 1345910"/>
              <a:gd name="connsiteX121" fmla="*/ 1297334 w 1343667"/>
              <a:gd name="connsiteY121" fmla="*/ 569447 h 1345910"/>
              <a:gd name="connsiteX122" fmla="*/ 1302516 w 1343667"/>
              <a:gd name="connsiteY122" fmla="*/ 570363 h 1345910"/>
              <a:gd name="connsiteX123" fmla="*/ 1307698 w 1343667"/>
              <a:gd name="connsiteY123" fmla="*/ 571890 h 1345910"/>
              <a:gd name="connsiteX124" fmla="*/ 1312270 w 1343667"/>
              <a:gd name="connsiteY124" fmla="*/ 573722 h 1345910"/>
              <a:gd name="connsiteX125" fmla="*/ 1316843 w 1343667"/>
              <a:gd name="connsiteY125" fmla="*/ 575859 h 1345910"/>
              <a:gd name="connsiteX126" fmla="*/ 1320806 w 1343667"/>
              <a:gd name="connsiteY126" fmla="*/ 578302 h 1345910"/>
              <a:gd name="connsiteX127" fmla="*/ 1324768 w 1343667"/>
              <a:gd name="connsiteY127" fmla="*/ 581356 h 1345910"/>
              <a:gd name="connsiteX128" fmla="*/ 1328731 w 1343667"/>
              <a:gd name="connsiteY128" fmla="*/ 584714 h 1345910"/>
              <a:gd name="connsiteX129" fmla="*/ 1332084 w 1343667"/>
              <a:gd name="connsiteY129" fmla="*/ 588072 h 1345910"/>
              <a:gd name="connsiteX130" fmla="*/ 1335132 w 1343667"/>
              <a:gd name="connsiteY130" fmla="*/ 592042 h 1345910"/>
              <a:gd name="connsiteX131" fmla="*/ 1337571 w 1343667"/>
              <a:gd name="connsiteY131" fmla="*/ 596622 h 1345910"/>
              <a:gd name="connsiteX132" fmla="*/ 1339704 w 1343667"/>
              <a:gd name="connsiteY132" fmla="*/ 601202 h 1345910"/>
              <a:gd name="connsiteX133" fmla="*/ 1341534 w 1343667"/>
              <a:gd name="connsiteY133" fmla="*/ 605782 h 1345910"/>
              <a:gd name="connsiteX134" fmla="*/ 1342753 w 1343667"/>
              <a:gd name="connsiteY134" fmla="*/ 610667 h 1345910"/>
              <a:gd name="connsiteX135" fmla="*/ 1343363 w 1343667"/>
              <a:gd name="connsiteY135" fmla="*/ 616163 h 1345910"/>
              <a:gd name="connsiteX136" fmla="*/ 1343667 w 1343667"/>
              <a:gd name="connsiteY136" fmla="*/ 621354 h 1345910"/>
              <a:gd name="connsiteX137" fmla="*/ 1343667 w 1343667"/>
              <a:gd name="connsiteY137" fmla="*/ 724862 h 1345910"/>
              <a:gd name="connsiteX138" fmla="*/ 1343363 w 1343667"/>
              <a:gd name="connsiteY138" fmla="*/ 730053 h 1345910"/>
              <a:gd name="connsiteX139" fmla="*/ 1342753 w 1343667"/>
              <a:gd name="connsiteY139" fmla="*/ 735244 h 1345910"/>
              <a:gd name="connsiteX140" fmla="*/ 1341534 w 1343667"/>
              <a:gd name="connsiteY140" fmla="*/ 740128 h 1345910"/>
              <a:gd name="connsiteX141" fmla="*/ 1339704 w 1343667"/>
              <a:gd name="connsiteY141" fmla="*/ 745014 h 1345910"/>
              <a:gd name="connsiteX142" fmla="*/ 1337571 w 1343667"/>
              <a:gd name="connsiteY142" fmla="*/ 749594 h 1345910"/>
              <a:gd name="connsiteX143" fmla="*/ 1335132 w 1343667"/>
              <a:gd name="connsiteY143" fmla="*/ 753869 h 1345910"/>
              <a:gd name="connsiteX144" fmla="*/ 1332084 w 1343667"/>
              <a:gd name="connsiteY144" fmla="*/ 757533 h 1345910"/>
              <a:gd name="connsiteX145" fmla="*/ 1328731 w 1343667"/>
              <a:gd name="connsiteY145" fmla="*/ 761197 h 1345910"/>
              <a:gd name="connsiteX146" fmla="*/ 1324768 w 1343667"/>
              <a:gd name="connsiteY146" fmla="*/ 764556 h 1345910"/>
              <a:gd name="connsiteX147" fmla="*/ 1320806 w 1343667"/>
              <a:gd name="connsiteY147" fmla="*/ 767914 h 1345910"/>
              <a:gd name="connsiteX148" fmla="*/ 1316843 w 1343667"/>
              <a:gd name="connsiteY148" fmla="*/ 770357 h 1345910"/>
              <a:gd name="connsiteX149" fmla="*/ 1312270 w 1343667"/>
              <a:gd name="connsiteY149" fmla="*/ 772494 h 1345910"/>
              <a:gd name="connsiteX150" fmla="*/ 1307698 w 1343667"/>
              <a:gd name="connsiteY150" fmla="*/ 774326 h 1345910"/>
              <a:gd name="connsiteX151" fmla="*/ 1302516 w 1343667"/>
              <a:gd name="connsiteY151" fmla="*/ 775547 h 1345910"/>
              <a:gd name="connsiteX152" fmla="*/ 1297334 w 1343667"/>
              <a:gd name="connsiteY152" fmla="*/ 776463 h 1345910"/>
              <a:gd name="connsiteX153" fmla="*/ 1292152 w 1343667"/>
              <a:gd name="connsiteY153" fmla="*/ 776463 h 1345910"/>
              <a:gd name="connsiteX154" fmla="*/ 1230272 w 1343667"/>
              <a:gd name="connsiteY154" fmla="*/ 776463 h 1345910"/>
              <a:gd name="connsiteX155" fmla="*/ 1224786 w 1343667"/>
              <a:gd name="connsiteY155" fmla="*/ 776769 h 1345910"/>
              <a:gd name="connsiteX156" fmla="*/ 1219604 w 1343667"/>
              <a:gd name="connsiteY156" fmla="*/ 777685 h 1345910"/>
              <a:gd name="connsiteX157" fmla="*/ 1214117 w 1343667"/>
              <a:gd name="connsiteY157" fmla="*/ 778906 h 1345910"/>
              <a:gd name="connsiteX158" fmla="*/ 1208935 w 1343667"/>
              <a:gd name="connsiteY158" fmla="*/ 780433 h 1345910"/>
              <a:gd name="connsiteX159" fmla="*/ 1203753 w 1343667"/>
              <a:gd name="connsiteY159" fmla="*/ 782570 h 1345910"/>
              <a:gd name="connsiteX160" fmla="*/ 1198876 w 1343667"/>
              <a:gd name="connsiteY160" fmla="*/ 785013 h 1345910"/>
              <a:gd name="connsiteX161" fmla="*/ 1193694 w 1343667"/>
              <a:gd name="connsiteY161" fmla="*/ 788066 h 1345910"/>
              <a:gd name="connsiteX162" fmla="*/ 1189121 w 1343667"/>
              <a:gd name="connsiteY162" fmla="*/ 791120 h 1345910"/>
              <a:gd name="connsiteX163" fmla="*/ 1184854 w 1343667"/>
              <a:gd name="connsiteY163" fmla="*/ 794784 h 1345910"/>
              <a:gd name="connsiteX164" fmla="*/ 1180586 w 1343667"/>
              <a:gd name="connsiteY164" fmla="*/ 798448 h 1345910"/>
              <a:gd name="connsiteX165" fmla="*/ 1176928 w 1343667"/>
              <a:gd name="connsiteY165" fmla="*/ 802417 h 1345910"/>
              <a:gd name="connsiteX166" fmla="*/ 1172966 w 1343667"/>
              <a:gd name="connsiteY166" fmla="*/ 806691 h 1345910"/>
              <a:gd name="connsiteX167" fmla="*/ 1169918 w 1343667"/>
              <a:gd name="connsiteY167" fmla="*/ 811577 h 1345910"/>
              <a:gd name="connsiteX168" fmla="*/ 1167174 w 1343667"/>
              <a:gd name="connsiteY168" fmla="*/ 816157 h 1345910"/>
              <a:gd name="connsiteX169" fmla="*/ 1165040 w 1343667"/>
              <a:gd name="connsiteY169" fmla="*/ 821042 h 1345910"/>
              <a:gd name="connsiteX170" fmla="*/ 1163211 w 1343667"/>
              <a:gd name="connsiteY170" fmla="*/ 825928 h 1345910"/>
              <a:gd name="connsiteX171" fmla="*/ 1127547 w 1343667"/>
              <a:gd name="connsiteY171" fmla="*/ 912642 h 1345910"/>
              <a:gd name="connsiteX172" fmla="*/ 1125108 w 1343667"/>
              <a:gd name="connsiteY172" fmla="*/ 917833 h 1345910"/>
              <a:gd name="connsiteX173" fmla="*/ 1123279 w 1343667"/>
              <a:gd name="connsiteY173" fmla="*/ 922718 h 1345910"/>
              <a:gd name="connsiteX174" fmla="*/ 1121755 w 1343667"/>
              <a:gd name="connsiteY174" fmla="*/ 927909 h 1345910"/>
              <a:gd name="connsiteX175" fmla="*/ 1120840 w 1343667"/>
              <a:gd name="connsiteY175" fmla="*/ 933405 h 1345910"/>
              <a:gd name="connsiteX176" fmla="*/ 1120231 w 1343667"/>
              <a:gd name="connsiteY176" fmla="*/ 938901 h 1345910"/>
              <a:gd name="connsiteX177" fmla="*/ 1120231 w 1343667"/>
              <a:gd name="connsiteY177" fmla="*/ 944702 h 1345910"/>
              <a:gd name="connsiteX178" fmla="*/ 1120231 w 1343667"/>
              <a:gd name="connsiteY178" fmla="*/ 950198 h 1345910"/>
              <a:gd name="connsiteX179" fmla="*/ 1121145 w 1343667"/>
              <a:gd name="connsiteY179" fmla="*/ 955694 h 1345910"/>
              <a:gd name="connsiteX180" fmla="*/ 1122060 w 1343667"/>
              <a:gd name="connsiteY180" fmla="*/ 961496 h 1345910"/>
              <a:gd name="connsiteX181" fmla="*/ 1123279 w 1343667"/>
              <a:gd name="connsiteY181" fmla="*/ 966686 h 1345910"/>
              <a:gd name="connsiteX182" fmla="*/ 1125108 w 1343667"/>
              <a:gd name="connsiteY182" fmla="*/ 972182 h 1345910"/>
              <a:gd name="connsiteX183" fmla="*/ 1127242 w 1343667"/>
              <a:gd name="connsiteY183" fmla="*/ 977067 h 1345910"/>
              <a:gd name="connsiteX184" fmla="*/ 1129680 w 1343667"/>
              <a:gd name="connsiteY184" fmla="*/ 982258 h 1345910"/>
              <a:gd name="connsiteX185" fmla="*/ 1133033 w 1343667"/>
              <a:gd name="connsiteY185" fmla="*/ 986838 h 1345910"/>
              <a:gd name="connsiteX186" fmla="*/ 1136082 w 1343667"/>
              <a:gd name="connsiteY186" fmla="*/ 991113 h 1345910"/>
              <a:gd name="connsiteX187" fmla="*/ 1139740 w 1343667"/>
              <a:gd name="connsiteY187" fmla="*/ 995082 h 1345910"/>
              <a:gd name="connsiteX188" fmla="*/ 1183635 w 1343667"/>
              <a:gd name="connsiteY188" fmla="*/ 1039051 h 1345910"/>
              <a:gd name="connsiteX189" fmla="*/ 1187292 w 1343667"/>
              <a:gd name="connsiteY189" fmla="*/ 1042714 h 1345910"/>
              <a:gd name="connsiteX190" fmla="*/ 1190036 w 1343667"/>
              <a:gd name="connsiteY190" fmla="*/ 1047294 h 1345910"/>
              <a:gd name="connsiteX191" fmla="*/ 1192779 w 1343667"/>
              <a:gd name="connsiteY191" fmla="*/ 1051569 h 1345910"/>
              <a:gd name="connsiteX192" fmla="*/ 1194913 w 1343667"/>
              <a:gd name="connsiteY192" fmla="*/ 1056149 h 1345910"/>
              <a:gd name="connsiteX193" fmla="*/ 1196742 w 1343667"/>
              <a:gd name="connsiteY193" fmla="*/ 1060729 h 1345910"/>
              <a:gd name="connsiteX194" fmla="*/ 1197961 w 1343667"/>
              <a:gd name="connsiteY194" fmla="*/ 1065614 h 1345910"/>
              <a:gd name="connsiteX195" fmla="*/ 1198571 w 1343667"/>
              <a:gd name="connsiteY195" fmla="*/ 1070805 h 1345910"/>
              <a:gd name="connsiteX196" fmla="*/ 1198876 w 1343667"/>
              <a:gd name="connsiteY196" fmla="*/ 1075690 h 1345910"/>
              <a:gd name="connsiteX197" fmla="*/ 1198571 w 1343667"/>
              <a:gd name="connsiteY197" fmla="*/ 1080576 h 1345910"/>
              <a:gd name="connsiteX198" fmla="*/ 1197961 w 1343667"/>
              <a:gd name="connsiteY198" fmla="*/ 1085461 h 1345910"/>
              <a:gd name="connsiteX199" fmla="*/ 1196742 w 1343667"/>
              <a:gd name="connsiteY199" fmla="*/ 1090651 h 1345910"/>
              <a:gd name="connsiteX200" fmla="*/ 1194913 w 1343667"/>
              <a:gd name="connsiteY200" fmla="*/ 1095232 h 1345910"/>
              <a:gd name="connsiteX201" fmla="*/ 1192779 w 1343667"/>
              <a:gd name="connsiteY201" fmla="*/ 1099811 h 1345910"/>
              <a:gd name="connsiteX202" fmla="*/ 1190036 w 1343667"/>
              <a:gd name="connsiteY202" fmla="*/ 1104087 h 1345910"/>
              <a:gd name="connsiteX203" fmla="*/ 1187292 w 1343667"/>
              <a:gd name="connsiteY203" fmla="*/ 1108361 h 1345910"/>
              <a:gd name="connsiteX204" fmla="*/ 1183635 w 1343667"/>
              <a:gd name="connsiteY204" fmla="*/ 1112330 h 1345910"/>
              <a:gd name="connsiteX205" fmla="*/ 1110476 w 1343667"/>
              <a:gd name="connsiteY205" fmla="*/ 1185611 h 1345910"/>
              <a:gd name="connsiteX206" fmla="*/ 1106514 w 1343667"/>
              <a:gd name="connsiteY206" fmla="*/ 1188969 h 1345910"/>
              <a:gd name="connsiteX207" fmla="*/ 1102246 w 1343667"/>
              <a:gd name="connsiteY207" fmla="*/ 1192022 h 1345910"/>
              <a:gd name="connsiteX208" fmla="*/ 1097979 w 1343667"/>
              <a:gd name="connsiteY208" fmla="*/ 1194770 h 1345910"/>
              <a:gd name="connsiteX209" fmla="*/ 1093406 w 1343667"/>
              <a:gd name="connsiteY209" fmla="*/ 1197213 h 1345910"/>
              <a:gd name="connsiteX210" fmla="*/ 1088834 w 1343667"/>
              <a:gd name="connsiteY210" fmla="*/ 1198740 h 1345910"/>
              <a:gd name="connsiteX211" fmla="*/ 1083652 w 1343667"/>
              <a:gd name="connsiteY211" fmla="*/ 1199961 h 1345910"/>
              <a:gd name="connsiteX212" fmla="*/ 1078774 w 1343667"/>
              <a:gd name="connsiteY212" fmla="*/ 1200572 h 1345910"/>
              <a:gd name="connsiteX213" fmla="*/ 1073897 w 1343667"/>
              <a:gd name="connsiteY213" fmla="*/ 1200877 h 1345910"/>
              <a:gd name="connsiteX214" fmla="*/ 1069020 w 1343667"/>
              <a:gd name="connsiteY214" fmla="*/ 1200572 h 1345910"/>
              <a:gd name="connsiteX215" fmla="*/ 1063838 w 1343667"/>
              <a:gd name="connsiteY215" fmla="*/ 1199961 h 1345910"/>
              <a:gd name="connsiteX216" fmla="*/ 1058961 w 1343667"/>
              <a:gd name="connsiteY216" fmla="*/ 1198740 h 1345910"/>
              <a:gd name="connsiteX217" fmla="*/ 1054389 w 1343667"/>
              <a:gd name="connsiteY217" fmla="*/ 1197213 h 1345910"/>
              <a:gd name="connsiteX218" fmla="*/ 1049816 w 1343667"/>
              <a:gd name="connsiteY218" fmla="*/ 1194770 h 1345910"/>
              <a:gd name="connsiteX219" fmla="*/ 1045549 w 1343667"/>
              <a:gd name="connsiteY219" fmla="*/ 1192022 h 1345910"/>
              <a:gd name="connsiteX220" fmla="*/ 1040977 w 1343667"/>
              <a:gd name="connsiteY220" fmla="*/ 1188969 h 1345910"/>
              <a:gd name="connsiteX221" fmla="*/ 1037318 w 1343667"/>
              <a:gd name="connsiteY221" fmla="*/ 1185611 h 1345910"/>
              <a:gd name="connsiteX222" fmla="*/ 993424 w 1343667"/>
              <a:gd name="connsiteY222" fmla="*/ 1141642 h 1345910"/>
              <a:gd name="connsiteX223" fmla="*/ 989461 w 1343667"/>
              <a:gd name="connsiteY223" fmla="*/ 1137978 h 1345910"/>
              <a:gd name="connsiteX224" fmla="*/ 985194 w 1343667"/>
              <a:gd name="connsiteY224" fmla="*/ 1134925 h 1345910"/>
              <a:gd name="connsiteX225" fmla="*/ 980621 w 1343667"/>
              <a:gd name="connsiteY225" fmla="*/ 1131566 h 1345910"/>
              <a:gd name="connsiteX226" fmla="*/ 975744 w 1343667"/>
              <a:gd name="connsiteY226" fmla="*/ 1129123 h 1345910"/>
              <a:gd name="connsiteX227" fmla="*/ 970562 w 1343667"/>
              <a:gd name="connsiteY227" fmla="*/ 1126986 h 1345910"/>
              <a:gd name="connsiteX228" fmla="*/ 965380 w 1343667"/>
              <a:gd name="connsiteY228" fmla="*/ 1125154 h 1345910"/>
              <a:gd name="connsiteX229" fmla="*/ 959893 w 1343667"/>
              <a:gd name="connsiteY229" fmla="*/ 1123933 h 1345910"/>
              <a:gd name="connsiteX230" fmla="*/ 954101 w 1343667"/>
              <a:gd name="connsiteY230" fmla="*/ 1123017 h 1345910"/>
              <a:gd name="connsiteX231" fmla="*/ 948615 w 1343667"/>
              <a:gd name="connsiteY231" fmla="*/ 1122101 h 1345910"/>
              <a:gd name="connsiteX232" fmla="*/ 943128 w 1343667"/>
              <a:gd name="connsiteY232" fmla="*/ 1122101 h 1345910"/>
              <a:gd name="connsiteX233" fmla="*/ 937641 w 1343667"/>
              <a:gd name="connsiteY233" fmla="*/ 1122101 h 1345910"/>
              <a:gd name="connsiteX234" fmla="*/ 931849 w 1343667"/>
              <a:gd name="connsiteY234" fmla="*/ 1122712 h 1345910"/>
              <a:gd name="connsiteX235" fmla="*/ 926362 w 1343667"/>
              <a:gd name="connsiteY235" fmla="*/ 1123933 h 1345910"/>
              <a:gd name="connsiteX236" fmla="*/ 921181 w 1343667"/>
              <a:gd name="connsiteY236" fmla="*/ 1125154 h 1345910"/>
              <a:gd name="connsiteX237" fmla="*/ 916303 w 1343667"/>
              <a:gd name="connsiteY237" fmla="*/ 1126986 h 1345910"/>
              <a:gd name="connsiteX238" fmla="*/ 911121 w 1343667"/>
              <a:gd name="connsiteY238" fmla="*/ 1129429 h 1345910"/>
              <a:gd name="connsiteX239" fmla="*/ 824551 w 1343667"/>
              <a:gd name="connsiteY239" fmla="*/ 1165153 h 1345910"/>
              <a:gd name="connsiteX240" fmla="*/ 819674 w 1343667"/>
              <a:gd name="connsiteY240" fmla="*/ 1166985 h 1345910"/>
              <a:gd name="connsiteX241" fmla="*/ 814797 w 1343667"/>
              <a:gd name="connsiteY241" fmla="*/ 1169122 h 1345910"/>
              <a:gd name="connsiteX242" fmla="*/ 810224 w 1343667"/>
              <a:gd name="connsiteY242" fmla="*/ 1171870 h 1345910"/>
              <a:gd name="connsiteX243" fmla="*/ 805347 w 1343667"/>
              <a:gd name="connsiteY243" fmla="*/ 1174924 h 1345910"/>
              <a:gd name="connsiteX244" fmla="*/ 801080 w 1343667"/>
              <a:gd name="connsiteY244" fmla="*/ 1178893 h 1345910"/>
              <a:gd name="connsiteX245" fmla="*/ 797117 w 1343667"/>
              <a:gd name="connsiteY245" fmla="*/ 1182557 h 1345910"/>
              <a:gd name="connsiteX246" fmla="*/ 793459 w 1343667"/>
              <a:gd name="connsiteY246" fmla="*/ 1186831 h 1345910"/>
              <a:gd name="connsiteX247" fmla="*/ 789801 w 1343667"/>
              <a:gd name="connsiteY247" fmla="*/ 1191107 h 1345910"/>
              <a:gd name="connsiteX248" fmla="*/ 786753 w 1343667"/>
              <a:gd name="connsiteY248" fmla="*/ 1195686 h 1345910"/>
              <a:gd name="connsiteX249" fmla="*/ 783704 w 1343667"/>
              <a:gd name="connsiteY249" fmla="*/ 1200877 h 1345910"/>
              <a:gd name="connsiteX250" fmla="*/ 781266 w 1343667"/>
              <a:gd name="connsiteY250" fmla="*/ 1205762 h 1345910"/>
              <a:gd name="connsiteX251" fmla="*/ 779132 w 1343667"/>
              <a:gd name="connsiteY251" fmla="*/ 1210953 h 1345910"/>
              <a:gd name="connsiteX252" fmla="*/ 777608 w 1343667"/>
              <a:gd name="connsiteY252" fmla="*/ 1216143 h 1345910"/>
              <a:gd name="connsiteX253" fmla="*/ 776389 w 1343667"/>
              <a:gd name="connsiteY253" fmla="*/ 1221639 h 1345910"/>
              <a:gd name="connsiteX254" fmla="*/ 775474 w 1343667"/>
              <a:gd name="connsiteY254" fmla="*/ 1227136 h 1345910"/>
              <a:gd name="connsiteX255" fmla="*/ 775170 w 1343667"/>
              <a:gd name="connsiteY255" fmla="*/ 1232326 h 1345910"/>
              <a:gd name="connsiteX256" fmla="*/ 775170 w 1343667"/>
              <a:gd name="connsiteY256" fmla="*/ 1294309 h 1345910"/>
              <a:gd name="connsiteX257" fmla="*/ 775170 w 1343667"/>
              <a:gd name="connsiteY257" fmla="*/ 1299500 h 1345910"/>
              <a:gd name="connsiteX258" fmla="*/ 774255 w 1343667"/>
              <a:gd name="connsiteY258" fmla="*/ 1304385 h 1345910"/>
              <a:gd name="connsiteX259" fmla="*/ 773036 w 1343667"/>
              <a:gd name="connsiteY259" fmla="*/ 1309576 h 1345910"/>
              <a:gd name="connsiteX260" fmla="*/ 771207 w 1343667"/>
              <a:gd name="connsiteY260" fmla="*/ 1314461 h 1345910"/>
              <a:gd name="connsiteX261" fmla="*/ 769073 w 1343667"/>
              <a:gd name="connsiteY261" fmla="*/ 1318736 h 1345910"/>
              <a:gd name="connsiteX262" fmla="*/ 766634 w 1343667"/>
              <a:gd name="connsiteY262" fmla="*/ 1323011 h 1345910"/>
              <a:gd name="connsiteX263" fmla="*/ 763586 w 1343667"/>
              <a:gd name="connsiteY263" fmla="*/ 1327285 h 1345910"/>
              <a:gd name="connsiteX264" fmla="*/ 759928 w 1343667"/>
              <a:gd name="connsiteY264" fmla="*/ 1330949 h 1345910"/>
              <a:gd name="connsiteX265" fmla="*/ 756270 w 1343667"/>
              <a:gd name="connsiteY265" fmla="*/ 1334308 h 1345910"/>
              <a:gd name="connsiteX266" fmla="*/ 752613 w 1343667"/>
              <a:gd name="connsiteY266" fmla="*/ 1337055 h 1345910"/>
              <a:gd name="connsiteX267" fmla="*/ 748345 w 1343667"/>
              <a:gd name="connsiteY267" fmla="*/ 1339804 h 1345910"/>
              <a:gd name="connsiteX268" fmla="*/ 743773 w 1343667"/>
              <a:gd name="connsiteY268" fmla="*/ 1341941 h 1345910"/>
              <a:gd name="connsiteX269" fmla="*/ 738895 w 1343667"/>
              <a:gd name="connsiteY269" fmla="*/ 1343468 h 1345910"/>
              <a:gd name="connsiteX270" fmla="*/ 734018 w 1343667"/>
              <a:gd name="connsiteY270" fmla="*/ 1344995 h 1345910"/>
              <a:gd name="connsiteX271" fmla="*/ 728836 w 1343667"/>
              <a:gd name="connsiteY271" fmla="*/ 1345605 h 1345910"/>
              <a:gd name="connsiteX272" fmla="*/ 723654 w 1343667"/>
              <a:gd name="connsiteY272" fmla="*/ 1345910 h 1345910"/>
              <a:gd name="connsiteX273" fmla="*/ 620319 w 1343667"/>
              <a:gd name="connsiteY273" fmla="*/ 1345910 h 1345910"/>
              <a:gd name="connsiteX274" fmla="*/ 615136 w 1343667"/>
              <a:gd name="connsiteY274" fmla="*/ 1345605 h 1345910"/>
              <a:gd name="connsiteX275" fmla="*/ 609649 w 1343667"/>
              <a:gd name="connsiteY275" fmla="*/ 1344995 h 1345910"/>
              <a:gd name="connsiteX276" fmla="*/ 604772 w 1343667"/>
              <a:gd name="connsiteY276" fmla="*/ 1343468 h 1345910"/>
              <a:gd name="connsiteX277" fmla="*/ 600200 w 1343667"/>
              <a:gd name="connsiteY277" fmla="*/ 1341941 h 1345910"/>
              <a:gd name="connsiteX278" fmla="*/ 595628 w 1343667"/>
              <a:gd name="connsiteY278" fmla="*/ 1339804 h 1345910"/>
              <a:gd name="connsiteX279" fmla="*/ 591665 w 1343667"/>
              <a:gd name="connsiteY279" fmla="*/ 1337055 h 1345910"/>
              <a:gd name="connsiteX280" fmla="*/ 587397 w 1343667"/>
              <a:gd name="connsiteY280" fmla="*/ 1334308 h 1345910"/>
              <a:gd name="connsiteX281" fmla="*/ 583739 w 1343667"/>
              <a:gd name="connsiteY281" fmla="*/ 1330949 h 1345910"/>
              <a:gd name="connsiteX282" fmla="*/ 580386 w 1343667"/>
              <a:gd name="connsiteY282" fmla="*/ 1327285 h 1345910"/>
              <a:gd name="connsiteX283" fmla="*/ 577338 w 1343667"/>
              <a:gd name="connsiteY283" fmla="*/ 1323011 h 1345910"/>
              <a:gd name="connsiteX284" fmla="*/ 574900 w 1343667"/>
              <a:gd name="connsiteY284" fmla="*/ 1318736 h 1345910"/>
              <a:gd name="connsiteX285" fmla="*/ 572766 w 1343667"/>
              <a:gd name="connsiteY285" fmla="*/ 1314461 h 1345910"/>
              <a:gd name="connsiteX286" fmla="*/ 570937 w 1343667"/>
              <a:gd name="connsiteY286" fmla="*/ 1309576 h 1345910"/>
              <a:gd name="connsiteX287" fmla="*/ 569717 w 1343667"/>
              <a:gd name="connsiteY287" fmla="*/ 1304385 h 1345910"/>
              <a:gd name="connsiteX288" fmla="*/ 569108 w 1343667"/>
              <a:gd name="connsiteY288" fmla="*/ 1299500 h 1345910"/>
              <a:gd name="connsiteX289" fmla="*/ 568803 w 1343667"/>
              <a:gd name="connsiteY289" fmla="*/ 1294309 h 1345910"/>
              <a:gd name="connsiteX290" fmla="*/ 568803 w 1343667"/>
              <a:gd name="connsiteY290" fmla="*/ 1232326 h 1345910"/>
              <a:gd name="connsiteX291" fmla="*/ 568193 w 1343667"/>
              <a:gd name="connsiteY291" fmla="*/ 1227136 h 1345910"/>
              <a:gd name="connsiteX292" fmla="*/ 567279 w 1343667"/>
              <a:gd name="connsiteY292" fmla="*/ 1221639 h 1345910"/>
              <a:gd name="connsiteX293" fmla="*/ 566365 w 1343667"/>
              <a:gd name="connsiteY293" fmla="*/ 1216143 h 1345910"/>
              <a:gd name="connsiteX294" fmla="*/ 564536 w 1343667"/>
              <a:gd name="connsiteY294" fmla="*/ 1210953 h 1345910"/>
              <a:gd name="connsiteX295" fmla="*/ 562402 w 1343667"/>
              <a:gd name="connsiteY295" fmla="*/ 1205762 h 1345910"/>
              <a:gd name="connsiteX296" fmla="*/ 559963 w 1343667"/>
              <a:gd name="connsiteY296" fmla="*/ 1200877 h 1345910"/>
              <a:gd name="connsiteX297" fmla="*/ 557220 w 1343667"/>
              <a:gd name="connsiteY297" fmla="*/ 1195686 h 1345910"/>
              <a:gd name="connsiteX298" fmla="*/ 554172 w 1343667"/>
              <a:gd name="connsiteY298" fmla="*/ 1191107 h 1345910"/>
              <a:gd name="connsiteX299" fmla="*/ 550819 w 1343667"/>
              <a:gd name="connsiteY299" fmla="*/ 1186831 h 1345910"/>
              <a:gd name="connsiteX300" fmla="*/ 546551 w 1343667"/>
              <a:gd name="connsiteY300" fmla="*/ 1182557 h 1345910"/>
              <a:gd name="connsiteX301" fmla="*/ 542589 w 1343667"/>
              <a:gd name="connsiteY301" fmla="*/ 1178893 h 1345910"/>
              <a:gd name="connsiteX302" fmla="*/ 538320 w 1343667"/>
              <a:gd name="connsiteY302" fmla="*/ 1174924 h 1345910"/>
              <a:gd name="connsiteX303" fmla="*/ 533749 w 1343667"/>
              <a:gd name="connsiteY303" fmla="*/ 1171870 h 1345910"/>
              <a:gd name="connsiteX304" fmla="*/ 529176 w 1343667"/>
              <a:gd name="connsiteY304" fmla="*/ 1169122 h 1345910"/>
              <a:gd name="connsiteX305" fmla="*/ 523994 w 1343667"/>
              <a:gd name="connsiteY305" fmla="*/ 1166985 h 1345910"/>
              <a:gd name="connsiteX306" fmla="*/ 519117 w 1343667"/>
              <a:gd name="connsiteY306" fmla="*/ 1165153 h 1345910"/>
              <a:gd name="connsiteX307" fmla="*/ 432547 w 1343667"/>
              <a:gd name="connsiteY307" fmla="*/ 1129429 h 1345910"/>
              <a:gd name="connsiteX308" fmla="*/ 427669 w 1343667"/>
              <a:gd name="connsiteY308" fmla="*/ 1126986 h 1345910"/>
              <a:gd name="connsiteX309" fmla="*/ 422792 w 1343667"/>
              <a:gd name="connsiteY309" fmla="*/ 1125154 h 1345910"/>
              <a:gd name="connsiteX310" fmla="*/ 417610 w 1343667"/>
              <a:gd name="connsiteY310" fmla="*/ 1123933 h 1345910"/>
              <a:gd name="connsiteX311" fmla="*/ 411818 w 1343667"/>
              <a:gd name="connsiteY311" fmla="*/ 1122712 h 1345910"/>
              <a:gd name="connsiteX312" fmla="*/ 406332 w 1343667"/>
              <a:gd name="connsiteY312" fmla="*/ 1122101 h 1345910"/>
              <a:gd name="connsiteX313" fmla="*/ 400845 w 1343667"/>
              <a:gd name="connsiteY313" fmla="*/ 1122101 h 1345910"/>
              <a:gd name="connsiteX314" fmla="*/ 395053 w 1343667"/>
              <a:gd name="connsiteY314" fmla="*/ 1122101 h 1345910"/>
              <a:gd name="connsiteX315" fmla="*/ 389566 w 1343667"/>
              <a:gd name="connsiteY315" fmla="*/ 1123017 h 1345910"/>
              <a:gd name="connsiteX316" fmla="*/ 384079 w 1343667"/>
              <a:gd name="connsiteY316" fmla="*/ 1123933 h 1345910"/>
              <a:gd name="connsiteX317" fmla="*/ 378898 w 1343667"/>
              <a:gd name="connsiteY317" fmla="*/ 1125154 h 1345910"/>
              <a:gd name="connsiteX318" fmla="*/ 373411 w 1343667"/>
              <a:gd name="connsiteY318" fmla="*/ 1126986 h 1345910"/>
              <a:gd name="connsiteX319" fmla="*/ 368229 w 1343667"/>
              <a:gd name="connsiteY319" fmla="*/ 1129123 h 1345910"/>
              <a:gd name="connsiteX320" fmla="*/ 363351 w 1343667"/>
              <a:gd name="connsiteY320" fmla="*/ 1131566 h 1345910"/>
              <a:gd name="connsiteX321" fmla="*/ 358779 w 1343667"/>
              <a:gd name="connsiteY321" fmla="*/ 1134925 h 1345910"/>
              <a:gd name="connsiteX322" fmla="*/ 354512 w 1343667"/>
              <a:gd name="connsiteY322" fmla="*/ 1137978 h 1345910"/>
              <a:gd name="connsiteX323" fmla="*/ 350549 w 1343667"/>
              <a:gd name="connsiteY323" fmla="*/ 1141642 h 1345910"/>
              <a:gd name="connsiteX324" fmla="*/ 306349 w 1343667"/>
              <a:gd name="connsiteY324" fmla="*/ 1185611 h 1345910"/>
              <a:gd name="connsiteX325" fmla="*/ 302692 w 1343667"/>
              <a:gd name="connsiteY325" fmla="*/ 1188969 h 1345910"/>
              <a:gd name="connsiteX326" fmla="*/ 298423 w 1343667"/>
              <a:gd name="connsiteY326" fmla="*/ 1192022 h 1345910"/>
              <a:gd name="connsiteX327" fmla="*/ 294156 w 1343667"/>
              <a:gd name="connsiteY327" fmla="*/ 1194770 h 1345910"/>
              <a:gd name="connsiteX328" fmla="*/ 289584 w 1343667"/>
              <a:gd name="connsiteY328" fmla="*/ 1197213 h 1345910"/>
              <a:gd name="connsiteX329" fmla="*/ 284707 w 1343667"/>
              <a:gd name="connsiteY329" fmla="*/ 1198740 h 1345910"/>
              <a:gd name="connsiteX330" fmla="*/ 279829 w 1343667"/>
              <a:gd name="connsiteY330" fmla="*/ 1199961 h 1345910"/>
              <a:gd name="connsiteX331" fmla="*/ 274952 w 1343667"/>
              <a:gd name="connsiteY331" fmla="*/ 1200572 h 1345910"/>
              <a:gd name="connsiteX332" fmla="*/ 270075 w 1343667"/>
              <a:gd name="connsiteY332" fmla="*/ 1200877 h 1345910"/>
              <a:gd name="connsiteX333" fmla="*/ 264893 w 1343667"/>
              <a:gd name="connsiteY333" fmla="*/ 1200572 h 1345910"/>
              <a:gd name="connsiteX334" fmla="*/ 260016 w 1343667"/>
              <a:gd name="connsiteY334" fmla="*/ 1199961 h 1345910"/>
              <a:gd name="connsiteX335" fmla="*/ 255139 w 1343667"/>
              <a:gd name="connsiteY335" fmla="*/ 1198740 h 1345910"/>
              <a:gd name="connsiteX336" fmla="*/ 250566 w 1343667"/>
              <a:gd name="connsiteY336" fmla="*/ 1197213 h 1345910"/>
              <a:gd name="connsiteX337" fmla="*/ 245994 w 1343667"/>
              <a:gd name="connsiteY337" fmla="*/ 1194770 h 1345910"/>
              <a:gd name="connsiteX338" fmla="*/ 241421 w 1343667"/>
              <a:gd name="connsiteY338" fmla="*/ 1192022 h 1345910"/>
              <a:gd name="connsiteX339" fmla="*/ 237459 w 1343667"/>
              <a:gd name="connsiteY339" fmla="*/ 1188969 h 1345910"/>
              <a:gd name="connsiteX340" fmla="*/ 233496 w 1343667"/>
              <a:gd name="connsiteY340" fmla="*/ 1185611 h 1345910"/>
              <a:gd name="connsiteX341" fmla="*/ 160338 w 1343667"/>
              <a:gd name="connsiteY341" fmla="*/ 1112330 h 1345910"/>
              <a:gd name="connsiteX342" fmla="*/ 156680 w 1343667"/>
              <a:gd name="connsiteY342" fmla="*/ 1108361 h 1345910"/>
              <a:gd name="connsiteX343" fmla="*/ 153632 w 1343667"/>
              <a:gd name="connsiteY343" fmla="*/ 1104087 h 1345910"/>
              <a:gd name="connsiteX344" fmla="*/ 151194 w 1343667"/>
              <a:gd name="connsiteY344" fmla="*/ 1099811 h 1345910"/>
              <a:gd name="connsiteX345" fmla="*/ 149060 w 1343667"/>
              <a:gd name="connsiteY345" fmla="*/ 1095232 h 1345910"/>
              <a:gd name="connsiteX346" fmla="*/ 147231 w 1343667"/>
              <a:gd name="connsiteY346" fmla="*/ 1090651 h 1345910"/>
              <a:gd name="connsiteX347" fmla="*/ 146317 w 1343667"/>
              <a:gd name="connsiteY347" fmla="*/ 1085461 h 1345910"/>
              <a:gd name="connsiteX348" fmla="*/ 145402 w 1343667"/>
              <a:gd name="connsiteY348" fmla="*/ 1080576 h 1345910"/>
              <a:gd name="connsiteX349" fmla="*/ 145402 w 1343667"/>
              <a:gd name="connsiteY349" fmla="*/ 1075690 h 1345910"/>
              <a:gd name="connsiteX350" fmla="*/ 145402 w 1343667"/>
              <a:gd name="connsiteY350" fmla="*/ 1070805 h 1345910"/>
              <a:gd name="connsiteX351" fmla="*/ 146317 w 1343667"/>
              <a:gd name="connsiteY351" fmla="*/ 1065614 h 1345910"/>
              <a:gd name="connsiteX352" fmla="*/ 147231 w 1343667"/>
              <a:gd name="connsiteY352" fmla="*/ 1060729 h 1345910"/>
              <a:gd name="connsiteX353" fmla="*/ 149060 w 1343667"/>
              <a:gd name="connsiteY353" fmla="*/ 1056149 h 1345910"/>
              <a:gd name="connsiteX354" fmla="*/ 151194 w 1343667"/>
              <a:gd name="connsiteY354" fmla="*/ 1051569 h 1345910"/>
              <a:gd name="connsiteX355" fmla="*/ 153632 w 1343667"/>
              <a:gd name="connsiteY355" fmla="*/ 1047294 h 1345910"/>
              <a:gd name="connsiteX356" fmla="*/ 156680 w 1343667"/>
              <a:gd name="connsiteY356" fmla="*/ 1042714 h 1345910"/>
              <a:gd name="connsiteX357" fmla="*/ 160338 w 1343667"/>
              <a:gd name="connsiteY357" fmla="*/ 1039051 h 1345910"/>
              <a:gd name="connsiteX358" fmla="*/ 204233 w 1343667"/>
              <a:gd name="connsiteY358" fmla="*/ 995082 h 1345910"/>
              <a:gd name="connsiteX359" fmla="*/ 207891 w 1343667"/>
              <a:gd name="connsiteY359" fmla="*/ 991113 h 1345910"/>
              <a:gd name="connsiteX360" fmla="*/ 211244 w 1343667"/>
              <a:gd name="connsiteY360" fmla="*/ 986838 h 1345910"/>
              <a:gd name="connsiteX361" fmla="*/ 213987 w 1343667"/>
              <a:gd name="connsiteY361" fmla="*/ 982258 h 1345910"/>
              <a:gd name="connsiteX362" fmla="*/ 216426 w 1343667"/>
              <a:gd name="connsiteY362" fmla="*/ 977067 h 1345910"/>
              <a:gd name="connsiteX363" fmla="*/ 218560 w 1343667"/>
              <a:gd name="connsiteY363" fmla="*/ 972182 h 1345910"/>
              <a:gd name="connsiteX364" fmla="*/ 220389 w 1343667"/>
              <a:gd name="connsiteY364" fmla="*/ 966686 h 1345910"/>
              <a:gd name="connsiteX365" fmla="*/ 221608 w 1343667"/>
              <a:gd name="connsiteY365" fmla="*/ 961496 h 1345910"/>
              <a:gd name="connsiteX366" fmla="*/ 223132 w 1343667"/>
              <a:gd name="connsiteY366" fmla="*/ 955694 h 1345910"/>
              <a:gd name="connsiteX367" fmla="*/ 223741 w 1343667"/>
              <a:gd name="connsiteY367" fmla="*/ 950198 h 1345910"/>
              <a:gd name="connsiteX368" fmla="*/ 224047 w 1343667"/>
              <a:gd name="connsiteY368" fmla="*/ 944702 h 1345910"/>
              <a:gd name="connsiteX369" fmla="*/ 223741 w 1343667"/>
              <a:gd name="connsiteY369" fmla="*/ 938901 h 1345910"/>
              <a:gd name="connsiteX370" fmla="*/ 223132 w 1343667"/>
              <a:gd name="connsiteY370" fmla="*/ 933405 h 1345910"/>
              <a:gd name="connsiteX371" fmla="*/ 221913 w 1343667"/>
              <a:gd name="connsiteY371" fmla="*/ 927909 h 1345910"/>
              <a:gd name="connsiteX372" fmla="*/ 220389 w 1343667"/>
              <a:gd name="connsiteY372" fmla="*/ 922718 h 1345910"/>
              <a:gd name="connsiteX373" fmla="*/ 218560 w 1343667"/>
              <a:gd name="connsiteY373" fmla="*/ 917833 h 1345910"/>
              <a:gd name="connsiteX374" fmla="*/ 216426 w 1343667"/>
              <a:gd name="connsiteY374" fmla="*/ 912642 h 1345910"/>
              <a:gd name="connsiteX375" fmla="*/ 180761 w 1343667"/>
              <a:gd name="connsiteY375" fmla="*/ 825928 h 1345910"/>
              <a:gd name="connsiteX376" fmla="*/ 178628 w 1343667"/>
              <a:gd name="connsiteY376" fmla="*/ 821042 h 1345910"/>
              <a:gd name="connsiteX377" fmla="*/ 176494 w 1343667"/>
              <a:gd name="connsiteY377" fmla="*/ 816157 h 1345910"/>
              <a:gd name="connsiteX378" fmla="*/ 173751 w 1343667"/>
              <a:gd name="connsiteY378" fmla="*/ 811577 h 1345910"/>
              <a:gd name="connsiteX379" fmla="*/ 170702 w 1343667"/>
              <a:gd name="connsiteY379" fmla="*/ 806691 h 1345910"/>
              <a:gd name="connsiteX380" fmla="*/ 167349 w 1343667"/>
              <a:gd name="connsiteY380" fmla="*/ 802417 h 1345910"/>
              <a:gd name="connsiteX381" fmla="*/ 163387 w 1343667"/>
              <a:gd name="connsiteY381" fmla="*/ 798448 h 1345910"/>
              <a:gd name="connsiteX382" fmla="*/ 159424 w 1343667"/>
              <a:gd name="connsiteY382" fmla="*/ 794784 h 1345910"/>
              <a:gd name="connsiteX383" fmla="*/ 154547 w 1343667"/>
              <a:gd name="connsiteY383" fmla="*/ 791120 h 1345910"/>
              <a:gd name="connsiteX384" fmla="*/ 149974 w 1343667"/>
              <a:gd name="connsiteY384" fmla="*/ 788066 h 1345910"/>
              <a:gd name="connsiteX385" fmla="*/ 145402 w 1343667"/>
              <a:gd name="connsiteY385" fmla="*/ 785013 h 1345910"/>
              <a:gd name="connsiteX386" fmla="*/ 140220 w 1343667"/>
              <a:gd name="connsiteY386" fmla="*/ 782570 h 1345910"/>
              <a:gd name="connsiteX387" fmla="*/ 135038 w 1343667"/>
              <a:gd name="connsiteY387" fmla="*/ 780433 h 1345910"/>
              <a:gd name="connsiteX388" fmla="*/ 129855 w 1343667"/>
              <a:gd name="connsiteY388" fmla="*/ 778906 h 1345910"/>
              <a:gd name="connsiteX389" fmla="*/ 124369 w 1343667"/>
              <a:gd name="connsiteY389" fmla="*/ 777685 h 1345910"/>
              <a:gd name="connsiteX390" fmla="*/ 119187 w 1343667"/>
              <a:gd name="connsiteY390" fmla="*/ 776769 h 1345910"/>
              <a:gd name="connsiteX391" fmla="*/ 113700 w 1343667"/>
              <a:gd name="connsiteY391" fmla="*/ 776463 h 1345910"/>
              <a:gd name="connsiteX392" fmla="*/ 51820 w 1343667"/>
              <a:gd name="connsiteY392" fmla="*/ 776463 h 1345910"/>
              <a:gd name="connsiteX393" fmla="*/ 46333 w 1343667"/>
              <a:gd name="connsiteY393" fmla="*/ 776158 h 1345910"/>
              <a:gd name="connsiteX394" fmla="*/ 41456 w 1343667"/>
              <a:gd name="connsiteY394" fmla="*/ 775547 h 1345910"/>
              <a:gd name="connsiteX395" fmla="*/ 36579 w 1343667"/>
              <a:gd name="connsiteY395" fmla="*/ 774326 h 1345910"/>
              <a:gd name="connsiteX396" fmla="*/ 31702 w 1343667"/>
              <a:gd name="connsiteY396" fmla="*/ 772494 h 1345910"/>
              <a:gd name="connsiteX397" fmla="*/ 27130 w 1343667"/>
              <a:gd name="connsiteY397" fmla="*/ 770357 h 1345910"/>
              <a:gd name="connsiteX398" fmla="*/ 22862 w 1343667"/>
              <a:gd name="connsiteY398" fmla="*/ 767914 h 1345910"/>
              <a:gd name="connsiteX399" fmla="*/ 18900 w 1343667"/>
              <a:gd name="connsiteY399" fmla="*/ 764556 h 1345910"/>
              <a:gd name="connsiteX400" fmla="*/ 15242 w 1343667"/>
              <a:gd name="connsiteY400" fmla="*/ 761197 h 1345910"/>
              <a:gd name="connsiteX401" fmla="*/ 11889 w 1343667"/>
              <a:gd name="connsiteY401" fmla="*/ 757533 h 1345910"/>
              <a:gd name="connsiteX402" fmla="*/ 9145 w 1343667"/>
              <a:gd name="connsiteY402" fmla="*/ 753564 h 1345910"/>
              <a:gd name="connsiteX403" fmla="*/ 6097 w 1343667"/>
              <a:gd name="connsiteY403" fmla="*/ 749288 h 1345910"/>
              <a:gd name="connsiteX404" fmla="*/ 3963 w 1343667"/>
              <a:gd name="connsiteY404" fmla="*/ 745014 h 1345910"/>
              <a:gd name="connsiteX405" fmla="*/ 2439 w 1343667"/>
              <a:gd name="connsiteY405" fmla="*/ 740128 h 1345910"/>
              <a:gd name="connsiteX406" fmla="*/ 915 w 1343667"/>
              <a:gd name="connsiteY406" fmla="*/ 735244 h 1345910"/>
              <a:gd name="connsiteX407" fmla="*/ 305 w 1343667"/>
              <a:gd name="connsiteY407" fmla="*/ 730053 h 1345910"/>
              <a:gd name="connsiteX408" fmla="*/ 0 w 1343667"/>
              <a:gd name="connsiteY408" fmla="*/ 724862 h 1345910"/>
              <a:gd name="connsiteX409" fmla="*/ 0 w 1343667"/>
              <a:gd name="connsiteY409" fmla="*/ 621354 h 1345910"/>
              <a:gd name="connsiteX410" fmla="*/ 305 w 1343667"/>
              <a:gd name="connsiteY410" fmla="*/ 616163 h 1345910"/>
              <a:gd name="connsiteX411" fmla="*/ 915 w 1343667"/>
              <a:gd name="connsiteY411" fmla="*/ 610667 h 1345910"/>
              <a:gd name="connsiteX412" fmla="*/ 2439 w 1343667"/>
              <a:gd name="connsiteY412" fmla="*/ 605782 h 1345910"/>
              <a:gd name="connsiteX413" fmla="*/ 3963 w 1343667"/>
              <a:gd name="connsiteY413" fmla="*/ 601202 h 1345910"/>
              <a:gd name="connsiteX414" fmla="*/ 6097 w 1343667"/>
              <a:gd name="connsiteY414" fmla="*/ 596622 h 1345910"/>
              <a:gd name="connsiteX415" fmla="*/ 9145 w 1343667"/>
              <a:gd name="connsiteY415" fmla="*/ 592042 h 1345910"/>
              <a:gd name="connsiteX416" fmla="*/ 11889 w 1343667"/>
              <a:gd name="connsiteY416" fmla="*/ 588072 h 1345910"/>
              <a:gd name="connsiteX417" fmla="*/ 15242 w 1343667"/>
              <a:gd name="connsiteY417" fmla="*/ 584714 h 1345910"/>
              <a:gd name="connsiteX418" fmla="*/ 18900 w 1343667"/>
              <a:gd name="connsiteY418" fmla="*/ 581356 h 1345910"/>
              <a:gd name="connsiteX419" fmla="*/ 22862 w 1343667"/>
              <a:gd name="connsiteY419" fmla="*/ 578302 h 1345910"/>
              <a:gd name="connsiteX420" fmla="*/ 27130 w 1343667"/>
              <a:gd name="connsiteY420" fmla="*/ 575859 h 1345910"/>
              <a:gd name="connsiteX421" fmla="*/ 31702 w 1343667"/>
              <a:gd name="connsiteY421" fmla="*/ 573722 h 1345910"/>
              <a:gd name="connsiteX422" fmla="*/ 36579 w 1343667"/>
              <a:gd name="connsiteY422" fmla="*/ 571890 h 1345910"/>
              <a:gd name="connsiteX423" fmla="*/ 41456 w 1343667"/>
              <a:gd name="connsiteY423" fmla="*/ 570363 h 1345910"/>
              <a:gd name="connsiteX424" fmla="*/ 46333 w 1343667"/>
              <a:gd name="connsiteY424" fmla="*/ 569447 h 1345910"/>
              <a:gd name="connsiteX425" fmla="*/ 51820 w 1343667"/>
              <a:gd name="connsiteY425" fmla="*/ 569142 h 1345910"/>
              <a:gd name="connsiteX426" fmla="*/ 113700 w 1343667"/>
              <a:gd name="connsiteY426" fmla="*/ 569447 h 1345910"/>
              <a:gd name="connsiteX427" fmla="*/ 119187 w 1343667"/>
              <a:gd name="connsiteY427" fmla="*/ 569142 h 1345910"/>
              <a:gd name="connsiteX428" fmla="*/ 124674 w 1343667"/>
              <a:gd name="connsiteY428" fmla="*/ 568226 h 1345910"/>
              <a:gd name="connsiteX429" fmla="*/ 129855 w 1343667"/>
              <a:gd name="connsiteY429" fmla="*/ 567005 h 1345910"/>
              <a:gd name="connsiteX430" fmla="*/ 135038 w 1343667"/>
              <a:gd name="connsiteY430" fmla="*/ 565478 h 1345910"/>
              <a:gd name="connsiteX431" fmla="*/ 140220 w 1343667"/>
              <a:gd name="connsiteY431" fmla="*/ 563341 h 1345910"/>
              <a:gd name="connsiteX432" fmla="*/ 145402 w 1343667"/>
              <a:gd name="connsiteY432" fmla="*/ 560898 h 1345910"/>
              <a:gd name="connsiteX433" fmla="*/ 150279 w 1343667"/>
              <a:gd name="connsiteY433" fmla="*/ 558150 h 1345910"/>
              <a:gd name="connsiteX434" fmla="*/ 154851 w 1343667"/>
              <a:gd name="connsiteY434" fmla="*/ 555097 h 1345910"/>
              <a:gd name="connsiteX435" fmla="*/ 159424 w 1343667"/>
              <a:gd name="connsiteY435" fmla="*/ 551433 h 1345910"/>
              <a:gd name="connsiteX436" fmla="*/ 163387 w 1343667"/>
              <a:gd name="connsiteY436" fmla="*/ 547463 h 1345910"/>
              <a:gd name="connsiteX437" fmla="*/ 167349 w 1343667"/>
              <a:gd name="connsiteY437" fmla="*/ 543494 h 1345910"/>
              <a:gd name="connsiteX438" fmla="*/ 170702 w 1343667"/>
              <a:gd name="connsiteY438" fmla="*/ 539219 h 1345910"/>
              <a:gd name="connsiteX439" fmla="*/ 173751 w 1343667"/>
              <a:gd name="connsiteY439" fmla="*/ 534639 h 1345910"/>
              <a:gd name="connsiteX440" fmla="*/ 176494 w 1343667"/>
              <a:gd name="connsiteY440" fmla="*/ 530059 h 1345910"/>
              <a:gd name="connsiteX441" fmla="*/ 178933 w 1343667"/>
              <a:gd name="connsiteY441" fmla="*/ 524868 h 1345910"/>
              <a:gd name="connsiteX442" fmla="*/ 181066 w 1343667"/>
              <a:gd name="connsiteY442" fmla="*/ 519984 h 1345910"/>
              <a:gd name="connsiteX443" fmla="*/ 216426 w 1343667"/>
              <a:gd name="connsiteY443" fmla="*/ 433269 h 1345910"/>
              <a:gd name="connsiteX444" fmla="*/ 218560 w 1343667"/>
              <a:gd name="connsiteY444" fmla="*/ 428383 h 1345910"/>
              <a:gd name="connsiteX445" fmla="*/ 220389 w 1343667"/>
              <a:gd name="connsiteY445" fmla="*/ 423498 h 1345910"/>
              <a:gd name="connsiteX446" fmla="*/ 221913 w 1343667"/>
              <a:gd name="connsiteY446" fmla="*/ 418002 h 1345910"/>
              <a:gd name="connsiteX447" fmla="*/ 223132 w 1343667"/>
              <a:gd name="connsiteY447" fmla="*/ 412506 h 1345910"/>
              <a:gd name="connsiteX448" fmla="*/ 223741 w 1343667"/>
              <a:gd name="connsiteY448" fmla="*/ 407010 h 1345910"/>
              <a:gd name="connsiteX449" fmla="*/ 224047 w 1343667"/>
              <a:gd name="connsiteY449" fmla="*/ 401514 h 1345910"/>
              <a:gd name="connsiteX450" fmla="*/ 223741 w 1343667"/>
              <a:gd name="connsiteY450" fmla="*/ 395713 h 1345910"/>
              <a:gd name="connsiteX451" fmla="*/ 223132 w 1343667"/>
              <a:gd name="connsiteY451" fmla="*/ 390217 h 1345910"/>
              <a:gd name="connsiteX452" fmla="*/ 221913 w 1343667"/>
              <a:gd name="connsiteY452" fmla="*/ 384721 h 1345910"/>
              <a:gd name="connsiteX453" fmla="*/ 220389 w 1343667"/>
              <a:gd name="connsiteY453" fmla="*/ 379225 h 1345910"/>
              <a:gd name="connsiteX454" fmla="*/ 218560 w 1343667"/>
              <a:gd name="connsiteY454" fmla="*/ 373729 h 1345910"/>
              <a:gd name="connsiteX455" fmla="*/ 216426 w 1343667"/>
              <a:gd name="connsiteY455" fmla="*/ 368843 h 1345910"/>
              <a:gd name="connsiteX456" fmla="*/ 213987 w 1343667"/>
              <a:gd name="connsiteY456" fmla="*/ 363958 h 1345910"/>
              <a:gd name="connsiteX457" fmla="*/ 211244 w 1343667"/>
              <a:gd name="connsiteY457" fmla="*/ 359378 h 1345910"/>
              <a:gd name="connsiteX458" fmla="*/ 207891 w 1343667"/>
              <a:gd name="connsiteY458" fmla="*/ 354798 h 1345910"/>
              <a:gd name="connsiteX459" fmla="*/ 204233 w 1343667"/>
              <a:gd name="connsiteY459" fmla="*/ 350828 h 1345910"/>
              <a:gd name="connsiteX460" fmla="*/ 160643 w 1343667"/>
              <a:gd name="connsiteY460" fmla="*/ 306861 h 1345910"/>
              <a:gd name="connsiteX461" fmla="*/ 156680 w 1343667"/>
              <a:gd name="connsiteY461" fmla="*/ 302891 h 1345910"/>
              <a:gd name="connsiteX462" fmla="*/ 153632 w 1343667"/>
              <a:gd name="connsiteY462" fmla="*/ 298921 h 1345910"/>
              <a:gd name="connsiteX463" fmla="*/ 151194 w 1343667"/>
              <a:gd name="connsiteY463" fmla="*/ 294647 h 1345910"/>
              <a:gd name="connsiteX464" fmla="*/ 149060 w 1343667"/>
              <a:gd name="connsiteY464" fmla="*/ 289761 h 1345910"/>
              <a:gd name="connsiteX465" fmla="*/ 147535 w 1343667"/>
              <a:gd name="connsiteY465" fmla="*/ 284877 h 1345910"/>
              <a:gd name="connsiteX466" fmla="*/ 146317 w 1343667"/>
              <a:gd name="connsiteY466" fmla="*/ 280296 h 1345910"/>
              <a:gd name="connsiteX467" fmla="*/ 145402 w 1343667"/>
              <a:gd name="connsiteY467" fmla="*/ 275411 h 1345910"/>
              <a:gd name="connsiteX468" fmla="*/ 145402 w 1343667"/>
              <a:gd name="connsiteY468" fmla="*/ 270526 h 1345910"/>
              <a:gd name="connsiteX469" fmla="*/ 145402 w 1343667"/>
              <a:gd name="connsiteY469" fmla="*/ 265335 h 1345910"/>
              <a:gd name="connsiteX470" fmla="*/ 146317 w 1343667"/>
              <a:gd name="connsiteY470" fmla="*/ 260450 h 1345910"/>
              <a:gd name="connsiteX471" fmla="*/ 147535 w 1343667"/>
              <a:gd name="connsiteY471" fmla="*/ 255564 h 1345910"/>
              <a:gd name="connsiteX472" fmla="*/ 149060 w 1343667"/>
              <a:gd name="connsiteY472" fmla="*/ 250984 h 1345910"/>
              <a:gd name="connsiteX473" fmla="*/ 151194 w 1343667"/>
              <a:gd name="connsiteY473" fmla="*/ 246099 h 1345910"/>
              <a:gd name="connsiteX474" fmla="*/ 153632 w 1343667"/>
              <a:gd name="connsiteY474" fmla="*/ 241824 h 1345910"/>
              <a:gd name="connsiteX475" fmla="*/ 156680 w 1343667"/>
              <a:gd name="connsiteY475" fmla="*/ 237549 h 1345910"/>
              <a:gd name="connsiteX476" fmla="*/ 160643 w 1343667"/>
              <a:gd name="connsiteY476" fmla="*/ 233580 h 1345910"/>
              <a:gd name="connsiteX477" fmla="*/ 233496 w 1343667"/>
              <a:gd name="connsiteY477" fmla="*/ 160300 h 1345910"/>
              <a:gd name="connsiteX478" fmla="*/ 237459 w 1343667"/>
              <a:gd name="connsiteY478" fmla="*/ 156942 h 1345910"/>
              <a:gd name="connsiteX479" fmla="*/ 241421 w 1343667"/>
              <a:gd name="connsiteY479" fmla="*/ 153888 h 1345910"/>
              <a:gd name="connsiteX480" fmla="*/ 245994 w 1343667"/>
              <a:gd name="connsiteY480" fmla="*/ 151141 h 1345910"/>
              <a:gd name="connsiteX481" fmla="*/ 250566 w 1343667"/>
              <a:gd name="connsiteY481" fmla="*/ 149309 h 1345910"/>
              <a:gd name="connsiteX482" fmla="*/ 255139 w 1343667"/>
              <a:gd name="connsiteY482" fmla="*/ 147477 h 1345910"/>
              <a:gd name="connsiteX483" fmla="*/ 260016 w 1343667"/>
              <a:gd name="connsiteY483" fmla="*/ 146255 h 1345910"/>
              <a:gd name="connsiteX484" fmla="*/ 264893 w 1343667"/>
              <a:gd name="connsiteY484" fmla="*/ 145645 h 1345910"/>
              <a:gd name="connsiteX485" fmla="*/ 270075 w 1343667"/>
              <a:gd name="connsiteY485" fmla="*/ 145339 h 1345910"/>
              <a:gd name="connsiteX486" fmla="*/ 274952 w 1343667"/>
              <a:gd name="connsiteY486" fmla="*/ 145645 h 1345910"/>
              <a:gd name="connsiteX487" fmla="*/ 279829 w 1343667"/>
              <a:gd name="connsiteY487" fmla="*/ 146255 h 1345910"/>
              <a:gd name="connsiteX488" fmla="*/ 284707 w 1343667"/>
              <a:gd name="connsiteY488" fmla="*/ 147477 h 1345910"/>
              <a:gd name="connsiteX489" fmla="*/ 289584 w 1343667"/>
              <a:gd name="connsiteY489" fmla="*/ 149309 h 1345910"/>
              <a:gd name="connsiteX490" fmla="*/ 294156 w 1343667"/>
              <a:gd name="connsiteY490" fmla="*/ 151141 h 1345910"/>
              <a:gd name="connsiteX491" fmla="*/ 298423 w 1343667"/>
              <a:gd name="connsiteY491" fmla="*/ 153888 h 1345910"/>
              <a:gd name="connsiteX492" fmla="*/ 302692 w 1343667"/>
              <a:gd name="connsiteY492" fmla="*/ 156942 h 1345910"/>
              <a:gd name="connsiteX493" fmla="*/ 306349 w 1343667"/>
              <a:gd name="connsiteY493" fmla="*/ 160300 h 1345910"/>
              <a:gd name="connsiteX494" fmla="*/ 350549 w 1343667"/>
              <a:gd name="connsiteY494" fmla="*/ 204268 h 1345910"/>
              <a:gd name="connsiteX495" fmla="*/ 354816 w 1343667"/>
              <a:gd name="connsiteY495" fmla="*/ 208237 h 1345910"/>
              <a:gd name="connsiteX496" fmla="*/ 359084 w 1343667"/>
              <a:gd name="connsiteY496" fmla="*/ 211291 h 1345910"/>
              <a:gd name="connsiteX497" fmla="*/ 363656 w 1343667"/>
              <a:gd name="connsiteY497" fmla="*/ 214345 h 1345910"/>
              <a:gd name="connsiteX498" fmla="*/ 368229 w 1343667"/>
              <a:gd name="connsiteY498" fmla="*/ 216787 h 1345910"/>
              <a:gd name="connsiteX499" fmla="*/ 373411 w 1343667"/>
              <a:gd name="connsiteY499" fmla="*/ 218924 h 1345910"/>
              <a:gd name="connsiteX500" fmla="*/ 378898 w 1343667"/>
              <a:gd name="connsiteY500" fmla="*/ 220756 h 1345910"/>
              <a:gd name="connsiteX501" fmla="*/ 384384 w 1343667"/>
              <a:gd name="connsiteY501" fmla="*/ 221978 h 1345910"/>
              <a:gd name="connsiteX502" fmla="*/ 389566 w 1343667"/>
              <a:gd name="connsiteY502" fmla="*/ 223199 h 1345910"/>
              <a:gd name="connsiteX503" fmla="*/ 395358 w 1343667"/>
              <a:gd name="connsiteY503" fmla="*/ 223810 h 1345910"/>
              <a:gd name="connsiteX504" fmla="*/ 401149 w 1343667"/>
              <a:gd name="connsiteY504" fmla="*/ 223810 h 1345910"/>
              <a:gd name="connsiteX505" fmla="*/ 406637 w 1343667"/>
              <a:gd name="connsiteY505" fmla="*/ 223810 h 1345910"/>
              <a:gd name="connsiteX506" fmla="*/ 412124 w 1343667"/>
              <a:gd name="connsiteY506" fmla="*/ 223199 h 1345910"/>
              <a:gd name="connsiteX507" fmla="*/ 417610 w 1343667"/>
              <a:gd name="connsiteY507" fmla="*/ 222283 h 1345910"/>
              <a:gd name="connsiteX508" fmla="*/ 422792 w 1343667"/>
              <a:gd name="connsiteY508" fmla="*/ 220756 h 1345910"/>
              <a:gd name="connsiteX509" fmla="*/ 427974 w 1343667"/>
              <a:gd name="connsiteY509" fmla="*/ 218924 h 1345910"/>
              <a:gd name="connsiteX510" fmla="*/ 432547 w 1343667"/>
              <a:gd name="connsiteY510" fmla="*/ 216787 h 1345910"/>
              <a:gd name="connsiteX511" fmla="*/ 519117 w 1343667"/>
              <a:gd name="connsiteY511" fmla="*/ 180758 h 1345910"/>
              <a:gd name="connsiteX512" fmla="*/ 523994 w 1343667"/>
              <a:gd name="connsiteY512" fmla="*/ 179231 h 1345910"/>
              <a:gd name="connsiteX513" fmla="*/ 529176 w 1343667"/>
              <a:gd name="connsiteY513" fmla="*/ 176788 h 1345910"/>
              <a:gd name="connsiteX514" fmla="*/ 533749 w 1343667"/>
              <a:gd name="connsiteY514" fmla="*/ 174040 h 1345910"/>
              <a:gd name="connsiteX515" fmla="*/ 538320 w 1343667"/>
              <a:gd name="connsiteY515" fmla="*/ 170987 h 1345910"/>
              <a:gd name="connsiteX516" fmla="*/ 542589 w 1343667"/>
              <a:gd name="connsiteY516" fmla="*/ 167628 h 1345910"/>
              <a:gd name="connsiteX517" fmla="*/ 546551 w 1343667"/>
              <a:gd name="connsiteY517" fmla="*/ 163659 h 1345910"/>
              <a:gd name="connsiteX518" fmla="*/ 550819 w 1343667"/>
              <a:gd name="connsiteY518" fmla="*/ 159384 h 1345910"/>
              <a:gd name="connsiteX519" fmla="*/ 554172 w 1343667"/>
              <a:gd name="connsiteY519" fmla="*/ 154805 h 1345910"/>
              <a:gd name="connsiteX520" fmla="*/ 557220 w 1343667"/>
              <a:gd name="connsiteY520" fmla="*/ 150224 h 1345910"/>
              <a:gd name="connsiteX521" fmla="*/ 559963 w 1343667"/>
              <a:gd name="connsiteY521" fmla="*/ 145339 h 1345910"/>
              <a:gd name="connsiteX522" fmla="*/ 562402 w 1343667"/>
              <a:gd name="connsiteY522" fmla="*/ 140454 h 1345910"/>
              <a:gd name="connsiteX523" fmla="*/ 564536 w 1343667"/>
              <a:gd name="connsiteY523" fmla="*/ 134958 h 1345910"/>
              <a:gd name="connsiteX524" fmla="*/ 566365 w 1343667"/>
              <a:gd name="connsiteY524" fmla="*/ 129767 h 1345910"/>
              <a:gd name="connsiteX525" fmla="*/ 567279 w 1343667"/>
              <a:gd name="connsiteY525" fmla="*/ 124576 h 1345910"/>
              <a:gd name="connsiteX526" fmla="*/ 568193 w 1343667"/>
              <a:gd name="connsiteY526" fmla="*/ 119386 h 1345910"/>
              <a:gd name="connsiteX527" fmla="*/ 568803 w 1343667"/>
              <a:gd name="connsiteY527" fmla="*/ 113890 h 1345910"/>
              <a:gd name="connsiteX528" fmla="*/ 568803 w 1343667"/>
              <a:gd name="connsiteY528" fmla="*/ 51602 h 1345910"/>
              <a:gd name="connsiteX529" fmla="*/ 569108 w 1343667"/>
              <a:gd name="connsiteY529" fmla="*/ 46411 h 1345910"/>
              <a:gd name="connsiteX530" fmla="*/ 569717 w 1343667"/>
              <a:gd name="connsiteY530" fmla="*/ 41220 h 1345910"/>
              <a:gd name="connsiteX531" fmla="*/ 570937 w 1343667"/>
              <a:gd name="connsiteY531" fmla="*/ 36335 h 1345910"/>
              <a:gd name="connsiteX532" fmla="*/ 572766 w 1343667"/>
              <a:gd name="connsiteY532" fmla="*/ 31450 h 1345910"/>
              <a:gd name="connsiteX533" fmla="*/ 574900 w 1343667"/>
              <a:gd name="connsiteY533" fmla="*/ 26870 h 1345910"/>
              <a:gd name="connsiteX534" fmla="*/ 577338 w 1343667"/>
              <a:gd name="connsiteY534" fmla="*/ 22900 h 1345910"/>
              <a:gd name="connsiteX535" fmla="*/ 580386 w 1343667"/>
              <a:gd name="connsiteY535" fmla="*/ 18931 h 1345910"/>
              <a:gd name="connsiteX536" fmla="*/ 583739 w 1343667"/>
              <a:gd name="connsiteY536" fmla="*/ 15267 h 1345910"/>
              <a:gd name="connsiteX537" fmla="*/ 587397 w 1343667"/>
              <a:gd name="connsiteY537" fmla="*/ 11908 h 1345910"/>
              <a:gd name="connsiteX538" fmla="*/ 591665 w 1343667"/>
              <a:gd name="connsiteY538" fmla="*/ 8550 h 1345910"/>
              <a:gd name="connsiteX539" fmla="*/ 595933 w 1343667"/>
              <a:gd name="connsiteY539" fmla="*/ 6107 h 1345910"/>
              <a:gd name="connsiteX540" fmla="*/ 600200 w 1343667"/>
              <a:gd name="connsiteY540" fmla="*/ 3969 h 1345910"/>
              <a:gd name="connsiteX541" fmla="*/ 605077 w 1343667"/>
              <a:gd name="connsiteY541" fmla="*/ 2137 h 1345910"/>
              <a:gd name="connsiteX542" fmla="*/ 609955 w 1343667"/>
              <a:gd name="connsiteY542" fmla="*/ 916 h 1345910"/>
              <a:gd name="connsiteX543" fmla="*/ 615136 w 1343667"/>
              <a:gd name="connsiteY543" fmla="*/ 305 h 13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343667" h="1345910">
                <a:moveTo>
                  <a:pt x="620319" y="0"/>
                </a:moveTo>
                <a:lnTo>
                  <a:pt x="723654" y="0"/>
                </a:lnTo>
                <a:lnTo>
                  <a:pt x="728836" y="305"/>
                </a:lnTo>
                <a:lnTo>
                  <a:pt x="734018" y="916"/>
                </a:lnTo>
                <a:lnTo>
                  <a:pt x="738895" y="2137"/>
                </a:lnTo>
                <a:lnTo>
                  <a:pt x="743773" y="3969"/>
                </a:lnTo>
                <a:lnTo>
                  <a:pt x="748345" y="6107"/>
                </a:lnTo>
                <a:lnTo>
                  <a:pt x="752613" y="8550"/>
                </a:lnTo>
                <a:lnTo>
                  <a:pt x="756270" y="11908"/>
                </a:lnTo>
                <a:lnTo>
                  <a:pt x="759928" y="15267"/>
                </a:lnTo>
                <a:lnTo>
                  <a:pt x="763586" y="18931"/>
                </a:lnTo>
                <a:lnTo>
                  <a:pt x="766634" y="22900"/>
                </a:lnTo>
                <a:lnTo>
                  <a:pt x="769073" y="26870"/>
                </a:lnTo>
                <a:lnTo>
                  <a:pt x="771207" y="31450"/>
                </a:lnTo>
                <a:lnTo>
                  <a:pt x="773036" y="36335"/>
                </a:lnTo>
                <a:lnTo>
                  <a:pt x="774255" y="41220"/>
                </a:lnTo>
                <a:lnTo>
                  <a:pt x="775170" y="46411"/>
                </a:lnTo>
                <a:lnTo>
                  <a:pt x="775170" y="51602"/>
                </a:lnTo>
                <a:lnTo>
                  <a:pt x="775170" y="113890"/>
                </a:lnTo>
                <a:lnTo>
                  <a:pt x="775474" y="119386"/>
                </a:lnTo>
                <a:lnTo>
                  <a:pt x="776389" y="124576"/>
                </a:lnTo>
                <a:lnTo>
                  <a:pt x="777608" y="129767"/>
                </a:lnTo>
                <a:lnTo>
                  <a:pt x="779132" y="134958"/>
                </a:lnTo>
                <a:lnTo>
                  <a:pt x="781266" y="140454"/>
                </a:lnTo>
                <a:lnTo>
                  <a:pt x="783704" y="145339"/>
                </a:lnTo>
                <a:lnTo>
                  <a:pt x="786753" y="150224"/>
                </a:lnTo>
                <a:lnTo>
                  <a:pt x="789801" y="154805"/>
                </a:lnTo>
                <a:lnTo>
                  <a:pt x="793459" y="159384"/>
                </a:lnTo>
                <a:lnTo>
                  <a:pt x="797117" y="163659"/>
                </a:lnTo>
                <a:lnTo>
                  <a:pt x="801080" y="167628"/>
                </a:lnTo>
                <a:lnTo>
                  <a:pt x="805347" y="170987"/>
                </a:lnTo>
                <a:lnTo>
                  <a:pt x="810224" y="174040"/>
                </a:lnTo>
                <a:lnTo>
                  <a:pt x="814797" y="176788"/>
                </a:lnTo>
                <a:lnTo>
                  <a:pt x="819674" y="179231"/>
                </a:lnTo>
                <a:lnTo>
                  <a:pt x="824551" y="180758"/>
                </a:lnTo>
                <a:lnTo>
                  <a:pt x="911121" y="216787"/>
                </a:lnTo>
                <a:lnTo>
                  <a:pt x="915998" y="218924"/>
                </a:lnTo>
                <a:lnTo>
                  <a:pt x="921181" y="220756"/>
                </a:lnTo>
                <a:lnTo>
                  <a:pt x="926362" y="222283"/>
                </a:lnTo>
                <a:lnTo>
                  <a:pt x="931545" y="223199"/>
                </a:lnTo>
                <a:lnTo>
                  <a:pt x="937336" y="223810"/>
                </a:lnTo>
                <a:lnTo>
                  <a:pt x="942823" y="223810"/>
                </a:lnTo>
                <a:lnTo>
                  <a:pt x="948615" y="223810"/>
                </a:lnTo>
                <a:lnTo>
                  <a:pt x="954101" y="223199"/>
                </a:lnTo>
                <a:lnTo>
                  <a:pt x="959893" y="221978"/>
                </a:lnTo>
                <a:lnTo>
                  <a:pt x="965075" y="220756"/>
                </a:lnTo>
                <a:lnTo>
                  <a:pt x="970257" y="218924"/>
                </a:lnTo>
                <a:lnTo>
                  <a:pt x="975439" y="216787"/>
                </a:lnTo>
                <a:lnTo>
                  <a:pt x="980621" y="214345"/>
                </a:lnTo>
                <a:lnTo>
                  <a:pt x="985194" y="211291"/>
                </a:lnTo>
                <a:lnTo>
                  <a:pt x="989461" y="208237"/>
                </a:lnTo>
                <a:lnTo>
                  <a:pt x="993424" y="204268"/>
                </a:lnTo>
                <a:lnTo>
                  <a:pt x="1037318" y="160300"/>
                </a:lnTo>
                <a:lnTo>
                  <a:pt x="1040977" y="156942"/>
                </a:lnTo>
                <a:lnTo>
                  <a:pt x="1045549" y="153888"/>
                </a:lnTo>
                <a:lnTo>
                  <a:pt x="1049816" y="151141"/>
                </a:lnTo>
                <a:lnTo>
                  <a:pt x="1054389" y="149309"/>
                </a:lnTo>
                <a:lnTo>
                  <a:pt x="1058961" y="147477"/>
                </a:lnTo>
                <a:lnTo>
                  <a:pt x="1063838" y="146255"/>
                </a:lnTo>
                <a:lnTo>
                  <a:pt x="1069020" y="145645"/>
                </a:lnTo>
                <a:lnTo>
                  <a:pt x="1073897" y="145339"/>
                </a:lnTo>
                <a:lnTo>
                  <a:pt x="1078774" y="145645"/>
                </a:lnTo>
                <a:lnTo>
                  <a:pt x="1083652" y="146255"/>
                </a:lnTo>
                <a:lnTo>
                  <a:pt x="1088834" y="147477"/>
                </a:lnTo>
                <a:lnTo>
                  <a:pt x="1093406" y="149309"/>
                </a:lnTo>
                <a:lnTo>
                  <a:pt x="1097979" y="151141"/>
                </a:lnTo>
                <a:lnTo>
                  <a:pt x="1102246" y="153888"/>
                </a:lnTo>
                <a:lnTo>
                  <a:pt x="1106514" y="156942"/>
                </a:lnTo>
                <a:lnTo>
                  <a:pt x="1110476" y="160300"/>
                </a:lnTo>
                <a:lnTo>
                  <a:pt x="1183635" y="233580"/>
                </a:lnTo>
                <a:lnTo>
                  <a:pt x="1187292" y="237549"/>
                </a:lnTo>
                <a:lnTo>
                  <a:pt x="1190036" y="241824"/>
                </a:lnTo>
                <a:lnTo>
                  <a:pt x="1192779" y="246099"/>
                </a:lnTo>
                <a:lnTo>
                  <a:pt x="1194913" y="250984"/>
                </a:lnTo>
                <a:lnTo>
                  <a:pt x="1196742" y="255564"/>
                </a:lnTo>
                <a:lnTo>
                  <a:pt x="1197961" y="260450"/>
                </a:lnTo>
                <a:lnTo>
                  <a:pt x="1198571" y="265335"/>
                </a:lnTo>
                <a:lnTo>
                  <a:pt x="1198876" y="270526"/>
                </a:lnTo>
                <a:lnTo>
                  <a:pt x="1198571" y="275411"/>
                </a:lnTo>
                <a:lnTo>
                  <a:pt x="1197961" y="280296"/>
                </a:lnTo>
                <a:lnTo>
                  <a:pt x="1196742" y="284877"/>
                </a:lnTo>
                <a:lnTo>
                  <a:pt x="1194913" y="289761"/>
                </a:lnTo>
                <a:lnTo>
                  <a:pt x="1192779" y="294647"/>
                </a:lnTo>
                <a:lnTo>
                  <a:pt x="1190036" y="298921"/>
                </a:lnTo>
                <a:lnTo>
                  <a:pt x="1187292" y="302891"/>
                </a:lnTo>
                <a:lnTo>
                  <a:pt x="1183635" y="306861"/>
                </a:lnTo>
                <a:lnTo>
                  <a:pt x="1139740" y="350828"/>
                </a:lnTo>
                <a:lnTo>
                  <a:pt x="1136082" y="354798"/>
                </a:lnTo>
                <a:lnTo>
                  <a:pt x="1133033" y="359378"/>
                </a:lnTo>
                <a:lnTo>
                  <a:pt x="1129680" y="363958"/>
                </a:lnTo>
                <a:lnTo>
                  <a:pt x="1127242" y="368843"/>
                </a:lnTo>
                <a:lnTo>
                  <a:pt x="1125108" y="373729"/>
                </a:lnTo>
                <a:lnTo>
                  <a:pt x="1123279" y="379225"/>
                </a:lnTo>
                <a:lnTo>
                  <a:pt x="1122060" y="384721"/>
                </a:lnTo>
                <a:lnTo>
                  <a:pt x="1121145" y="390217"/>
                </a:lnTo>
                <a:lnTo>
                  <a:pt x="1120231" y="395713"/>
                </a:lnTo>
                <a:lnTo>
                  <a:pt x="1120231" y="401514"/>
                </a:lnTo>
                <a:lnTo>
                  <a:pt x="1120231" y="407010"/>
                </a:lnTo>
                <a:lnTo>
                  <a:pt x="1120840" y="412506"/>
                </a:lnTo>
                <a:lnTo>
                  <a:pt x="1121755" y="418002"/>
                </a:lnTo>
                <a:lnTo>
                  <a:pt x="1123279" y="423498"/>
                </a:lnTo>
                <a:lnTo>
                  <a:pt x="1125108" y="428383"/>
                </a:lnTo>
                <a:lnTo>
                  <a:pt x="1127547" y="433269"/>
                </a:lnTo>
                <a:lnTo>
                  <a:pt x="1163211" y="519984"/>
                </a:lnTo>
                <a:lnTo>
                  <a:pt x="1165040" y="524868"/>
                </a:lnTo>
                <a:lnTo>
                  <a:pt x="1167174" y="530059"/>
                </a:lnTo>
                <a:lnTo>
                  <a:pt x="1169918" y="534639"/>
                </a:lnTo>
                <a:lnTo>
                  <a:pt x="1172966" y="539219"/>
                </a:lnTo>
                <a:lnTo>
                  <a:pt x="1176928" y="543494"/>
                </a:lnTo>
                <a:lnTo>
                  <a:pt x="1180586" y="547463"/>
                </a:lnTo>
                <a:lnTo>
                  <a:pt x="1184854" y="551433"/>
                </a:lnTo>
                <a:lnTo>
                  <a:pt x="1189121" y="555097"/>
                </a:lnTo>
                <a:lnTo>
                  <a:pt x="1193694" y="558150"/>
                </a:lnTo>
                <a:lnTo>
                  <a:pt x="1198876" y="560898"/>
                </a:lnTo>
                <a:lnTo>
                  <a:pt x="1203753" y="563341"/>
                </a:lnTo>
                <a:lnTo>
                  <a:pt x="1208935" y="565478"/>
                </a:lnTo>
                <a:lnTo>
                  <a:pt x="1214117" y="567005"/>
                </a:lnTo>
                <a:lnTo>
                  <a:pt x="1219604" y="568226"/>
                </a:lnTo>
                <a:lnTo>
                  <a:pt x="1224786" y="569142"/>
                </a:lnTo>
                <a:lnTo>
                  <a:pt x="1230272" y="569142"/>
                </a:lnTo>
                <a:lnTo>
                  <a:pt x="1292152" y="569142"/>
                </a:lnTo>
                <a:lnTo>
                  <a:pt x="1297334" y="569447"/>
                </a:lnTo>
                <a:lnTo>
                  <a:pt x="1302516" y="570363"/>
                </a:lnTo>
                <a:lnTo>
                  <a:pt x="1307698" y="571890"/>
                </a:lnTo>
                <a:lnTo>
                  <a:pt x="1312270" y="573722"/>
                </a:lnTo>
                <a:lnTo>
                  <a:pt x="1316843" y="575859"/>
                </a:lnTo>
                <a:lnTo>
                  <a:pt x="1320806" y="578302"/>
                </a:lnTo>
                <a:lnTo>
                  <a:pt x="1324768" y="581356"/>
                </a:lnTo>
                <a:lnTo>
                  <a:pt x="1328731" y="584714"/>
                </a:lnTo>
                <a:lnTo>
                  <a:pt x="1332084" y="588072"/>
                </a:lnTo>
                <a:lnTo>
                  <a:pt x="1335132" y="592042"/>
                </a:lnTo>
                <a:lnTo>
                  <a:pt x="1337571" y="596622"/>
                </a:lnTo>
                <a:lnTo>
                  <a:pt x="1339704" y="601202"/>
                </a:lnTo>
                <a:lnTo>
                  <a:pt x="1341534" y="605782"/>
                </a:lnTo>
                <a:lnTo>
                  <a:pt x="1342753" y="610667"/>
                </a:lnTo>
                <a:lnTo>
                  <a:pt x="1343363" y="616163"/>
                </a:lnTo>
                <a:lnTo>
                  <a:pt x="1343667" y="621354"/>
                </a:lnTo>
                <a:lnTo>
                  <a:pt x="1343667" y="724862"/>
                </a:lnTo>
                <a:lnTo>
                  <a:pt x="1343363" y="730053"/>
                </a:lnTo>
                <a:lnTo>
                  <a:pt x="1342753" y="735244"/>
                </a:lnTo>
                <a:lnTo>
                  <a:pt x="1341534" y="740128"/>
                </a:lnTo>
                <a:lnTo>
                  <a:pt x="1339704" y="745014"/>
                </a:lnTo>
                <a:lnTo>
                  <a:pt x="1337571" y="749594"/>
                </a:lnTo>
                <a:lnTo>
                  <a:pt x="1335132" y="753869"/>
                </a:lnTo>
                <a:lnTo>
                  <a:pt x="1332084" y="757533"/>
                </a:lnTo>
                <a:lnTo>
                  <a:pt x="1328731" y="761197"/>
                </a:lnTo>
                <a:lnTo>
                  <a:pt x="1324768" y="764556"/>
                </a:lnTo>
                <a:lnTo>
                  <a:pt x="1320806" y="767914"/>
                </a:lnTo>
                <a:lnTo>
                  <a:pt x="1316843" y="770357"/>
                </a:lnTo>
                <a:lnTo>
                  <a:pt x="1312270" y="772494"/>
                </a:lnTo>
                <a:lnTo>
                  <a:pt x="1307698" y="774326"/>
                </a:lnTo>
                <a:lnTo>
                  <a:pt x="1302516" y="775547"/>
                </a:lnTo>
                <a:lnTo>
                  <a:pt x="1297334" y="776463"/>
                </a:lnTo>
                <a:lnTo>
                  <a:pt x="1292152" y="776463"/>
                </a:lnTo>
                <a:lnTo>
                  <a:pt x="1230272" y="776463"/>
                </a:lnTo>
                <a:lnTo>
                  <a:pt x="1224786" y="776769"/>
                </a:lnTo>
                <a:lnTo>
                  <a:pt x="1219604" y="777685"/>
                </a:lnTo>
                <a:lnTo>
                  <a:pt x="1214117" y="778906"/>
                </a:lnTo>
                <a:lnTo>
                  <a:pt x="1208935" y="780433"/>
                </a:lnTo>
                <a:lnTo>
                  <a:pt x="1203753" y="782570"/>
                </a:lnTo>
                <a:lnTo>
                  <a:pt x="1198876" y="785013"/>
                </a:lnTo>
                <a:lnTo>
                  <a:pt x="1193694" y="788066"/>
                </a:lnTo>
                <a:lnTo>
                  <a:pt x="1189121" y="791120"/>
                </a:lnTo>
                <a:lnTo>
                  <a:pt x="1184854" y="794784"/>
                </a:lnTo>
                <a:lnTo>
                  <a:pt x="1180586" y="798448"/>
                </a:lnTo>
                <a:lnTo>
                  <a:pt x="1176928" y="802417"/>
                </a:lnTo>
                <a:lnTo>
                  <a:pt x="1172966" y="806691"/>
                </a:lnTo>
                <a:lnTo>
                  <a:pt x="1169918" y="811577"/>
                </a:lnTo>
                <a:lnTo>
                  <a:pt x="1167174" y="816157"/>
                </a:lnTo>
                <a:lnTo>
                  <a:pt x="1165040" y="821042"/>
                </a:lnTo>
                <a:lnTo>
                  <a:pt x="1163211" y="825928"/>
                </a:lnTo>
                <a:lnTo>
                  <a:pt x="1127547" y="912642"/>
                </a:lnTo>
                <a:lnTo>
                  <a:pt x="1125108" y="917833"/>
                </a:lnTo>
                <a:lnTo>
                  <a:pt x="1123279" y="922718"/>
                </a:lnTo>
                <a:lnTo>
                  <a:pt x="1121755" y="927909"/>
                </a:lnTo>
                <a:lnTo>
                  <a:pt x="1120840" y="933405"/>
                </a:lnTo>
                <a:lnTo>
                  <a:pt x="1120231" y="938901"/>
                </a:lnTo>
                <a:lnTo>
                  <a:pt x="1120231" y="944702"/>
                </a:lnTo>
                <a:lnTo>
                  <a:pt x="1120231" y="950198"/>
                </a:lnTo>
                <a:lnTo>
                  <a:pt x="1121145" y="955694"/>
                </a:lnTo>
                <a:lnTo>
                  <a:pt x="1122060" y="961496"/>
                </a:lnTo>
                <a:lnTo>
                  <a:pt x="1123279" y="966686"/>
                </a:lnTo>
                <a:lnTo>
                  <a:pt x="1125108" y="972182"/>
                </a:lnTo>
                <a:lnTo>
                  <a:pt x="1127242" y="977067"/>
                </a:lnTo>
                <a:lnTo>
                  <a:pt x="1129680" y="982258"/>
                </a:lnTo>
                <a:lnTo>
                  <a:pt x="1133033" y="986838"/>
                </a:lnTo>
                <a:lnTo>
                  <a:pt x="1136082" y="991113"/>
                </a:lnTo>
                <a:lnTo>
                  <a:pt x="1139740" y="995082"/>
                </a:lnTo>
                <a:lnTo>
                  <a:pt x="1183635" y="1039051"/>
                </a:lnTo>
                <a:lnTo>
                  <a:pt x="1187292" y="1042714"/>
                </a:lnTo>
                <a:lnTo>
                  <a:pt x="1190036" y="1047294"/>
                </a:lnTo>
                <a:lnTo>
                  <a:pt x="1192779" y="1051569"/>
                </a:lnTo>
                <a:lnTo>
                  <a:pt x="1194913" y="1056149"/>
                </a:lnTo>
                <a:lnTo>
                  <a:pt x="1196742" y="1060729"/>
                </a:lnTo>
                <a:lnTo>
                  <a:pt x="1197961" y="1065614"/>
                </a:lnTo>
                <a:lnTo>
                  <a:pt x="1198571" y="1070805"/>
                </a:lnTo>
                <a:lnTo>
                  <a:pt x="1198876" y="1075690"/>
                </a:lnTo>
                <a:lnTo>
                  <a:pt x="1198571" y="1080576"/>
                </a:lnTo>
                <a:lnTo>
                  <a:pt x="1197961" y="1085461"/>
                </a:lnTo>
                <a:lnTo>
                  <a:pt x="1196742" y="1090651"/>
                </a:lnTo>
                <a:lnTo>
                  <a:pt x="1194913" y="1095232"/>
                </a:lnTo>
                <a:lnTo>
                  <a:pt x="1192779" y="1099811"/>
                </a:lnTo>
                <a:lnTo>
                  <a:pt x="1190036" y="1104087"/>
                </a:lnTo>
                <a:lnTo>
                  <a:pt x="1187292" y="1108361"/>
                </a:lnTo>
                <a:lnTo>
                  <a:pt x="1183635" y="1112330"/>
                </a:lnTo>
                <a:lnTo>
                  <a:pt x="1110476" y="1185611"/>
                </a:lnTo>
                <a:lnTo>
                  <a:pt x="1106514" y="1188969"/>
                </a:lnTo>
                <a:lnTo>
                  <a:pt x="1102246" y="1192022"/>
                </a:lnTo>
                <a:lnTo>
                  <a:pt x="1097979" y="1194770"/>
                </a:lnTo>
                <a:lnTo>
                  <a:pt x="1093406" y="1197213"/>
                </a:lnTo>
                <a:lnTo>
                  <a:pt x="1088834" y="1198740"/>
                </a:lnTo>
                <a:lnTo>
                  <a:pt x="1083652" y="1199961"/>
                </a:lnTo>
                <a:lnTo>
                  <a:pt x="1078774" y="1200572"/>
                </a:lnTo>
                <a:lnTo>
                  <a:pt x="1073897" y="1200877"/>
                </a:lnTo>
                <a:lnTo>
                  <a:pt x="1069020" y="1200572"/>
                </a:lnTo>
                <a:lnTo>
                  <a:pt x="1063838" y="1199961"/>
                </a:lnTo>
                <a:lnTo>
                  <a:pt x="1058961" y="1198740"/>
                </a:lnTo>
                <a:lnTo>
                  <a:pt x="1054389" y="1197213"/>
                </a:lnTo>
                <a:lnTo>
                  <a:pt x="1049816" y="1194770"/>
                </a:lnTo>
                <a:lnTo>
                  <a:pt x="1045549" y="1192022"/>
                </a:lnTo>
                <a:lnTo>
                  <a:pt x="1040977" y="1188969"/>
                </a:lnTo>
                <a:lnTo>
                  <a:pt x="1037318" y="1185611"/>
                </a:lnTo>
                <a:lnTo>
                  <a:pt x="993424" y="1141642"/>
                </a:lnTo>
                <a:lnTo>
                  <a:pt x="989461" y="1137978"/>
                </a:lnTo>
                <a:lnTo>
                  <a:pt x="985194" y="1134925"/>
                </a:lnTo>
                <a:lnTo>
                  <a:pt x="980621" y="1131566"/>
                </a:lnTo>
                <a:lnTo>
                  <a:pt x="975744" y="1129123"/>
                </a:lnTo>
                <a:lnTo>
                  <a:pt x="970562" y="1126986"/>
                </a:lnTo>
                <a:lnTo>
                  <a:pt x="965380" y="1125154"/>
                </a:lnTo>
                <a:lnTo>
                  <a:pt x="959893" y="1123933"/>
                </a:lnTo>
                <a:lnTo>
                  <a:pt x="954101" y="1123017"/>
                </a:lnTo>
                <a:lnTo>
                  <a:pt x="948615" y="1122101"/>
                </a:lnTo>
                <a:lnTo>
                  <a:pt x="943128" y="1122101"/>
                </a:lnTo>
                <a:lnTo>
                  <a:pt x="937641" y="1122101"/>
                </a:lnTo>
                <a:lnTo>
                  <a:pt x="931849" y="1122712"/>
                </a:lnTo>
                <a:lnTo>
                  <a:pt x="926362" y="1123933"/>
                </a:lnTo>
                <a:lnTo>
                  <a:pt x="921181" y="1125154"/>
                </a:lnTo>
                <a:lnTo>
                  <a:pt x="916303" y="1126986"/>
                </a:lnTo>
                <a:lnTo>
                  <a:pt x="911121" y="1129429"/>
                </a:lnTo>
                <a:lnTo>
                  <a:pt x="824551" y="1165153"/>
                </a:lnTo>
                <a:lnTo>
                  <a:pt x="819674" y="1166985"/>
                </a:lnTo>
                <a:lnTo>
                  <a:pt x="814797" y="1169122"/>
                </a:lnTo>
                <a:lnTo>
                  <a:pt x="810224" y="1171870"/>
                </a:lnTo>
                <a:lnTo>
                  <a:pt x="805347" y="1174924"/>
                </a:lnTo>
                <a:lnTo>
                  <a:pt x="801080" y="1178893"/>
                </a:lnTo>
                <a:lnTo>
                  <a:pt x="797117" y="1182557"/>
                </a:lnTo>
                <a:lnTo>
                  <a:pt x="793459" y="1186831"/>
                </a:lnTo>
                <a:lnTo>
                  <a:pt x="789801" y="1191107"/>
                </a:lnTo>
                <a:lnTo>
                  <a:pt x="786753" y="1195686"/>
                </a:lnTo>
                <a:lnTo>
                  <a:pt x="783704" y="1200877"/>
                </a:lnTo>
                <a:lnTo>
                  <a:pt x="781266" y="1205762"/>
                </a:lnTo>
                <a:lnTo>
                  <a:pt x="779132" y="1210953"/>
                </a:lnTo>
                <a:lnTo>
                  <a:pt x="777608" y="1216143"/>
                </a:lnTo>
                <a:lnTo>
                  <a:pt x="776389" y="1221639"/>
                </a:lnTo>
                <a:lnTo>
                  <a:pt x="775474" y="1227136"/>
                </a:lnTo>
                <a:lnTo>
                  <a:pt x="775170" y="1232326"/>
                </a:lnTo>
                <a:lnTo>
                  <a:pt x="775170" y="1294309"/>
                </a:lnTo>
                <a:lnTo>
                  <a:pt x="775170" y="1299500"/>
                </a:lnTo>
                <a:lnTo>
                  <a:pt x="774255" y="1304385"/>
                </a:lnTo>
                <a:lnTo>
                  <a:pt x="773036" y="1309576"/>
                </a:lnTo>
                <a:lnTo>
                  <a:pt x="771207" y="1314461"/>
                </a:lnTo>
                <a:lnTo>
                  <a:pt x="769073" y="1318736"/>
                </a:lnTo>
                <a:lnTo>
                  <a:pt x="766634" y="1323011"/>
                </a:lnTo>
                <a:lnTo>
                  <a:pt x="763586" y="1327285"/>
                </a:lnTo>
                <a:lnTo>
                  <a:pt x="759928" y="1330949"/>
                </a:lnTo>
                <a:lnTo>
                  <a:pt x="756270" y="1334308"/>
                </a:lnTo>
                <a:lnTo>
                  <a:pt x="752613" y="1337055"/>
                </a:lnTo>
                <a:lnTo>
                  <a:pt x="748345" y="1339804"/>
                </a:lnTo>
                <a:lnTo>
                  <a:pt x="743773" y="1341941"/>
                </a:lnTo>
                <a:lnTo>
                  <a:pt x="738895" y="1343468"/>
                </a:lnTo>
                <a:lnTo>
                  <a:pt x="734018" y="1344995"/>
                </a:lnTo>
                <a:lnTo>
                  <a:pt x="728836" y="1345605"/>
                </a:lnTo>
                <a:lnTo>
                  <a:pt x="723654" y="1345910"/>
                </a:lnTo>
                <a:lnTo>
                  <a:pt x="620319" y="1345910"/>
                </a:lnTo>
                <a:lnTo>
                  <a:pt x="615136" y="1345605"/>
                </a:lnTo>
                <a:lnTo>
                  <a:pt x="609649" y="1344995"/>
                </a:lnTo>
                <a:lnTo>
                  <a:pt x="604772" y="1343468"/>
                </a:lnTo>
                <a:lnTo>
                  <a:pt x="600200" y="1341941"/>
                </a:lnTo>
                <a:lnTo>
                  <a:pt x="595628" y="1339804"/>
                </a:lnTo>
                <a:lnTo>
                  <a:pt x="591665" y="1337055"/>
                </a:lnTo>
                <a:lnTo>
                  <a:pt x="587397" y="1334308"/>
                </a:lnTo>
                <a:lnTo>
                  <a:pt x="583739" y="1330949"/>
                </a:lnTo>
                <a:lnTo>
                  <a:pt x="580386" y="1327285"/>
                </a:lnTo>
                <a:lnTo>
                  <a:pt x="577338" y="1323011"/>
                </a:lnTo>
                <a:lnTo>
                  <a:pt x="574900" y="1318736"/>
                </a:lnTo>
                <a:lnTo>
                  <a:pt x="572766" y="1314461"/>
                </a:lnTo>
                <a:lnTo>
                  <a:pt x="570937" y="1309576"/>
                </a:lnTo>
                <a:lnTo>
                  <a:pt x="569717" y="1304385"/>
                </a:lnTo>
                <a:lnTo>
                  <a:pt x="569108" y="1299500"/>
                </a:lnTo>
                <a:lnTo>
                  <a:pt x="568803" y="1294309"/>
                </a:lnTo>
                <a:lnTo>
                  <a:pt x="568803" y="1232326"/>
                </a:lnTo>
                <a:lnTo>
                  <a:pt x="568193" y="1227136"/>
                </a:lnTo>
                <a:lnTo>
                  <a:pt x="567279" y="1221639"/>
                </a:lnTo>
                <a:lnTo>
                  <a:pt x="566365" y="1216143"/>
                </a:lnTo>
                <a:lnTo>
                  <a:pt x="564536" y="1210953"/>
                </a:lnTo>
                <a:lnTo>
                  <a:pt x="562402" y="1205762"/>
                </a:lnTo>
                <a:lnTo>
                  <a:pt x="559963" y="1200877"/>
                </a:lnTo>
                <a:lnTo>
                  <a:pt x="557220" y="1195686"/>
                </a:lnTo>
                <a:lnTo>
                  <a:pt x="554172" y="1191107"/>
                </a:lnTo>
                <a:lnTo>
                  <a:pt x="550819" y="1186831"/>
                </a:lnTo>
                <a:lnTo>
                  <a:pt x="546551" y="1182557"/>
                </a:lnTo>
                <a:lnTo>
                  <a:pt x="542589" y="1178893"/>
                </a:lnTo>
                <a:lnTo>
                  <a:pt x="538320" y="1174924"/>
                </a:lnTo>
                <a:lnTo>
                  <a:pt x="533749" y="1171870"/>
                </a:lnTo>
                <a:lnTo>
                  <a:pt x="529176" y="1169122"/>
                </a:lnTo>
                <a:lnTo>
                  <a:pt x="523994" y="1166985"/>
                </a:lnTo>
                <a:lnTo>
                  <a:pt x="519117" y="1165153"/>
                </a:lnTo>
                <a:lnTo>
                  <a:pt x="432547" y="1129429"/>
                </a:lnTo>
                <a:lnTo>
                  <a:pt x="427669" y="1126986"/>
                </a:lnTo>
                <a:lnTo>
                  <a:pt x="422792" y="1125154"/>
                </a:lnTo>
                <a:lnTo>
                  <a:pt x="417610" y="1123933"/>
                </a:lnTo>
                <a:lnTo>
                  <a:pt x="411818" y="1122712"/>
                </a:lnTo>
                <a:lnTo>
                  <a:pt x="406332" y="1122101"/>
                </a:lnTo>
                <a:lnTo>
                  <a:pt x="400845" y="1122101"/>
                </a:lnTo>
                <a:lnTo>
                  <a:pt x="395053" y="1122101"/>
                </a:lnTo>
                <a:lnTo>
                  <a:pt x="389566" y="1123017"/>
                </a:lnTo>
                <a:lnTo>
                  <a:pt x="384079" y="1123933"/>
                </a:lnTo>
                <a:lnTo>
                  <a:pt x="378898" y="1125154"/>
                </a:lnTo>
                <a:lnTo>
                  <a:pt x="373411" y="1126986"/>
                </a:lnTo>
                <a:lnTo>
                  <a:pt x="368229" y="1129123"/>
                </a:lnTo>
                <a:lnTo>
                  <a:pt x="363351" y="1131566"/>
                </a:lnTo>
                <a:lnTo>
                  <a:pt x="358779" y="1134925"/>
                </a:lnTo>
                <a:lnTo>
                  <a:pt x="354512" y="1137978"/>
                </a:lnTo>
                <a:lnTo>
                  <a:pt x="350549" y="1141642"/>
                </a:lnTo>
                <a:lnTo>
                  <a:pt x="306349" y="1185611"/>
                </a:lnTo>
                <a:lnTo>
                  <a:pt x="302692" y="1188969"/>
                </a:lnTo>
                <a:lnTo>
                  <a:pt x="298423" y="1192022"/>
                </a:lnTo>
                <a:lnTo>
                  <a:pt x="294156" y="1194770"/>
                </a:lnTo>
                <a:lnTo>
                  <a:pt x="289584" y="1197213"/>
                </a:lnTo>
                <a:lnTo>
                  <a:pt x="284707" y="1198740"/>
                </a:lnTo>
                <a:lnTo>
                  <a:pt x="279829" y="1199961"/>
                </a:lnTo>
                <a:lnTo>
                  <a:pt x="274952" y="1200572"/>
                </a:lnTo>
                <a:lnTo>
                  <a:pt x="270075" y="1200877"/>
                </a:lnTo>
                <a:lnTo>
                  <a:pt x="264893" y="1200572"/>
                </a:lnTo>
                <a:lnTo>
                  <a:pt x="260016" y="1199961"/>
                </a:lnTo>
                <a:lnTo>
                  <a:pt x="255139" y="1198740"/>
                </a:lnTo>
                <a:lnTo>
                  <a:pt x="250566" y="1197213"/>
                </a:lnTo>
                <a:lnTo>
                  <a:pt x="245994" y="1194770"/>
                </a:lnTo>
                <a:lnTo>
                  <a:pt x="241421" y="1192022"/>
                </a:lnTo>
                <a:lnTo>
                  <a:pt x="237459" y="1188969"/>
                </a:lnTo>
                <a:lnTo>
                  <a:pt x="233496" y="1185611"/>
                </a:lnTo>
                <a:lnTo>
                  <a:pt x="160338" y="1112330"/>
                </a:lnTo>
                <a:lnTo>
                  <a:pt x="156680" y="1108361"/>
                </a:lnTo>
                <a:lnTo>
                  <a:pt x="153632" y="1104087"/>
                </a:lnTo>
                <a:lnTo>
                  <a:pt x="151194" y="1099811"/>
                </a:lnTo>
                <a:lnTo>
                  <a:pt x="149060" y="1095232"/>
                </a:lnTo>
                <a:lnTo>
                  <a:pt x="147231" y="1090651"/>
                </a:lnTo>
                <a:lnTo>
                  <a:pt x="146317" y="1085461"/>
                </a:lnTo>
                <a:lnTo>
                  <a:pt x="145402" y="1080576"/>
                </a:lnTo>
                <a:lnTo>
                  <a:pt x="145402" y="1075690"/>
                </a:lnTo>
                <a:lnTo>
                  <a:pt x="145402" y="1070805"/>
                </a:lnTo>
                <a:lnTo>
                  <a:pt x="146317" y="1065614"/>
                </a:lnTo>
                <a:lnTo>
                  <a:pt x="147231" y="1060729"/>
                </a:lnTo>
                <a:lnTo>
                  <a:pt x="149060" y="1056149"/>
                </a:lnTo>
                <a:lnTo>
                  <a:pt x="151194" y="1051569"/>
                </a:lnTo>
                <a:lnTo>
                  <a:pt x="153632" y="1047294"/>
                </a:lnTo>
                <a:lnTo>
                  <a:pt x="156680" y="1042714"/>
                </a:lnTo>
                <a:lnTo>
                  <a:pt x="160338" y="1039051"/>
                </a:lnTo>
                <a:lnTo>
                  <a:pt x="204233" y="995082"/>
                </a:lnTo>
                <a:lnTo>
                  <a:pt x="207891" y="991113"/>
                </a:lnTo>
                <a:lnTo>
                  <a:pt x="211244" y="986838"/>
                </a:lnTo>
                <a:lnTo>
                  <a:pt x="213987" y="982258"/>
                </a:lnTo>
                <a:lnTo>
                  <a:pt x="216426" y="977067"/>
                </a:lnTo>
                <a:lnTo>
                  <a:pt x="218560" y="972182"/>
                </a:lnTo>
                <a:lnTo>
                  <a:pt x="220389" y="966686"/>
                </a:lnTo>
                <a:lnTo>
                  <a:pt x="221608" y="961496"/>
                </a:lnTo>
                <a:lnTo>
                  <a:pt x="223132" y="955694"/>
                </a:lnTo>
                <a:lnTo>
                  <a:pt x="223741" y="950198"/>
                </a:lnTo>
                <a:lnTo>
                  <a:pt x="224047" y="944702"/>
                </a:lnTo>
                <a:lnTo>
                  <a:pt x="223741" y="938901"/>
                </a:lnTo>
                <a:lnTo>
                  <a:pt x="223132" y="933405"/>
                </a:lnTo>
                <a:lnTo>
                  <a:pt x="221913" y="927909"/>
                </a:lnTo>
                <a:lnTo>
                  <a:pt x="220389" y="922718"/>
                </a:lnTo>
                <a:lnTo>
                  <a:pt x="218560" y="917833"/>
                </a:lnTo>
                <a:lnTo>
                  <a:pt x="216426" y="912642"/>
                </a:lnTo>
                <a:lnTo>
                  <a:pt x="180761" y="825928"/>
                </a:lnTo>
                <a:lnTo>
                  <a:pt x="178628" y="821042"/>
                </a:lnTo>
                <a:lnTo>
                  <a:pt x="176494" y="816157"/>
                </a:lnTo>
                <a:lnTo>
                  <a:pt x="173751" y="811577"/>
                </a:lnTo>
                <a:lnTo>
                  <a:pt x="170702" y="806691"/>
                </a:lnTo>
                <a:lnTo>
                  <a:pt x="167349" y="802417"/>
                </a:lnTo>
                <a:lnTo>
                  <a:pt x="163387" y="798448"/>
                </a:lnTo>
                <a:lnTo>
                  <a:pt x="159424" y="794784"/>
                </a:lnTo>
                <a:lnTo>
                  <a:pt x="154547" y="791120"/>
                </a:lnTo>
                <a:lnTo>
                  <a:pt x="149974" y="788066"/>
                </a:lnTo>
                <a:lnTo>
                  <a:pt x="145402" y="785013"/>
                </a:lnTo>
                <a:lnTo>
                  <a:pt x="140220" y="782570"/>
                </a:lnTo>
                <a:lnTo>
                  <a:pt x="135038" y="780433"/>
                </a:lnTo>
                <a:lnTo>
                  <a:pt x="129855" y="778906"/>
                </a:lnTo>
                <a:lnTo>
                  <a:pt x="124369" y="777685"/>
                </a:lnTo>
                <a:lnTo>
                  <a:pt x="119187" y="776769"/>
                </a:lnTo>
                <a:lnTo>
                  <a:pt x="113700" y="776463"/>
                </a:lnTo>
                <a:lnTo>
                  <a:pt x="51820" y="776463"/>
                </a:lnTo>
                <a:lnTo>
                  <a:pt x="46333" y="776158"/>
                </a:lnTo>
                <a:lnTo>
                  <a:pt x="41456" y="775547"/>
                </a:lnTo>
                <a:lnTo>
                  <a:pt x="36579" y="774326"/>
                </a:lnTo>
                <a:lnTo>
                  <a:pt x="31702" y="772494"/>
                </a:lnTo>
                <a:lnTo>
                  <a:pt x="27130" y="770357"/>
                </a:lnTo>
                <a:lnTo>
                  <a:pt x="22862" y="767914"/>
                </a:lnTo>
                <a:lnTo>
                  <a:pt x="18900" y="764556"/>
                </a:lnTo>
                <a:lnTo>
                  <a:pt x="15242" y="761197"/>
                </a:lnTo>
                <a:lnTo>
                  <a:pt x="11889" y="757533"/>
                </a:lnTo>
                <a:lnTo>
                  <a:pt x="9145" y="753564"/>
                </a:lnTo>
                <a:lnTo>
                  <a:pt x="6097" y="749288"/>
                </a:lnTo>
                <a:lnTo>
                  <a:pt x="3963" y="745014"/>
                </a:lnTo>
                <a:lnTo>
                  <a:pt x="2439" y="740128"/>
                </a:lnTo>
                <a:lnTo>
                  <a:pt x="915" y="735244"/>
                </a:lnTo>
                <a:lnTo>
                  <a:pt x="305" y="730053"/>
                </a:lnTo>
                <a:lnTo>
                  <a:pt x="0" y="724862"/>
                </a:lnTo>
                <a:lnTo>
                  <a:pt x="0" y="621354"/>
                </a:lnTo>
                <a:lnTo>
                  <a:pt x="305" y="616163"/>
                </a:lnTo>
                <a:lnTo>
                  <a:pt x="915" y="610667"/>
                </a:lnTo>
                <a:lnTo>
                  <a:pt x="2439" y="605782"/>
                </a:lnTo>
                <a:lnTo>
                  <a:pt x="3963" y="601202"/>
                </a:lnTo>
                <a:lnTo>
                  <a:pt x="6097" y="596622"/>
                </a:lnTo>
                <a:lnTo>
                  <a:pt x="9145" y="592042"/>
                </a:lnTo>
                <a:lnTo>
                  <a:pt x="11889" y="588072"/>
                </a:lnTo>
                <a:lnTo>
                  <a:pt x="15242" y="584714"/>
                </a:lnTo>
                <a:lnTo>
                  <a:pt x="18900" y="581356"/>
                </a:lnTo>
                <a:lnTo>
                  <a:pt x="22862" y="578302"/>
                </a:lnTo>
                <a:lnTo>
                  <a:pt x="27130" y="575859"/>
                </a:lnTo>
                <a:lnTo>
                  <a:pt x="31702" y="573722"/>
                </a:lnTo>
                <a:lnTo>
                  <a:pt x="36579" y="571890"/>
                </a:lnTo>
                <a:lnTo>
                  <a:pt x="41456" y="570363"/>
                </a:lnTo>
                <a:lnTo>
                  <a:pt x="46333" y="569447"/>
                </a:lnTo>
                <a:lnTo>
                  <a:pt x="51820" y="569142"/>
                </a:lnTo>
                <a:lnTo>
                  <a:pt x="113700" y="569447"/>
                </a:lnTo>
                <a:lnTo>
                  <a:pt x="119187" y="569142"/>
                </a:lnTo>
                <a:lnTo>
                  <a:pt x="124674" y="568226"/>
                </a:lnTo>
                <a:lnTo>
                  <a:pt x="129855" y="567005"/>
                </a:lnTo>
                <a:lnTo>
                  <a:pt x="135038" y="565478"/>
                </a:lnTo>
                <a:lnTo>
                  <a:pt x="140220" y="563341"/>
                </a:lnTo>
                <a:lnTo>
                  <a:pt x="145402" y="560898"/>
                </a:lnTo>
                <a:lnTo>
                  <a:pt x="150279" y="558150"/>
                </a:lnTo>
                <a:lnTo>
                  <a:pt x="154851" y="555097"/>
                </a:lnTo>
                <a:lnTo>
                  <a:pt x="159424" y="551433"/>
                </a:lnTo>
                <a:lnTo>
                  <a:pt x="163387" y="547463"/>
                </a:lnTo>
                <a:lnTo>
                  <a:pt x="167349" y="543494"/>
                </a:lnTo>
                <a:lnTo>
                  <a:pt x="170702" y="539219"/>
                </a:lnTo>
                <a:lnTo>
                  <a:pt x="173751" y="534639"/>
                </a:lnTo>
                <a:lnTo>
                  <a:pt x="176494" y="530059"/>
                </a:lnTo>
                <a:lnTo>
                  <a:pt x="178933" y="524868"/>
                </a:lnTo>
                <a:lnTo>
                  <a:pt x="181066" y="519984"/>
                </a:lnTo>
                <a:lnTo>
                  <a:pt x="216426" y="433269"/>
                </a:lnTo>
                <a:lnTo>
                  <a:pt x="218560" y="428383"/>
                </a:lnTo>
                <a:lnTo>
                  <a:pt x="220389" y="423498"/>
                </a:lnTo>
                <a:lnTo>
                  <a:pt x="221913" y="418002"/>
                </a:lnTo>
                <a:lnTo>
                  <a:pt x="223132" y="412506"/>
                </a:lnTo>
                <a:lnTo>
                  <a:pt x="223741" y="407010"/>
                </a:lnTo>
                <a:lnTo>
                  <a:pt x="224047" y="401514"/>
                </a:lnTo>
                <a:lnTo>
                  <a:pt x="223741" y="395713"/>
                </a:lnTo>
                <a:lnTo>
                  <a:pt x="223132" y="390217"/>
                </a:lnTo>
                <a:lnTo>
                  <a:pt x="221913" y="384721"/>
                </a:lnTo>
                <a:lnTo>
                  <a:pt x="220389" y="379225"/>
                </a:lnTo>
                <a:lnTo>
                  <a:pt x="218560" y="373729"/>
                </a:lnTo>
                <a:lnTo>
                  <a:pt x="216426" y="368843"/>
                </a:lnTo>
                <a:lnTo>
                  <a:pt x="213987" y="363958"/>
                </a:lnTo>
                <a:lnTo>
                  <a:pt x="211244" y="359378"/>
                </a:lnTo>
                <a:lnTo>
                  <a:pt x="207891" y="354798"/>
                </a:lnTo>
                <a:lnTo>
                  <a:pt x="204233" y="350828"/>
                </a:lnTo>
                <a:lnTo>
                  <a:pt x="160643" y="306861"/>
                </a:lnTo>
                <a:lnTo>
                  <a:pt x="156680" y="302891"/>
                </a:lnTo>
                <a:lnTo>
                  <a:pt x="153632" y="298921"/>
                </a:lnTo>
                <a:lnTo>
                  <a:pt x="151194" y="294647"/>
                </a:lnTo>
                <a:lnTo>
                  <a:pt x="149060" y="289761"/>
                </a:lnTo>
                <a:lnTo>
                  <a:pt x="147535" y="284877"/>
                </a:lnTo>
                <a:lnTo>
                  <a:pt x="146317" y="280296"/>
                </a:lnTo>
                <a:lnTo>
                  <a:pt x="145402" y="275411"/>
                </a:lnTo>
                <a:lnTo>
                  <a:pt x="145402" y="270526"/>
                </a:lnTo>
                <a:lnTo>
                  <a:pt x="145402" y="265335"/>
                </a:lnTo>
                <a:lnTo>
                  <a:pt x="146317" y="260450"/>
                </a:lnTo>
                <a:lnTo>
                  <a:pt x="147535" y="255564"/>
                </a:lnTo>
                <a:lnTo>
                  <a:pt x="149060" y="250984"/>
                </a:lnTo>
                <a:lnTo>
                  <a:pt x="151194" y="246099"/>
                </a:lnTo>
                <a:lnTo>
                  <a:pt x="153632" y="241824"/>
                </a:lnTo>
                <a:lnTo>
                  <a:pt x="156680" y="237549"/>
                </a:lnTo>
                <a:lnTo>
                  <a:pt x="160643" y="233580"/>
                </a:lnTo>
                <a:lnTo>
                  <a:pt x="233496" y="160300"/>
                </a:lnTo>
                <a:lnTo>
                  <a:pt x="237459" y="156942"/>
                </a:lnTo>
                <a:lnTo>
                  <a:pt x="241421" y="153888"/>
                </a:lnTo>
                <a:lnTo>
                  <a:pt x="245994" y="151141"/>
                </a:lnTo>
                <a:lnTo>
                  <a:pt x="250566" y="149309"/>
                </a:lnTo>
                <a:lnTo>
                  <a:pt x="255139" y="147477"/>
                </a:lnTo>
                <a:lnTo>
                  <a:pt x="260016" y="146255"/>
                </a:lnTo>
                <a:lnTo>
                  <a:pt x="264893" y="145645"/>
                </a:lnTo>
                <a:lnTo>
                  <a:pt x="270075" y="145339"/>
                </a:lnTo>
                <a:lnTo>
                  <a:pt x="274952" y="145645"/>
                </a:lnTo>
                <a:lnTo>
                  <a:pt x="279829" y="146255"/>
                </a:lnTo>
                <a:lnTo>
                  <a:pt x="284707" y="147477"/>
                </a:lnTo>
                <a:lnTo>
                  <a:pt x="289584" y="149309"/>
                </a:lnTo>
                <a:lnTo>
                  <a:pt x="294156" y="151141"/>
                </a:lnTo>
                <a:lnTo>
                  <a:pt x="298423" y="153888"/>
                </a:lnTo>
                <a:lnTo>
                  <a:pt x="302692" y="156942"/>
                </a:lnTo>
                <a:lnTo>
                  <a:pt x="306349" y="160300"/>
                </a:lnTo>
                <a:lnTo>
                  <a:pt x="350549" y="204268"/>
                </a:lnTo>
                <a:lnTo>
                  <a:pt x="354816" y="208237"/>
                </a:lnTo>
                <a:lnTo>
                  <a:pt x="359084" y="211291"/>
                </a:lnTo>
                <a:lnTo>
                  <a:pt x="363656" y="214345"/>
                </a:lnTo>
                <a:lnTo>
                  <a:pt x="368229" y="216787"/>
                </a:lnTo>
                <a:lnTo>
                  <a:pt x="373411" y="218924"/>
                </a:lnTo>
                <a:lnTo>
                  <a:pt x="378898" y="220756"/>
                </a:lnTo>
                <a:lnTo>
                  <a:pt x="384384" y="221978"/>
                </a:lnTo>
                <a:lnTo>
                  <a:pt x="389566" y="223199"/>
                </a:lnTo>
                <a:lnTo>
                  <a:pt x="395358" y="223810"/>
                </a:lnTo>
                <a:lnTo>
                  <a:pt x="401149" y="223810"/>
                </a:lnTo>
                <a:lnTo>
                  <a:pt x="406637" y="223810"/>
                </a:lnTo>
                <a:lnTo>
                  <a:pt x="412124" y="223199"/>
                </a:lnTo>
                <a:lnTo>
                  <a:pt x="417610" y="222283"/>
                </a:lnTo>
                <a:lnTo>
                  <a:pt x="422792" y="220756"/>
                </a:lnTo>
                <a:lnTo>
                  <a:pt x="427974" y="218924"/>
                </a:lnTo>
                <a:lnTo>
                  <a:pt x="432547" y="216787"/>
                </a:lnTo>
                <a:lnTo>
                  <a:pt x="519117" y="180758"/>
                </a:lnTo>
                <a:lnTo>
                  <a:pt x="523994" y="179231"/>
                </a:lnTo>
                <a:lnTo>
                  <a:pt x="529176" y="176788"/>
                </a:lnTo>
                <a:lnTo>
                  <a:pt x="533749" y="174040"/>
                </a:lnTo>
                <a:lnTo>
                  <a:pt x="538320" y="170987"/>
                </a:lnTo>
                <a:lnTo>
                  <a:pt x="542589" y="167628"/>
                </a:lnTo>
                <a:lnTo>
                  <a:pt x="546551" y="163659"/>
                </a:lnTo>
                <a:lnTo>
                  <a:pt x="550819" y="159384"/>
                </a:lnTo>
                <a:lnTo>
                  <a:pt x="554172" y="154805"/>
                </a:lnTo>
                <a:lnTo>
                  <a:pt x="557220" y="150224"/>
                </a:lnTo>
                <a:lnTo>
                  <a:pt x="559963" y="145339"/>
                </a:lnTo>
                <a:lnTo>
                  <a:pt x="562402" y="140454"/>
                </a:lnTo>
                <a:lnTo>
                  <a:pt x="564536" y="134958"/>
                </a:lnTo>
                <a:lnTo>
                  <a:pt x="566365" y="129767"/>
                </a:lnTo>
                <a:lnTo>
                  <a:pt x="567279" y="124576"/>
                </a:lnTo>
                <a:lnTo>
                  <a:pt x="568193" y="119386"/>
                </a:lnTo>
                <a:lnTo>
                  <a:pt x="568803" y="113890"/>
                </a:lnTo>
                <a:lnTo>
                  <a:pt x="568803" y="51602"/>
                </a:lnTo>
                <a:lnTo>
                  <a:pt x="569108" y="46411"/>
                </a:lnTo>
                <a:lnTo>
                  <a:pt x="569717" y="41220"/>
                </a:lnTo>
                <a:lnTo>
                  <a:pt x="570937" y="36335"/>
                </a:lnTo>
                <a:lnTo>
                  <a:pt x="572766" y="31450"/>
                </a:lnTo>
                <a:lnTo>
                  <a:pt x="574900" y="26870"/>
                </a:lnTo>
                <a:lnTo>
                  <a:pt x="577338" y="22900"/>
                </a:lnTo>
                <a:lnTo>
                  <a:pt x="580386" y="18931"/>
                </a:lnTo>
                <a:lnTo>
                  <a:pt x="583739" y="15267"/>
                </a:lnTo>
                <a:lnTo>
                  <a:pt x="587397" y="11908"/>
                </a:lnTo>
                <a:lnTo>
                  <a:pt x="591665" y="8550"/>
                </a:lnTo>
                <a:lnTo>
                  <a:pt x="595933" y="6107"/>
                </a:lnTo>
                <a:lnTo>
                  <a:pt x="600200" y="3969"/>
                </a:lnTo>
                <a:lnTo>
                  <a:pt x="605077" y="2137"/>
                </a:lnTo>
                <a:lnTo>
                  <a:pt x="609955" y="916"/>
                </a:lnTo>
                <a:lnTo>
                  <a:pt x="615136" y="305"/>
                </a:lnTo>
                <a:close/>
              </a:path>
            </a:pathLst>
          </a:custGeom>
          <a:solidFill>
            <a:srgbClr val="C00000"/>
          </a:solidFill>
          <a:ln w="3175">
            <a:solidFill>
              <a:schemeClr val="tx1"/>
            </a:solidFill>
          </a:ln>
          <a:extLst/>
        </p:spPr>
        <p:txBody>
          <a:bodyPr wrap="square" anchor="ctr">
            <a:noAutofit/>
            <a:scene3d>
              <a:camera prst="orthographicFront"/>
              <a:lightRig rig="threePt" dir="t"/>
            </a:scene3d>
            <a:sp3d>
              <a:contourClr>
                <a:srgbClr val="FFFFFF"/>
              </a:contourClr>
            </a:sp3d>
          </a:bodyPr>
          <a:lstStyle/>
          <a:p>
            <a:pPr algn="ctr" eaLnBrk="0" fontAlgn="base" hangingPunct="0">
              <a:spcBef>
                <a:spcPct val="0"/>
              </a:spcBef>
              <a:spcAft>
                <a:spcPct val="0"/>
              </a:spcAft>
            </a:pPr>
            <a:r>
              <a:rPr lang="zh-CN" altLang="en-US" sz="800" b="1" dirty="0">
                <a:solidFill>
                  <a:srgbClr val="FFFFFF"/>
                </a:solidFill>
                <a:latin typeface="+mn-ea"/>
              </a:rPr>
              <a:t>黑客画像</a:t>
            </a:r>
          </a:p>
        </p:txBody>
      </p:sp>
      <p:sp>
        <p:nvSpPr>
          <p:cNvPr id="21" name="任意多边形: 形状 48"/>
          <p:cNvSpPr>
            <a:spLocks/>
          </p:cNvSpPr>
          <p:nvPr/>
        </p:nvSpPr>
        <p:spPr bwMode="auto">
          <a:xfrm>
            <a:off x="3738972" y="1398661"/>
            <a:ext cx="612000" cy="612000"/>
          </a:xfrm>
          <a:custGeom>
            <a:avLst/>
            <a:gdLst>
              <a:gd name="connsiteX0" fmla="*/ 960483 w 2106302"/>
              <a:gd name="connsiteY0" fmla="*/ 0 h 2149288"/>
              <a:gd name="connsiteX1" fmla="*/ 963313 w 2106302"/>
              <a:gd name="connsiteY1" fmla="*/ 0 h 2149288"/>
              <a:gd name="connsiteX2" fmla="*/ 1142990 w 2106302"/>
              <a:gd name="connsiteY2" fmla="*/ 0 h 2149288"/>
              <a:gd name="connsiteX3" fmla="*/ 1145633 w 2106302"/>
              <a:gd name="connsiteY3" fmla="*/ 0 h 2149288"/>
              <a:gd name="connsiteX4" fmla="*/ 1148275 w 2106302"/>
              <a:gd name="connsiteY4" fmla="*/ 189 h 2149288"/>
              <a:gd name="connsiteX5" fmla="*/ 1150917 w 2106302"/>
              <a:gd name="connsiteY5" fmla="*/ 565 h 2149288"/>
              <a:gd name="connsiteX6" fmla="*/ 1153748 w 2106302"/>
              <a:gd name="connsiteY6" fmla="*/ 1132 h 2149288"/>
              <a:gd name="connsiteX7" fmla="*/ 1158844 w 2106302"/>
              <a:gd name="connsiteY7" fmla="*/ 2452 h 2149288"/>
              <a:gd name="connsiteX8" fmla="*/ 1163751 w 2106302"/>
              <a:gd name="connsiteY8" fmla="*/ 4150 h 2149288"/>
              <a:gd name="connsiteX9" fmla="*/ 1168281 w 2106302"/>
              <a:gd name="connsiteY9" fmla="*/ 6413 h 2149288"/>
              <a:gd name="connsiteX10" fmla="*/ 1172622 w 2106302"/>
              <a:gd name="connsiteY10" fmla="*/ 8865 h 2149288"/>
              <a:gd name="connsiteX11" fmla="*/ 1176774 w 2106302"/>
              <a:gd name="connsiteY11" fmla="*/ 12072 h 2149288"/>
              <a:gd name="connsiteX12" fmla="*/ 1180548 w 2106302"/>
              <a:gd name="connsiteY12" fmla="*/ 15467 h 2149288"/>
              <a:gd name="connsiteX13" fmla="*/ 1183946 w 2106302"/>
              <a:gd name="connsiteY13" fmla="*/ 19239 h 2149288"/>
              <a:gd name="connsiteX14" fmla="*/ 1186966 w 2106302"/>
              <a:gd name="connsiteY14" fmla="*/ 23200 h 2149288"/>
              <a:gd name="connsiteX15" fmla="*/ 1189608 w 2106302"/>
              <a:gd name="connsiteY15" fmla="*/ 27727 h 2149288"/>
              <a:gd name="connsiteX16" fmla="*/ 1191872 w 2106302"/>
              <a:gd name="connsiteY16" fmla="*/ 32443 h 2149288"/>
              <a:gd name="connsiteX17" fmla="*/ 1193571 w 2106302"/>
              <a:gd name="connsiteY17" fmla="*/ 36969 h 2149288"/>
              <a:gd name="connsiteX18" fmla="*/ 1194892 w 2106302"/>
              <a:gd name="connsiteY18" fmla="*/ 42250 h 2149288"/>
              <a:gd name="connsiteX19" fmla="*/ 1195270 w 2106302"/>
              <a:gd name="connsiteY19" fmla="*/ 44891 h 2149288"/>
              <a:gd name="connsiteX20" fmla="*/ 1195647 w 2106302"/>
              <a:gd name="connsiteY20" fmla="*/ 47532 h 2149288"/>
              <a:gd name="connsiteX21" fmla="*/ 1196025 w 2106302"/>
              <a:gd name="connsiteY21" fmla="*/ 50173 h 2149288"/>
              <a:gd name="connsiteX22" fmla="*/ 1196025 w 2106302"/>
              <a:gd name="connsiteY22" fmla="*/ 53001 h 2149288"/>
              <a:gd name="connsiteX23" fmla="*/ 1196025 w 2106302"/>
              <a:gd name="connsiteY23" fmla="*/ 230868 h 2149288"/>
              <a:gd name="connsiteX24" fmla="*/ 1211691 w 2106302"/>
              <a:gd name="connsiteY24" fmla="*/ 233508 h 2149288"/>
              <a:gd name="connsiteX25" fmla="*/ 1227355 w 2106302"/>
              <a:gd name="connsiteY25" fmla="*/ 236714 h 2149288"/>
              <a:gd name="connsiteX26" fmla="*/ 1243021 w 2106302"/>
              <a:gd name="connsiteY26" fmla="*/ 240109 h 2149288"/>
              <a:gd name="connsiteX27" fmla="*/ 1258308 w 2106302"/>
              <a:gd name="connsiteY27" fmla="*/ 243693 h 2149288"/>
              <a:gd name="connsiteX28" fmla="*/ 1273596 w 2106302"/>
              <a:gd name="connsiteY28" fmla="*/ 247653 h 2149288"/>
              <a:gd name="connsiteX29" fmla="*/ 1288695 w 2106302"/>
              <a:gd name="connsiteY29" fmla="*/ 251615 h 2149288"/>
              <a:gd name="connsiteX30" fmla="*/ 1303983 w 2106302"/>
              <a:gd name="connsiteY30" fmla="*/ 256142 h 2149288"/>
              <a:gd name="connsiteX31" fmla="*/ 1318892 w 2106302"/>
              <a:gd name="connsiteY31" fmla="*/ 260857 h 2149288"/>
              <a:gd name="connsiteX32" fmla="*/ 1333803 w 2106302"/>
              <a:gd name="connsiteY32" fmla="*/ 265950 h 2149288"/>
              <a:gd name="connsiteX33" fmla="*/ 1348524 w 2106302"/>
              <a:gd name="connsiteY33" fmla="*/ 271042 h 2149288"/>
              <a:gd name="connsiteX34" fmla="*/ 1363057 w 2106302"/>
              <a:gd name="connsiteY34" fmla="*/ 276701 h 2149288"/>
              <a:gd name="connsiteX35" fmla="*/ 1377590 w 2106302"/>
              <a:gd name="connsiteY35" fmla="*/ 282549 h 2149288"/>
              <a:gd name="connsiteX36" fmla="*/ 1391933 w 2106302"/>
              <a:gd name="connsiteY36" fmla="*/ 288395 h 2149288"/>
              <a:gd name="connsiteX37" fmla="*/ 1406277 w 2106302"/>
              <a:gd name="connsiteY37" fmla="*/ 294808 h 2149288"/>
              <a:gd name="connsiteX38" fmla="*/ 1420055 w 2106302"/>
              <a:gd name="connsiteY38" fmla="*/ 301221 h 2149288"/>
              <a:gd name="connsiteX39" fmla="*/ 1434210 w 2106302"/>
              <a:gd name="connsiteY39" fmla="*/ 308011 h 2149288"/>
              <a:gd name="connsiteX40" fmla="*/ 1538582 w 2106302"/>
              <a:gd name="connsiteY40" fmla="*/ 164285 h 2149288"/>
              <a:gd name="connsiteX41" fmla="*/ 1540470 w 2106302"/>
              <a:gd name="connsiteY41" fmla="*/ 162021 h 2149288"/>
              <a:gd name="connsiteX42" fmla="*/ 1541979 w 2106302"/>
              <a:gd name="connsiteY42" fmla="*/ 159948 h 2149288"/>
              <a:gd name="connsiteX43" fmla="*/ 1544056 w 2106302"/>
              <a:gd name="connsiteY43" fmla="*/ 158061 h 2149288"/>
              <a:gd name="connsiteX44" fmla="*/ 1545754 w 2106302"/>
              <a:gd name="connsiteY44" fmla="*/ 156175 h 2149288"/>
              <a:gd name="connsiteX45" fmla="*/ 1549718 w 2106302"/>
              <a:gd name="connsiteY45" fmla="*/ 152780 h 2149288"/>
              <a:gd name="connsiteX46" fmla="*/ 1554058 w 2106302"/>
              <a:gd name="connsiteY46" fmla="*/ 149950 h 2149288"/>
              <a:gd name="connsiteX47" fmla="*/ 1558588 w 2106302"/>
              <a:gd name="connsiteY47" fmla="*/ 147687 h 2149288"/>
              <a:gd name="connsiteX48" fmla="*/ 1563306 w 2106302"/>
              <a:gd name="connsiteY48" fmla="*/ 145612 h 2149288"/>
              <a:gd name="connsiteX49" fmla="*/ 1568214 w 2106302"/>
              <a:gd name="connsiteY49" fmla="*/ 144104 h 2149288"/>
              <a:gd name="connsiteX50" fmla="*/ 1573121 w 2106302"/>
              <a:gd name="connsiteY50" fmla="*/ 142971 h 2149288"/>
              <a:gd name="connsiteX51" fmla="*/ 1578217 w 2106302"/>
              <a:gd name="connsiteY51" fmla="*/ 142594 h 2149288"/>
              <a:gd name="connsiteX52" fmla="*/ 1583313 w 2106302"/>
              <a:gd name="connsiteY52" fmla="*/ 142594 h 2149288"/>
              <a:gd name="connsiteX53" fmla="*/ 1588220 w 2106302"/>
              <a:gd name="connsiteY53" fmla="*/ 142971 h 2149288"/>
              <a:gd name="connsiteX54" fmla="*/ 1593505 w 2106302"/>
              <a:gd name="connsiteY54" fmla="*/ 143914 h 2149288"/>
              <a:gd name="connsiteX55" fmla="*/ 1598413 w 2106302"/>
              <a:gd name="connsiteY55" fmla="*/ 145236 h 2149288"/>
              <a:gd name="connsiteX56" fmla="*/ 1603319 w 2106302"/>
              <a:gd name="connsiteY56" fmla="*/ 147309 h 2149288"/>
              <a:gd name="connsiteX57" fmla="*/ 1608037 w 2106302"/>
              <a:gd name="connsiteY57" fmla="*/ 149573 h 2149288"/>
              <a:gd name="connsiteX58" fmla="*/ 1610491 w 2106302"/>
              <a:gd name="connsiteY58" fmla="*/ 151082 h 2149288"/>
              <a:gd name="connsiteX59" fmla="*/ 1612567 w 2106302"/>
              <a:gd name="connsiteY59" fmla="*/ 152591 h 2149288"/>
              <a:gd name="connsiteX60" fmla="*/ 1758083 w 2106302"/>
              <a:gd name="connsiteY60" fmla="*/ 257839 h 2149288"/>
              <a:gd name="connsiteX61" fmla="*/ 1759971 w 2106302"/>
              <a:gd name="connsiteY61" fmla="*/ 259726 h 2149288"/>
              <a:gd name="connsiteX62" fmla="*/ 1762236 w 2106302"/>
              <a:gd name="connsiteY62" fmla="*/ 261234 h 2149288"/>
              <a:gd name="connsiteX63" fmla="*/ 1764122 w 2106302"/>
              <a:gd name="connsiteY63" fmla="*/ 263309 h 2149288"/>
              <a:gd name="connsiteX64" fmla="*/ 1766011 w 2106302"/>
              <a:gd name="connsiteY64" fmla="*/ 265007 h 2149288"/>
              <a:gd name="connsiteX65" fmla="*/ 1769218 w 2106302"/>
              <a:gd name="connsiteY65" fmla="*/ 269156 h 2149288"/>
              <a:gd name="connsiteX66" fmla="*/ 1772050 w 2106302"/>
              <a:gd name="connsiteY66" fmla="*/ 273495 h 2149288"/>
              <a:gd name="connsiteX67" fmla="*/ 1774691 w 2106302"/>
              <a:gd name="connsiteY67" fmla="*/ 278021 h 2149288"/>
              <a:gd name="connsiteX68" fmla="*/ 1776580 w 2106302"/>
              <a:gd name="connsiteY68" fmla="*/ 282737 h 2149288"/>
              <a:gd name="connsiteX69" fmla="*/ 1778090 w 2106302"/>
              <a:gd name="connsiteY69" fmla="*/ 287640 h 2149288"/>
              <a:gd name="connsiteX70" fmla="*/ 1779033 w 2106302"/>
              <a:gd name="connsiteY70" fmla="*/ 292545 h 2149288"/>
              <a:gd name="connsiteX71" fmla="*/ 1779788 w 2106302"/>
              <a:gd name="connsiteY71" fmla="*/ 297638 h 2149288"/>
              <a:gd name="connsiteX72" fmla="*/ 1779788 w 2106302"/>
              <a:gd name="connsiteY72" fmla="*/ 302542 h 2149288"/>
              <a:gd name="connsiteX73" fmla="*/ 1779221 w 2106302"/>
              <a:gd name="connsiteY73" fmla="*/ 307823 h 2149288"/>
              <a:gd name="connsiteX74" fmla="*/ 1778466 w 2106302"/>
              <a:gd name="connsiteY74" fmla="*/ 312915 h 2149288"/>
              <a:gd name="connsiteX75" fmla="*/ 1776768 w 2106302"/>
              <a:gd name="connsiteY75" fmla="*/ 317819 h 2149288"/>
              <a:gd name="connsiteX76" fmla="*/ 1775069 w 2106302"/>
              <a:gd name="connsiteY76" fmla="*/ 322723 h 2149288"/>
              <a:gd name="connsiteX77" fmla="*/ 1772615 w 2106302"/>
              <a:gd name="connsiteY77" fmla="*/ 327439 h 2149288"/>
              <a:gd name="connsiteX78" fmla="*/ 1771295 w 2106302"/>
              <a:gd name="connsiteY78" fmla="*/ 329702 h 2149288"/>
              <a:gd name="connsiteX79" fmla="*/ 1769596 w 2106302"/>
              <a:gd name="connsiteY79" fmla="*/ 331965 h 2149288"/>
              <a:gd name="connsiteX80" fmla="*/ 1665036 w 2106302"/>
              <a:gd name="connsiteY80" fmla="*/ 475880 h 2149288"/>
              <a:gd name="connsiteX81" fmla="*/ 1675794 w 2106302"/>
              <a:gd name="connsiteY81" fmla="*/ 487008 h 2149288"/>
              <a:gd name="connsiteX82" fmla="*/ 1686551 w 2106302"/>
              <a:gd name="connsiteY82" fmla="*/ 498703 h 2149288"/>
              <a:gd name="connsiteX83" fmla="*/ 1696932 w 2106302"/>
              <a:gd name="connsiteY83" fmla="*/ 510208 h 2149288"/>
              <a:gd name="connsiteX84" fmla="*/ 1707125 w 2106302"/>
              <a:gd name="connsiteY84" fmla="*/ 522091 h 2149288"/>
              <a:gd name="connsiteX85" fmla="*/ 1717128 w 2106302"/>
              <a:gd name="connsiteY85" fmla="*/ 534163 h 2149288"/>
              <a:gd name="connsiteX86" fmla="*/ 1726941 w 2106302"/>
              <a:gd name="connsiteY86" fmla="*/ 546423 h 2149288"/>
              <a:gd name="connsiteX87" fmla="*/ 1736567 w 2106302"/>
              <a:gd name="connsiteY87" fmla="*/ 558871 h 2149288"/>
              <a:gd name="connsiteX88" fmla="*/ 1746004 w 2106302"/>
              <a:gd name="connsiteY88" fmla="*/ 571509 h 2149288"/>
              <a:gd name="connsiteX89" fmla="*/ 1755063 w 2106302"/>
              <a:gd name="connsiteY89" fmla="*/ 584335 h 2149288"/>
              <a:gd name="connsiteX90" fmla="*/ 1764122 w 2106302"/>
              <a:gd name="connsiteY90" fmla="*/ 597160 h 2149288"/>
              <a:gd name="connsiteX91" fmla="*/ 1772615 w 2106302"/>
              <a:gd name="connsiteY91" fmla="*/ 610176 h 2149288"/>
              <a:gd name="connsiteX92" fmla="*/ 1781109 w 2106302"/>
              <a:gd name="connsiteY92" fmla="*/ 623567 h 2149288"/>
              <a:gd name="connsiteX93" fmla="*/ 1789414 w 2106302"/>
              <a:gd name="connsiteY93" fmla="*/ 636959 h 2149288"/>
              <a:gd name="connsiteX94" fmla="*/ 1797151 w 2106302"/>
              <a:gd name="connsiteY94" fmla="*/ 650728 h 2149288"/>
              <a:gd name="connsiteX95" fmla="*/ 1805078 w 2106302"/>
              <a:gd name="connsiteY95" fmla="*/ 664498 h 2149288"/>
              <a:gd name="connsiteX96" fmla="*/ 1812439 w 2106302"/>
              <a:gd name="connsiteY96" fmla="*/ 678455 h 2149288"/>
              <a:gd name="connsiteX97" fmla="*/ 1981359 w 2106302"/>
              <a:gd name="connsiteY97" fmla="*/ 623379 h 2149288"/>
              <a:gd name="connsiteX98" fmla="*/ 1984002 w 2106302"/>
              <a:gd name="connsiteY98" fmla="*/ 622625 h 2149288"/>
              <a:gd name="connsiteX99" fmla="*/ 1986644 w 2106302"/>
              <a:gd name="connsiteY99" fmla="*/ 622058 h 2149288"/>
              <a:gd name="connsiteX100" fmla="*/ 1989286 w 2106302"/>
              <a:gd name="connsiteY100" fmla="*/ 621681 h 2149288"/>
              <a:gd name="connsiteX101" fmla="*/ 1991739 w 2106302"/>
              <a:gd name="connsiteY101" fmla="*/ 621115 h 2149288"/>
              <a:gd name="connsiteX102" fmla="*/ 1997212 w 2106302"/>
              <a:gd name="connsiteY102" fmla="*/ 620738 h 2149288"/>
              <a:gd name="connsiteX103" fmla="*/ 2002308 w 2106302"/>
              <a:gd name="connsiteY103" fmla="*/ 620927 h 2149288"/>
              <a:gd name="connsiteX104" fmla="*/ 2007404 w 2106302"/>
              <a:gd name="connsiteY104" fmla="*/ 621681 h 2149288"/>
              <a:gd name="connsiteX105" fmla="*/ 2012311 w 2106302"/>
              <a:gd name="connsiteY105" fmla="*/ 622625 h 2149288"/>
              <a:gd name="connsiteX106" fmla="*/ 2017219 w 2106302"/>
              <a:gd name="connsiteY106" fmla="*/ 624511 h 2149288"/>
              <a:gd name="connsiteX107" fmla="*/ 2021749 w 2106302"/>
              <a:gd name="connsiteY107" fmla="*/ 626585 h 2149288"/>
              <a:gd name="connsiteX108" fmla="*/ 2026278 w 2106302"/>
              <a:gd name="connsiteY108" fmla="*/ 629038 h 2149288"/>
              <a:gd name="connsiteX109" fmla="*/ 2030431 w 2106302"/>
              <a:gd name="connsiteY109" fmla="*/ 631866 h 2149288"/>
              <a:gd name="connsiteX110" fmla="*/ 2034205 w 2106302"/>
              <a:gd name="connsiteY110" fmla="*/ 635262 h 2149288"/>
              <a:gd name="connsiteX111" fmla="*/ 2037791 w 2106302"/>
              <a:gd name="connsiteY111" fmla="*/ 639034 h 2149288"/>
              <a:gd name="connsiteX112" fmla="*/ 2041000 w 2106302"/>
              <a:gd name="connsiteY112" fmla="*/ 642995 h 2149288"/>
              <a:gd name="connsiteX113" fmla="*/ 2043831 w 2106302"/>
              <a:gd name="connsiteY113" fmla="*/ 647521 h 2149288"/>
              <a:gd name="connsiteX114" fmla="*/ 2046285 w 2106302"/>
              <a:gd name="connsiteY114" fmla="*/ 652237 h 2149288"/>
              <a:gd name="connsiteX115" fmla="*/ 2047228 w 2106302"/>
              <a:gd name="connsiteY115" fmla="*/ 654689 h 2149288"/>
              <a:gd name="connsiteX116" fmla="*/ 2048171 w 2106302"/>
              <a:gd name="connsiteY116" fmla="*/ 657330 h 2149288"/>
              <a:gd name="connsiteX117" fmla="*/ 2103660 w 2106302"/>
              <a:gd name="connsiteY117" fmla="*/ 827839 h 2149288"/>
              <a:gd name="connsiteX118" fmla="*/ 2104226 w 2106302"/>
              <a:gd name="connsiteY118" fmla="*/ 830291 h 2149288"/>
              <a:gd name="connsiteX119" fmla="*/ 2104981 w 2106302"/>
              <a:gd name="connsiteY119" fmla="*/ 833121 h 2149288"/>
              <a:gd name="connsiteX120" fmla="*/ 2105547 w 2106302"/>
              <a:gd name="connsiteY120" fmla="*/ 835762 h 2149288"/>
              <a:gd name="connsiteX121" fmla="*/ 2105925 w 2106302"/>
              <a:gd name="connsiteY121" fmla="*/ 838402 h 2149288"/>
              <a:gd name="connsiteX122" fmla="*/ 2106302 w 2106302"/>
              <a:gd name="connsiteY122" fmla="*/ 843495 h 2149288"/>
              <a:gd name="connsiteX123" fmla="*/ 2106114 w 2106302"/>
              <a:gd name="connsiteY123" fmla="*/ 848776 h 2149288"/>
              <a:gd name="connsiteX124" fmla="*/ 2105358 w 2106302"/>
              <a:gd name="connsiteY124" fmla="*/ 853869 h 2149288"/>
              <a:gd name="connsiteX125" fmla="*/ 2104226 w 2106302"/>
              <a:gd name="connsiteY125" fmla="*/ 858772 h 2149288"/>
              <a:gd name="connsiteX126" fmla="*/ 2102717 w 2106302"/>
              <a:gd name="connsiteY126" fmla="*/ 863677 h 2149288"/>
              <a:gd name="connsiteX127" fmla="*/ 2100452 w 2106302"/>
              <a:gd name="connsiteY127" fmla="*/ 868203 h 2149288"/>
              <a:gd name="connsiteX128" fmla="*/ 2097998 w 2106302"/>
              <a:gd name="connsiteY128" fmla="*/ 872541 h 2149288"/>
              <a:gd name="connsiteX129" fmla="*/ 2095168 w 2106302"/>
              <a:gd name="connsiteY129" fmla="*/ 876880 h 2149288"/>
              <a:gd name="connsiteX130" fmla="*/ 2091769 w 2106302"/>
              <a:gd name="connsiteY130" fmla="*/ 880652 h 2149288"/>
              <a:gd name="connsiteX131" fmla="*/ 2087994 w 2106302"/>
              <a:gd name="connsiteY131" fmla="*/ 884235 h 2149288"/>
              <a:gd name="connsiteX132" fmla="*/ 2083844 w 2106302"/>
              <a:gd name="connsiteY132" fmla="*/ 887630 h 2149288"/>
              <a:gd name="connsiteX133" fmla="*/ 2079502 w 2106302"/>
              <a:gd name="connsiteY133" fmla="*/ 890271 h 2149288"/>
              <a:gd name="connsiteX134" fmla="*/ 2074784 w 2106302"/>
              <a:gd name="connsiteY134" fmla="*/ 892724 h 2149288"/>
              <a:gd name="connsiteX135" fmla="*/ 2072330 w 2106302"/>
              <a:gd name="connsiteY135" fmla="*/ 893856 h 2149288"/>
              <a:gd name="connsiteX136" fmla="*/ 2069688 w 2106302"/>
              <a:gd name="connsiteY136" fmla="*/ 894798 h 2149288"/>
              <a:gd name="connsiteX137" fmla="*/ 1900580 w 2106302"/>
              <a:gd name="connsiteY137" fmla="*/ 949497 h 2149288"/>
              <a:gd name="connsiteX138" fmla="*/ 1902466 w 2106302"/>
              <a:gd name="connsiteY138" fmla="*/ 964964 h 2149288"/>
              <a:gd name="connsiteX139" fmla="*/ 1904542 w 2106302"/>
              <a:gd name="connsiteY139" fmla="*/ 980430 h 2149288"/>
              <a:gd name="connsiteX140" fmla="*/ 1905864 w 2106302"/>
              <a:gd name="connsiteY140" fmla="*/ 996085 h 2149288"/>
              <a:gd name="connsiteX141" fmla="*/ 1907186 w 2106302"/>
              <a:gd name="connsiteY141" fmla="*/ 1011741 h 2149288"/>
              <a:gd name="connsiteX142" fmla="*/ 1908317 w 2106302"/>
              <a:gd name="connsiteY142" fmla="*/ 1027396 h 2149288"/>
              <a:gd name="connsiteX143" fmla="*/ 1909072 w 2106302"/>
              <a:gd name="connsiteY143" fmla="*/ 1043051 h 2149288"/>
              <a:gd name="connsiteX144" fmla="*/ 1909450 w 2106302"/>
              <a:gd name="connsiteY144" fmla="*/ 1058895 h 2149288"/>
              <a:gd name="connsiteX145" fmla="*/ 1909638 w 2106302"/>
              <a:gd name="connsiteY145" fmla="*/ 1074739 h 2149288"/>
              <a:gd name="connsiteX146" fmla="*/ 1909450 w 2106302"/>
              <a:gd name="connsiteY146" fmla="*/ 1090583 h 2149288"/>
              <a:gd name="connsiteX147" fmla="*/ 1909072 w 2106302"/>
              <a:gd name="connsiteY147" fmla="*/ 1106427 h 2149288"/>
              <a:gd name="connsiteX148" fmla="*/ 1908317 w 2106302"/>
              <a:gd name="connsiteY148" fmla="*/ 1122270 h 2149288"/>
              <a:gd name="connsiteX149" fmla="*/ 1907186 w 2106302"/>
              <a:gd name="connsiteY149" fmla="*/ 1137926 h 2149288"/>
              <a:gd name="connsiteX150" fmla="*/ 1905864 w 2106302"/>
              <a:gd name="connsiteY150" fmla="*/ 1153580 h 2149288"/>
              <a:gd name="connsiteX151" fmla="*/ 1904542 w 2106302"/>
              <a:gd name="connsiteY151" fmla="*/ 1169047 h 2149288"/>
              <a:gd name="connsiteX152" fmla="*/ 1902466 w 2106302"/>
              <a:gd name="connsiteY152" fmla="*/ 1184514 h 2149288"/>
              <a:gd name="connsiteX153" fmla="*/ 1900580 w 2106302"/>
              <a:gd name="connsiteY153" fmla="*/ 1199791 h 2149288"/>
              <a:gd name="connsiteX154" fmla="*/ 2069688 w 2106302"/>
              <a:gd name="connsiteY154" fmla="*/ 1254867 h 2149288"/>
              <a:gd name="connsiteX155" fmla="*/ 2072330 w 2106302"/>
              <a:gd name="connsiteY155" fmla="*/ 1255811 h 2149288"/>
              <a:gd name="connsiteX156" fmla="*/ 2074784 w 2106302"/>
              <a:gd name="connsiteY156" fmla="*/ 1256942 h 2149288"/>
              <a:gd name="connsiteX157" fmla="*/ 2079502 w 2106302"/>
              <a:gd name="connsiteY157" fmla="*/ 1259205 h 2149288"/>
              <a:gd name="connsiteX158" fmla="*/ 2083844 w 2106302"/>
              <a:gd name="connsiteY158" fmla="*/ 1262035 h 2149288"/>
              <a:gd name="connsiteX159" fmla="*/ 2087994 w 2106302"/>
              <a:gd name="connsiteY159" fmla="*/ 1265241 h 2149288"/>
              <a:gd name="connsiteX160" fmla="*/ 2091769 w 2106302"/>
              <a:gd name="connsiteY160" fmla="*/ 1268636 h 2149288"/>
              <a:gd name="connsiteX161" fmla="*/ 2095168 w 2106302"/>
              <a:gd name="connsiteY161" fmla="*/ 1272598 h 2149288"/>
              <a:gd name="connsiteX162" fmla="*/ 2097998 w 2106302"/>
              <a:gd name="connsiteY162" fmla="*/ 1276747 h 2149288"/>
              <a:gd name="connsiteX163" fmla="*/ 2100452 w 2106302"/>
              <a:gd name="connsiteY163" fmla="*/ 1281274 h 2149288"/>
              <a:gd name="connsiteX164" fmla="*/ 2102717 w 2106302"/>
              <a:gd name="connsiteY164" fmla="*/ 1285801 h 2149288"/>
              <a:gd name="connsiteX165" fmla="*/ 2104226 w 2106302"/>
              <a:gd name="connsiteY165" fmla="*/ 1290705 h 2149288"/>
              <a:gd name="connsiteX166" fmla="*/ 2105358 w 2106302"/>
              <a:gd name="connsiteY166" fmla="*/ 1295609 h 2149288"/>
              <a:gd name="connsiteX167" fmla="*/ 2106114 w 2106302"/>
              <a:gd name="connsiteY167" fmla="*/ 1300702 h 2149288"/>
              <a:gd name="connsiteX168" fmla="*/ 2106302 w 2106302"/>
              <a:gd name="connsiteY168" fmla="*/ 1305795 h 2149288"/>
              <a:gd name="connsiteX169" fmla="*/ 2105925 w 2106302"/>
              <a:gd name="connsiteY169" fmla="*/ 1310886 h 2149288"/>
              <a:gd name="connsiteX170" fmla="*/ 2105547 w 2106302"/>
              <a:gd name="connsiteY170" fmla="*/ 1313716 h 2149288"/>
              <a:gd name="connsiteX171" fmla="*/ 2104981 w 2106302"/>
              <a:gd name="connsiteY171" fmla="*/ 1316357 h 2149288"/>
              <a:gd name="connsiteX172" fmla="*/ 2104226 w 2106302"/>
              <a:gd name="connsiteY172" fmla="*/ 1318997 h 2149288"/>
              <a:gd name="connsiteX173" fmla="*/ 2103660 w 2106302"/>
              <a:gd name="connsiteY173" fmla="*/ 1321449 h 2149288"/>
              <a:gd name="connsiteX174" fmla="*/ 2048171 w 2106302"/>
              <a:gd name="connsiteY174" fmla="*/ 1492336 h 2149288"/>
              <a:gd name="connsiteX175" fmla="*/ 2047228 w 2106302"/>
              <a:gd name="connsiteY175" fmla="*/ 1494789 h 2149288"/>
              <a:gd name="connsiteX176" fmla="*/ 2046285 w 2106302"/>
              <a:gd name="connsiteY176" fmla="*/ 1497240 h 2149288"/>
              <a:gd name="connsiteX177" fmla="*/ 2043831 w 2106302"/>
              <a:gd name="connsiteY177" fmla="*/ 1501955 h 2149288"/>
              <a:gd name="connsiteX178" fmla="*/ 2041000 w 2106302"/>
              <a:gd name="connsiteY178" fmla="*/ 1506293 h 2149288"/>
              <a:gd name="connsiteX179" fmla="*/ 2037791 w 2106302"/>
              <a:gd name="connsiteY179" fmla="*/ 1510443 h 2149288"/>
              <a:gd name="connsiteX180" fmla="*/ 2034205 w 2106302"/>
              <a:gd name="connsiteY180" fmla="*/ 1514216 h 2149288"/>
              <a:gd name="connsiteX181" fmla="*/ 2030431 w 2106302"/>
              <a:gd name="connsiteY181" fmla="*/ 1517611 h 2149288"/>
              <a:gd name="connsiteX182" fmla="*/ 2026278 w 2106302"/>
              <a:gd name="connsiteY182" fmla="*/ 1520440 h 2149288"/>
              <a:gd name="connsiteX183" fmla="*/ 2021749 w 2106302"/>
              <a:gd name="connsiteY183" fmla="*/ 1522892 h 2149288"/>
              <a:gd name="connsiteX184" fmla="*/ 2017219 w 2106302"/>
              <a:gd name="connsiteY184" fmla="*/ 1525155 h 2149288"/>
              <a:gd name="connsiteX185" fmla="*/ 2012311 w 2106302"/>
              <a:gd name="connsiteY185" fmla="*/ 1526664 h 2149288"/>
              <a:gd name="connsiteX186" fmla="*/ 2007404 w 2106302"/>
              <a:gd name="connsiteY186" fmla="*/ 1527796 h 2149288"/>
              <a:gd name="connsiteX187" fmla="*/ 2002308 w 2106302"/>
              <a:gd name="connsiteY187" fmla="*/ 1528550 h 2149288"/>
              <a:gd name="connsiteX188" fmla="*/ 1997212 w 2106302"/>
              <a:gd name="connsiteY188" fmla="*/ 1528740 h 2149288"/>
              <a:gd name="connsiteX189" fmla="*/ 1991739 w 2106302"/>
              <a:gd name="connsiteY189" fmla="*/ 1528550 h 2149288"/>
              <a:gd name="connsiteX190" fmla="*/ 1989286 w 2106302"/>
              <a:gd name="connsiteY190" fmla="*/ 1527985 h 2149288"/>
              <a:gd name="connsiteX191" fmla="*/ 1986644 w 2106302"/>
              <a:gd name="connsiteY191" fmla="*/ 1527608 h 2149288"/>
              <a:gd name="connsiteX192" fmla="*/ 1984002 w 2106302"/>
              <a:gd name="connsiteY192" fmla="*/ 1526853 h 2149288"/>
              <a:gd name="connsiteX193" fmla="*/ 1981359 w 2106302"/>
              <a:gd name="connsiteY193" fmla="*/ 1526098 h 2149288"/>
              <a:gd name="connsiteX194" fmla="*/ 1812439 w 2106302"/>
              <a:gd name="connsiteY194" fmla="*/ 1471211 h 2149288"/>
              <a:gd name="connsiteX195" fmla="*/ 1804701 w 2106302"/>
              <a:gd name="connsiteY195" fmla="*/ 1485168 h 2149288"/>
              <a:gd name="connsiteX196" fmla="*/ 1797151 w 2106302"/>
              <a:gd name="connsiteY196" fmla="*/ 1498937 h 2149288"/>
              <a:gd name="connsiteX197" fmla="*/ 1789224 w 2106302"/>
              <a:gd name="connsiteY197" fmla="*/ 1512518 h 2149288"/>
              <a:gd name="connsiteX198" fmla="*/ 1781109 w 2106302"/>
              <a:gd name="connsiteY198" fmla="*/ 1526098 h 2149288"/>
              <a:gd name="connsiteX199" fmla="*/ 1772615 w 2106302"/>
              <a:gd name="connsiteY199" fmla="*/ 1539113 h 2149288"/>
              <a:gd name="connsiteX200" fmla="*/ 1763934 w 2106302"/>
              <a:gd name="connsiteY200" fmla="*/ 1552316 h 2149288"/>
              <a:gd name="connsiteX201" fmla="*/ 1754875 w 2106302"/>
              <a:gd name="connsiteY201" fmla="*/ 1565331 h 2149288"/>
              <a:gd name="connsiteX202" fmla="*/ 1745815 w 2106302"/>
              <a:gd name="connsiteY202" fmla="*/ 1578156 h 2149288"/>
              <a:gd name="connsiteX203" fmla="*/ 1736567 w 2106302"/>
              <a:gd name="connsiteY203" fmla="*/ 1590605 h 2149288"/>
              <a:gd name="connsiteX204" fmla="*/ 1726941 w 2106302"/>
              <a:gd name="connsiteY204" fmla="*/ 1602866 h 2149288"/>
              <a:gd name="connsiteX205" fmla="*/ 1717128 w 2106302"/>
              <a:gd name="connsiteY205" fmla="*/ 1615125 h 2149288"/>
              <a:gd name="connsiteX206" fmla="*/ 1707125 w 2106302"/>
              <a:gd name="connsiteY206" fmla="*/ 1627197 h 2149288"/>
              <a:gd name="connsiteX207" fmla="*/ 1696744 w 2106302"/>
              <a:gd name="connsiteY207" fmla="*/ 1639080 h 2149288"/>
              <a:gd name="connsiteX208" fmla="*/ 1686551 w 2106302"/>
              <a:gd name="connsiteY208" fmla="*/ 1650775 h 2149288"/>
              <a:gd name="connsiteX209" fmla="*/ 1675794 w 2106302"/>
              <a:gd name="connsiteY209" fmla="*/ 1662091 h 2149288"/>
              <a:gd name="connsiteX210" fmla="*/ 1665036 w 2106302"/>
              <a:gd name="connsiteY210" fmla="*/ 1673597 h 2149288"/>
              <a:gd name="connsiteX211" fmla="*/ 1769596 w 2106302"/>
              <a:gd name="connsiteY211" fmla="*/ 1817511 h 2149288"/>
              <a:gd name="connsiteX212" fmla="*/ 1771295 w 2106302"/>
              <a:gd name="connsiteY212" fmla="*/ 1819775 h 2149288"/>
              <a:gd name="connsiteX213" fmla="*/ 1772615 w 2106302"/>
              <a:gd name="connsiteY213" fmla="*/ 1822227 h 2149288"/>
              <a:gd name="connsiteX214" fmla="*/ 1775069 w 2106302"/>
              <a:gd name="connsiteY214" fmla="*/ 1826942 h 2149288"/>
              <a:gd name="connsiteX215" fmla="*/ 1776768 w 2106302"/>
              <a:gd name="connsiteY215" fmla="*/ 1831657 h 2149288"/>
              <a:gd name="connsiteX216" fmla="*/ 1778466 w 2106302"/>
              <a:gd name="connsiteY216" fmla="*/ 1836751 h 2149288"/>
              <a:gd name="connsiteX217" fmla="*/ 1779221 w 2106302"/>
              <a:gd name="connsiteY217" fmla="*/ 1841655 h 2149288"/>
              <a:gd name="connsiteX218" fmla="*/ 1779788 w 2106302"/>
              <a:gd name="connsiteY218" fmla="*/ 1846747 h 2149288"/>
              <a:gd name="connsiteX219" fmla="*/ 1779788 w 2106302"/>
              <a:gd name="connsiteY219" fmla="*/ 1851840 h 2149288"/>
              <a:gd name="connsiteX220" fmla="*/ 1779033 w 2106302"/>
              <a:gd name="connsiteY220" fmla="*/ 1856932 h 2149288"/>
              <a:gd name="connsiteX221" fmla="*/ 1778090 w 2106302"/>
              <a:gd name="connsiteY221" fmla="*/ 1861836 h 2149288"/>
              <a:gd name="connsiteX222" fmla="*/ 1776580 w 2106302"/>
              <a:gd name="connsiteY222" fmla="*/ 1866741 h 2149288"/>
              <a:gd name="connsiteX223" fmla="*/ 1774881 w 2106302"/>
              <a:gd name="connsiteY223" fmla="*/ 1871456 h 2149288"/>
              <a:gd name="connsiteX224" fmla="*/ 1772427 w 2106302"/>
              <a:gd name="connsiteY224" fmla="*/ 1875794 h 2149288"/>
              <a:gd name="connsiteX225" fmla="*/ 1769407 w 2106302"/>
              <a:gd name="connsiteY225" fmla="*/ 1880321 h 2149288"/>
              <a:gd name="connsiteX226" fmla="*/ 1766011 w 2106302"/>
              <a:gd name="connsiteY226" fmla="*/ 1884283 h 2149288"/>
              <a:gd name="connsiteX227" fmla="*/ 1764312 w 2106302"/>
              <a:gd name="connsiteY227" fmla="*/ 1886168 h 2149288"/>
              <a:gd name="connsiteX228" fmla="*/ 1762236 w 2106302"/>
              <a:gd name="connsiteY228" fmla="*/ 1887866 h 2149288"/>
              <a:gd name="connsiteX229" fmla="*/ 1760348 w 2106302"/>
              <a:gd name="connsiteY229" fmla="*/ 1889751 h 2149288"/>
              <a:gd name="connsiteX230" fmla="*/ 1758083 w 2106302"/>
              <a:gd name="connsiteY230" fmla="*/ 1891261 h 2149288"/>
              <a:gd name="connsiteX231" fmla="*/ 1612567 w 2106302"/>
              <a:gd name="connsiteY231" fmla="*/ 1996698 h 2149288"/>
              <a:gd name="connsiteX232" fmla="*/ 1610491 w 2106302"/>
              <a:gd name="connsiteY232" fmla="*/ 1998395 h 2149288"/>
              <a:gd name="connsiteX233" fmla="*/ 1608037 w 2106302"/>
              <a:gd name="connsiteY233" fmla="*/ 1999904 h 2149288"/>
              <a:gd name="connsiteX234" fmla="*/ 1603319 w 2106302"/>
              <a:gd name="connsiteY234" fmla="*/ 2002356 h 2149288"/>
              <a:gd name="connsiteX235" fmla="*/ 1598413 w 2106302"/>
              <a:gd name="connsiteY235" fmla="*/ 2004242 h 2149288"/>
              <a:gd name="connsiteX236" fmla="*/ 1593505 w 2106302"/>
              <a:gd name="connsiteY236" fmla="*/ 2005752 h 2149288"/>
              <a:gd name="connsiteX237" fmla="*/ 1588220 w 2106302"/>
              <a:gd name="connsiteY237" fmla="*/ 2006694 h 2149288"/>
              <a:gd name="connsiteX238" fmla="*/ 1583313 w 2106302"/>
              <a:gd name="connsiteY238" fmla="*/ 2007072 h 2149288"/>
              <a:gd name="connsiteX239" fmla="*/ 1578217 w 2106302"/>
              <a:gd name="connsiteY239" fmla="*/ 2007072 h 2149288"/>
              <a:gd name="connsiteX240" fmla="*/ 1573121 w 2106302"/>
              <a:gd name="connsiteY240" fmla="*/ 2006317 h 2149288"/>
              <a:gd name="connsiteX241" fmla="*/ 1568214 w 2106302"/>
              <a:gd name="connsiteY241" fmla="*/ 2005562 h 2149288"/>
              <a:gd name="connsiteX242" fmla="*/ 1563306 w 2106302"/>
              <a:gd name="connsiteY242" fmla="*/ 2003865 h 2149288"/>
              <a:gd name="connsiteX243" fmla="*/ 1558588 w 2106302"/>
              <a:gd name="connsiteY243" fmla="*/ 2001979 h 2149288"/>
              <a:gd name="connsiteX244" fmla="*/ 1554058 w 2106302"/>
              <a:gd name="connsiteY244" fmla="*/ 1999526 h 2149288"/>
              <a:gd name="connsiteX245" fmla="*/ 1549718 w 2106302"/>
              <a:gd name="connsiteY245" fmla="*/ 1996509 h 2149288"/>
              <a:gd name="connsiteX246" fmla="*/ 1545754 w 2106302"/>
              <a:gd name="connsiteY246" fmla="*/ 1993113 h 2149288"/>
              <a:gd name="connsiteX247" fmla="*/ 1544056 w 2106302"/>
              <a:gd name="connsiteY247" fmla="*/ 1991416 h 2149288"/>
              <a:gd name="connsiteX248" fmla="*/ 1541979 w 2106302"/>
              <a:gd name="connsiteY248" fmla="*/ 1989342 h 2149288"/>
              <a:gd name="connsiteX249" fmla="*/ 1540470 w 2106302"/>
              <a:gd name="connsiteY249" fmla="*/ 1987455 h 2149288"/>
              <a:gd name="connsiteX250" fmla="*/ 1538582 w 2106302"/>
              <a:gd name="connsiteY250" fmla="*/ 1985192 h 2149288"/>
              <a:gd name="connsiteX251" fmla="*/ 1434210 w 2106302"/>
              <a:gd name="connsiteY251" fmla="*/ 1841466 h 2149288"/>
              <a:gd name="connsiteX252" fmla="*/ 1420055 w 2106302"/>
              <a:gd name="connsiteY252" fmla="*/ 1848067 h 2149288"/>
              <a:gd name="connsiteX253" fmla="*/ 1406277 w 2106302"/>
              <a:gd name="connsiteY253" fmla="*/ 1854858 h 2149288"/>
              <a:gd name="connsiteX254" fmla="*/ 1391933 w 2106302"/>
              <a:gd name="connsiteY254" fmla="*/ 1861082 h 2149288"/>
              <a:gd name="connsiteX255" fmla="*/ 1377590 w 2106302"/>
              <a:gd name="connsiteY255" fmla="*/ 1867118 h 2149288"/>
              <a:gd name="connsiteX256" fmla="*/ 1363057 w 2106302"/>
              <a:gd name="connsiteY256" fmla="*/ 1872965 h 2149288"/>
              <a:gd name="connsiteX257" fmla="*/ 1348524 w 2106302"/>
              <a:gd name="connsiteY257" fmla="*/ 1878247 h 2149288"/>
              <a:gd name="connsiteX258" fmla="*/ 1333803 w 2106302"/>
              <a:gd name="connsiteY258" fmla="*/ 1883716 h 2149288"/>
              <a:gd name="connsiteX259" fmla="*/ 1318892 w 2106302"/>
              <a:gd name="connsiteY259" fmla="*/ 1888620 h 2149288"/>
              <a:gd name="connsiteX260" fmla="*/ 1303983 w 2106302"/>
              <a:gd name="connsiteY260" fmla="*/ 1893336 h 2149288"/>
              <a:gd name="connsiteX261" fmla="*/ 1288695 w 2106302"/>
              <a:gd name="connsiteY261" fmla="*/ 1897674 h 2149288"/>
              <a:gd name="connsiteX262" fmla="*/ 1273596 w 2106302"/>
              <a:gd name="connsiteY262" fmla="*/ 1902012 h 2149288"/>
              <a:gd name="connsiteX263" fmla="*/ 1258308 w 2106302"/>
              <a:gd name="connsiteY263" fmla="*/ 1905785 h 2149288"/>
              <a:gd name="connsiteX264" fmla="*/ 1243021 w 2106302"/>
              <a:gd name="connsiteY264" fmla="*/ 1909556 h 2149288"/>
              <a:gd name="connsiteX265" fmla="*/ 1227355 w 2106302"/>
              <a:gd name="connsiteY265" fmla="*/ 1912952 h 2149288"/>
              <a:gd name="connsiteX266" fmla="*/ 1211691 w 2106302"/>
              <a:gd name="connsiteY266" fmla="*/ 1916158 h 2149288"/>
              <a:gd name="connsiteX267" fmla="*/ 1196025 w 2106302"/>
              <a:gd name="connsiteY267" fmla="*/ 1918799 h 2149288"/>
              <a:gd name="connsiteX268" fmla="*/ 1196025 w 2106302"/>
              <a:gd name="connsiteY268" fmla="*/ 2096475 h 2149288"/>
              <a:gd name="connsiteX269" fmla="*/ 1196025 w 2106302"/>
              <a:gd name="connsiteY269" fmla="*/ 2099117 h 2149288"/>
              <a:gd name="connsiteX270" fmla="*/ 1195647 w 2106302"/>
              <a:gd name="connsiteY270" fmla="*/ 2101757 h 2149288"/>
              <a:gd name="connsiteX271" fmla="*/ 1195270 w 2106302"/>
              <a:gd name="connsiteY271" fmla="*/ 2104586 h 2149288"/>
              <a:gd name="connsiteX272" fmla="*/ 1194892 w 2106302"/>
              <a:gd name="connsiteY272" fmla="*/ 2107228 h 2149288"/>
              <a:gd name="connsiteX273" fmla="*/ 1193571 w 2106302"/>
              <a:gd name="connsiteY273" fmla="*/ 2112131 h 2149288"/>
              <a:gd name="connsiteX274" fmla="*/ 1191872 w 2106302"/>
              <a:gd name="connsiteY274" fmla="*/ 2117035 h 2149288"/>
              <a:gd name="connsiteX275" fmla="*/ 1189608 w 2106302"/>
              <a:gd name="connsiteY275" fmla="*/ 2121750 h 2149288"/>
              <a:gd name="connsiteX276" fmla="*/ 1186966 w 2106302"/>
              <a:gd name="connsiteY276" fmla="*/ 2125900 h 2149288"/>
              <a:gd name="connsiteX277" fmla="*/ 1183946 w 2106302"/>
              <a:gd name="connsiteY277" fmla="*/ 2130238 h 2149288"/>
              <a:gd name="connsiteX278" fmla="*/ 1180548 w 2106302"/>
              <a:gd name="connsiteY278" fmla="*/ 2133822 h 2149288"/>
              <a:gd name="connsiteX279" fmla="*/ 1176774 w 2106302"/>
              <a:gd name="connsiteY279" fmla="*/ 2137406 h 2149288"/>
              <a:gd name="connsiteX280" fmla="*/ 1172622 w 2106302"/>
              <a:gd name="connsiteY280" fmla="*/ 2140235 h 2149288"/>
              <a:gd name="connsiteX281" fmla="*/ 1168281 w 2106302"/>
              <a:gd name="connsiteY281" fmla="*/ 2142875 h 2149288"/>
              <a:gd name="connsiteX282" fmla="*/ 1163751 w 2106302"/>
              <a:gd name="connsiteY282" fmla="*/ 2145138 h 2149288"/>
              <a:gd name="connsiteX283" fmla="*/ 1158844 w 2106302"/>
              <a:gd name="connsiteY283" fmla="*/ 2147025 h 2149288"/>
              <a:gd name="connsiteX284" fmla="*/ 1153748 w 2106302"/>
              <a:gd name="connsiteY284" fmla="*/ 2148346 h 2149288"/>
              <a:gd name="connsiteX285" fmla="*/ 1148275 w 2106302"/>
              <a:gd name="connsiteY285" fmla="*/ 2148911 h 2149288"/>
              <a:gd name="connsiteX286" fmla="*/ 1145633 w 2106302"/>
              <a:gd name="connsiteY286" fmla="*/ 2149288 h 2149288"/>
              <a:gd name="connsiteX287" fmla="*/ 1142990 w 2106302"/>
              <a:gd name="connsiteY287" fmla="*/ 2149288 h 2149288"/>
              <a:gd name="connsiteX288" fmla="*/ 963313 w 2106302"/>
              <a:gd name="connsiteY288" fmla="*/ 2149288 h 2149288"/>
              <a:gd name="connsiteX289" fmla="*/ 960483 w 2106302"/>
              <a:gd name="connsiteY289" fmla="*/ 2149288 h 2149288"/>
              <a:gd name="connsiteX290" fmla="*/ 958029 w 2106302"/>
              <a:gd name="connsiteY290" fmla="*/ 2148911 h 2149288"/>
              <a:gd name="connsiteX291" fmla="*/ 952554 w 2106302"/>
              <a:gd name="connsiteY291" fmla="*/ 2148346 h 2149288"/>
              <a:gd name="connsiteX292" fmla="*/ 947648 w 2106302"/>
              <a:gd name="connsiteY292" fmla="*/ 2147025 h 2149288"/>
              <a:gd name="connsiteX293" fmla="*/ 942740 w 2106302"/>
              <a:gd name="connsiteY293" fmla="*/ 2145138 h 2149288"/>
              <a:gd name="connsiteX294" fmla="*/ 938022 w 2106302"/>
              <a:gd name="connsiteY294" fmla="*/ 2142875 h 2149288"/>
              <a:gd name="connsiteX295" fmla="*/ 933870 w 2106302"/>
              <a:gd name="connsiteY295" fmla="*/ 2140235 h 2149288"/>
              <a:gd name="connsiteX296" fmla="*/ 929529 w 2106302"/>
              <a:gd name="connsiteY296" fmla="*/ 2137406 h 2149288"/>
              <a:gd name="connsiteX297" fmla="*/ 925943 w 2106302"/>
              <a:gd name="connsiteY297" fmla="*/ 2133822 h 2149288"/>
              <a:gd name="connsiteX298" fmla="*/ 922356 w 2106302"/>
              <a:gd name="connsiteY298" fmla="*/ 2130238 h 2149288"/>
              <a:gd name="connsiteX299" fmla="*/ 919525 w 2106302"/>
              <a:gd name="connsiteY299" fmla="*/ 2125900 h 2149288"/>
              <a:gd name="connsiteX300" fmla="*/ 916883 w 2106302"/>
              <a:gd name="connsiteY300" fmla="*/ 2121750 h 2149288"/>
              <a:gd name="connsiteX301" fmla="*/ 914619 w 2106302"/>
              <a:gd name="connsiteY301" fmla="*/ 2117035 h 2149288"/>
              <a:gd name="connsiteX302" fmla="*/ 912731 w 2106302"/>
              <a:gd name="connsiteY302" fmla="*/ 2112131 h 2149288"/>
              <a:gd name="connsiteX303" fmla="*/ 911410 w 2106302"/>
              <a:gd name="connsiteY303" fmla="*/ 2107228 h 2149288"/>
              <a:gd name="connsiteX304" fmla="*/ 911032 w 2106302"/>
              <a:gd name="connsiteY304" fmla="*/ 2104586 h 2149288"/>
              <a:gd name="connsiteX305" fmla="*/ 910467 w 2106302"/>
              <a:gd name="connsiteY305" fmla="*/ 2101757 h 2149288"/>
              <a:gd name="connsiteX306" fmla="*/ 910277 w 2106302"/>
              <a:gd name="connsiteY306" fmla="*/ 2099117 h 2149288"/>
              <a:gd name="connsiteX307" fmla="*/ 910277 w 2106302"/>
              <a:gd name="connsiteY307" fmla="*/ 2096475 h 2149288"/>
              <a:gd name="connsiteX308" fmla="*/ 910277 w 2106302"/>
              <a:gd name="connsiteY308" fmla="*/ 1918799 h 2149288"/>
              <a:gd name="connsiteX309" fmla="*/ 894613 w 2106302"/>
              <a:gd name="connsiteY309" fmla="*/ 1916158 h 2149288"/>
              <a:gd name="connsiteX310" fmla="*/ 878947 w 2106302"/>
              <a:gd name="connsiteY310" fmla="*/ 1912952 h 2149288"/>
              <a:gd name="connsiteX311" fmla="*/ 863283 w 2106302"/>
              <a:gd name="connsiteY311" fmla="*/ 1909556 h 2149288"/>
              <a:gd name="connsiteX312" fmla="*/ 848184 w 2106302"/>
              <a:gd name="connsiteY312" fmla="*/ 1905785 h 2149288"/>
              <a:gd name="connsiteX313" fmla="*/ 832707 w 2106302"/>
              <a:gd name="connsiteY313" fmla="*/ 1902012 h 2149288"/>
              <a:gd name="connsiteX314" fmla="*/ 817419 w 2106302"/>
              <a:gd name="connsiteY314" fmla="*/ 1897674 h 2149288"/>
              <a:gd name="connsiteX315" fmla="*/ 802509 w 2106302"/>
              <a:gd name="connsiteY315" fmla="*/ 1893336 h 2149288"/>
              <a:gd name="connsiteX316" fmla="*/ 787600 w 2106302"/>
              <a:gd name="connsiteY316" fmla="*/ 1888620 h 2149288"/>
              <a:gd name="connsiteX317" fmla="*/ 772500 w 2106302"/>
              <a:gd name="connsiteY317" fmla="*/ 1883716 h 2149288"/>
              <a:gd name="connsiteX318" fmla="*/ 757778 w 2106302"/>
              <a:gd name="connsiteY318" fmla="*/ 1878247 h 2149288"/>
              <a:gd name="connsiteX319" fmla="*/ 743245 w 2106302"/>
              <a:gd name="connsiteY319" fmla="*/ 1872965 h 2149288"/>
              <a:gd name="connsiteX320" fmla="*/ 728714 w 2106302"/>
              <a:gd name="connsiteY320" fmla="*/ 1867118 h 2149288"/>
              <a:gd name="connsiteX321" fmla="*/ 714369 w 2106302"/>
              <a:gd name="connsiteY321" fmla="*/ 1861082 h 2149288"/>
              <a:gd name="connsiteX322" fmla="*/ 700213 w 2106302"/>
              <a:gd name="connsiteY322" fmla="*/ 1854858 h 2149288"/>
              <a:gd name="connsiteX323" fmla="*/ 686247 w 2106302"/>
              <a:gd name="connsiteY323" fmla="*/ 1848067 h 2149288"/>
              <a:gd name="connsiteX324" fmla="*/ 672092 w 2106302"/>
              <a:gd name="connsiteY324" fmla="*/ 1841466 h 2149288"/>
              <a:gd name="connsiteX325" fmla="*/ 567720 w 2106302"/>
              <a:gd name="connsiteY325" fmla="*/ 1985380 h 2149288"/>
              <a:gd name="connsiteX326" fmla="*/ 566021 w 2106302"/>
              <a:gd name="connsiteY326" fmla="*/ 1987644 h 2149288"/>
              <a:gd name="connsiteX327" fmla="*/ 564323 w 2106302"/>
              <a:gd name="connsiteY327" fmla="*/ 1989719 h 2149288"/>
              <a:gd name="connsiteX328" fmla="*/ 562436 w 2106302"/>
              <a:gd name="connsiteY328" fmla="*/ 1991605 h 2149288"/>
              <a:gd name="connsiteX329" fmla="*/ 560548 w 2106302"/>
              <a:gd name="connsiteY329" fmla="*/ 1993491 h 2149288"/>
              <a:gd name="connsiteX330" fmla="*/ 556396 w 2106302"/>
              <a:gd name="connsiteY330" fmla="*/ 1996698 h 2149288"/>
              <a:gd name="connsiteX331" fmla="*/ 552244 w 2106302"/>
              <a:gd name="connsiteY331" fmla="*/ 1999716 h 2149288"/>
              <a:gd name="connsiteX332" fmla="*/ 547714 w 2106302"/>
              <a:gd name="connsiteY332" fmla="*/ 2001979 h 2149288"/>
              <a:gd name="connsiteX333" fmla="*/ 542996 w 2106302"/>
              <a:gd name="connsiteY333" fmla="*/ 2003865 h 2149288"/>
              <a:gd name="connsiteX334" fmla="*/ 538088 w 2106302"/>
              <a:gd name="connsiteY334" fmla="*/ 2005562 h 2149288"/>
              <a:gd name="connsiteX335" fmla="*/ 533182 w 2106302"/>
              <a:gd name="connsiteY335" fmla="*/ 2006317 h 2149288"/>
              <a:gd name="connsiteX336" fmla="*/ 528085 w 2106302"/>
              <a:gd name="connsiteY336" fmla="*/ 2007072 h 2149288"/>
              <a:gd name="connsiteX337" fmla="*/ 522989 w 2106302"/>
              <a:gd name="connsiteY337" fmla="*/ 2007072 h 2149288"/>
              <a:gd name="connsiteX338" fmla="*/ 517704 w 2106302"/>
              <a:gd name="connsiteY338" fmla="*/ 2006694 h 2149288"/>
              <a:gd name="connsiteX339" fmla="*/ 512799 w 2106302"/>
              <a:gd name="connsiteY339" fmla="*/ 2005752 h 2149288"/>
              <a:gd name="connsiteX340" fmla="*/ 507703 w 2106302"/>
              <a:gd name="connsiteY340" fmla="*/ 2004242 h 2149288"/>
              <a:gd name="connsiteX341" fmla="*/ 502984 w 2106302"/>
              <a:gd name="connsiteY341" fmla="*/ 2002356 h 2149288"/>
              <a:gd name="connsiteX342" fmla="*/ 498077 w 2106302"/>
              <a:gd name="connsiteY342" fmla="*/ 1999904 h 2149288"/>
              <a:gd name="connsiteX343" fmla="*/ 495811 w 2106302"/>
              <a:gd name="connsiteY343" fmla="*/ 1998395 h 2149288"/>
              <a:gd name="connsiteX344" fmla="*/ 493547 w 2106302"/>
              <a:gd name="connsiteY344" fmla="*/ 1996698 h 2149288"/>
              <a:gd name="connsiteX345" fmla="*/ 348408 w 2106302"/>
              <a:gd name="connsiteY345" fmla="*/ 1891261 h 2149288"/>
              <a:gd name="connsiteX346" fmla="*/ 346521 w 2106302"/>
              <a:gd name="connsiteY346" fmla="*/ 1889751 h 2149288"/>
              <a:gd name="connsiteX347" fmla="*/ 344445 w 2106302"/>
              <a:gd name="connsiteY347" fmla="*/ 1887866 h 2149288"/>
              <a:gd name="connsiteX348" fmla="*/ 342369 w 2106302"/>
              <a:gd name="connsiteY348" fmla="*/ 1886168 h 2149288"/>
              <a:gd name="connsiteX349" fmla="*/ 340671 w 2106302"/>
              <a:gd name="connsiteY349" fmla="*/ 1884283 h 2149288"/>
              <a:gd name="connsiteX350" fmla="*/ 337273 w 2106302"/>
              <a:gd name="connsiteY350" fmla="*/ 1880321 h 2149288"/>
              <a:gd name="connsiteX351" fmla="*/ 334442 w 2106302"/>
              <a:gd name="connsiteY351" fmla="*/ 1875794 h 2149288"/>
              <a:gd name="connsiteX352" fmla="*/ 331988 w 2106302"/>
              <a:gd name="connsiteY352" fmla="*/ 1871456 h 2149288"/>
              <a:gd name="connsiteX353" fmla="*/ 329912 w 2106302"/>
              <a:gd name="connsiteY353" fmla="*/ 1866741 h 2149288"/>
              <a:gd name="connsiteX354" fmla="*/ 328402 w 2106302"/>
              <a:gd name="connsiteY354" fmla="*/ 1861836 h 2149288"/>
              <a:gd name="connsiteX355" fmla="*/ 327458 w 2106302"/>
              <a:gd name="connsiteY355" fmla="*/ 1856932 h 2149288"/>
              <a:gd name="connsiteX356" fmla="*/ 326703 w 2106302"/>
              <a:gd name="connsiteY356" fmla="*/ 1851840 h 2149288"/>
              <a:gd name="connsiteX357" fmla="*/ 326703 w 2106302"/>
              <a:gd name="connsiteY357" fmla="*/ 1846747 h 2149288"/>
              <a:gd name="connsiteX358" fmla="*/ 327270 w 2106302"/>
              <a:gd name="connsiteY358" fmla="*/ 1841655 h 2149288"/>
              <a:gd name="connsiteX359" fmla="*/ 328024 w 2106302"/>
              <a:gd name="connsiteY359" fmla="*/ 1836751 h 2149288"/>
              <a:gd name="connsiteX360" fmla="*/ 329535 w 2106302"/>
              <a:gd name="connsiteY360" fmla="*/ 1831657 h 2149288"/>
              <a:gd name="connsiteX361" fmla="*/ 331423 w 2106302"/>
              <a:gd name="connsiteY361" fmla="*/ 1826942 h 2149288"/>
              <a:gd name="connsiteX362" fmla="*/ 332554 w 2106302"/>
              <a:gd name="connsiteY362" fmla="*/ 1824491 h 2149288"/>
              <a:gd name="connsiteX363" fmla="*/ 333687 w 2106302"/>
              <a:gd name="connsiteY363" fmla="*/ 1822227 h 2149288"/>
              <a:gd name="connsiteX364" fmla="*/ 335197 w 2106302"/>
              <a:gd name="connsiteY364" fmla="*/ 1819775 h 2149288"/>
              <a:gd name="connsiteX365" fmla="*/ 336896 w 2106302"/>
              <a:gd name="connsiteY365" fmla="*/ 1817511 h 2149288"/>
              <a:gd name="connsiteX366" fmla="*/ 441455 w 2106302"/>
              <a:gd name="connsiteY366" fmla="*/ 1673597 h 2149288"/>
              <a:gd name="connsiteX367" fmla="*/ 430509 w 2106302"/>
              <a:gd name="connsiteY367" fmla="*/ 1662091 h 2149288"/>
              <a:gd name="connsiteX368" fmla="*/ 420128 w 2106302"/>
              <a:gd name="connsiteY368" fmla="*/ 1650775 h 2149288"/>
              <a:gd name="connsiteX369" fmla="*/ 409559 w 2106302"/>
              <a:gd name="connsiteY369" fmla="*/ 1639080 h 2149288"/>
              <a:gd name="connsiteX370" fmla="*/ 399179 w 2106302"/>
              <a:gd name="connsiteY370" fmla="*/ 1627197 h 2149288"/>
              <a:gd name="connsiteX371" fmla="*/ 389364 w 2106302"/>
              <a:gd name="connsiteY371" fmla="*/ 1615125 h 2149288"/>
              <a:gd name="connsiteX372" fmla="*/ 379550 w 2106302"/>
              <a:gd name="connsiteY372" fmla="*/ 1602866 h 2149288"/>
              <a:gd name="connsiteX373" fmla="*/ 369925 w 2106302"/>
              <a:gd name="connsiteY373" fmla="*/ 1590605 h 2149288"/>
              <a:gd name="connsiteX374" fmla="*/ 360487 w 2106302"/>
              <a:gd name="connsiteY374" fmla="*/ 1578156 h 2149288"/>
              <a:gd name="connsiteX375" fmla="*/ 351429 w 2106302"/>
              <a:gd name="connsiteY375" fmla="*/ 1565331 h 2149288"/>
              <a:gd name="connsiteX376" fmla="*/ 342747 w 2106302"/>
              <a:gd name="connsiteY376" fmla="*/ 1552316 h 2149288"/>
              <a:gd name="connsiteX377" fmla="*/ 333875 w 2106302"/>
              <a:gd name="connsiteY377" fmla="*/ 1539113 h 2149288"/>
              <a:gd name="connsiteX378" fmla="*/ 325382 w 2106302"/>
              <a:gd name="connsiteY378" fmla="*/ 1526098 h 2149288"/>
              <a:gd name="connsiteX379" fmla="*/ 317455 w 2106302"/>
              <a:gd name="connsiteY379" fmla="*/ 1512518 h 2149288"/>
              <a:gd name="connsiteX380" fmla="*/ 309340 w 2106302"/>
              <a:gd name="connsiteY380" fmla="*/ 1498937 h 2149288"/>
              <a:gd name="connsiteX381" fmla="*/ 301791 w 2106302"/>
              <a:gd name="connsiteY381" fmla="*/ 1485168 h 2149288"/>
              <a:gd name="connsiteX382" fmla="*/ 294052 w 2106302"/>
              <a:gd name="connsiteY382" fmla="*/ 1471211 h 2149288"/>
              <a:gd name="connsiteX383" fmla="*/ 124756 w 2106302"/>
              <a:gd name="connsiteY383" fmla="*/ 1526098 h 2149288"/>
              <a:gd name="connsiteX384" fmla="*/ 122302 w 2106302"/>
              <a:gd name="connsiteY384" fmla="*/ 1526853 h 2149288"/>
              <a:gd name="connsiteX385" fmla="*/ 119660 w 2106302"/>
              <a:gd name="connsiteY385" fmla="*/ 1527608 h 2149288"/>
              <a:gd name="connsiteX386" fmla="*/ 117017 w 2106302"/>
              <a:gd name="connsiteY386" fmla="*/ 1527985 h 2149288"/>
              <a:gd name="connsiteX387" fmla="*/ 114563 w 2106302"/>
              <a:gd name="connsiteY387" fmla="*/ 1528550 h 2149288"/>
              <a:gd name="connsiteX388" fmla="*/ 109090 w 2106302"/>
              <a:gd name="connsiteY388" fmla="*/ 1528740 h 2149288"/>
              <a:gd name="connsiteX389" fmla="*/ 103994 w 2106302"/>
              <a:gd name="connsiteY389" fmla="*/ 1528550 h 2149288"/>
              <a:gd name="connsiteX390" fmla="*/ 99087 w 2106302"/>
              <a:gd name="connsiteY390" fmla="*/ 1527796 h 2149288"/>
              <a:gd name="connsiteX391" fmla="*/ 93991 w 2106302"/>
              <a:gd name="connsiteY391" fmla="*/ 1526664 h 2149288"/>
              <a:gd name="connsiteX392" fmla="*/ 89273 w 2106302"/>
              <a:gd name="connsiteY392" fmla="*/ 1525155 h 2149288"/>
              <a:gd name="connsiteX393" fmla="*/ 84555 w 2106302"/>
              <a:gd name="connsiteY393" fmla="*/ 1522892 h 2149288"/>
              <a:gd name="connsiteX394" fmla="*/ 80025 w 2106302"/>
              <a:gd name="connsiteY394" fmla="*/ 1520440 h 2149288"/>
              <a:gd name="connsiteX395" fmla="*/ 76061 w 2106302"/>
              <a:gd name="connsiteY395" fmla="*/ 1517611 h 2149288"/>
              <a:gd name="connsiteX396" fmla="*/ 72286 w 2106302"/>
              <a:gd name="connsiteY396" fmla="*/ 1514216 h 2149288"/>
              <a:gd name="connsiteX397" fmla="*/ 68701 w 2106302"/>
              <a:gd name="connsiteY397" fmla="*/ 1510443 h 2149288"/>
              <a:gd name="connsiteX398" fmla="*/ 65303 w 2106302"/>
              <a:gd name="connsiteY398" fmla="*/ 1506293 h 2149288"/>
              <a:gd name="connsiteX399" fmla="*/ 62661 w 2106302"/>
              <a:gd name="connsiteY399" fmla="*/ 1501955 h 2149288"/>
              <a:gd name="connsiteX400" fmla="*/ 60207 w 2106302"/>
              <a:gd name="connsiteY400" fmla="*/ 1497240 h 2149288"/>
              <a:gd name="connsiteX401" fmla="*/ 59075 w 2106302"/>
              <a:gd name="connsiteY401" fmla="*/ 1494789 h 2149288"/>
              <a:gd name="connsiteX402" fmla="*/ 58131 w 2106302"/>
              <a:gd name="connsiteY402" fmla="*/ 1492336 h 2149288"/>
              <a:gd name="connsiteX403" fmla="*/ 2642 w 2106302"/>
              <a:gd name="connsiteY403" fmla="*/ 1321449 h 2149288"/>
              <a:gd name="connsiteX404" fmla="*/ 2076 w 2106302"/>
              <a:gd name="connsiteY404" fmla="*/ 1318997 h 2149288"/>
              <a:gd name="connsiteX405" fmla="*/ 1321 w 2106302"/>
              <a:gd name="connsiteY405" fmla="*/ 1316357 h 2149288"/>
              <a:gd name="connsiteX406" fmla="*/ 943 w 2106302"/>
              <a:gd name="connsiteY406" fmla="*/ 1313716 h 2149288"/>
              <a:gd name="connsiteX407" fmla="*/ 378 w 2106302"/>
              <a:gd name="connsiteY407" fmla="*/ 1310886 h 2149288"/>
              <a:gd name="connsiteX408" fmla="*/ 0 w 2106302"/>
              <a:gd name="connsiteY408" fmla="*/ 1305795 h 2149288"/>
              <a:gd name="connsiteX409" fmla="*/ 189 w 2106302"/>
              <a:gd name="connsiteY409" fmla="*/ 1300702 h 2149288"/>
              <a:gd name="connsiteX410" fmla="*/ 943 w 2106302"/>
              <a:gd name="connsiteY410" fmla="*/ 1295609 h 2149288"/>
              <a:gd name="connsiteX411" fmla="*/ 2266 w 2106302"/>
              <a:gd name="connsiteY411" fmla="*/ 1290705 h 2149288"/>
              <a:gd name="connsiteX412" fmla="*/ 3775 w 2106302"/>
              <a:gd name="connsiteY412" fmla="*/ 1285801 h 2149288"/>
              <a:gd name="connsiteX413" fmla="*/ 5851 w 2106302"/>
              <a:gd name="connsiteY413" fmla="*/ 1281274 h 2149288"/>
              <a:gd name="connsiteX414" fmla="*/ 8305 w 2106302"/>
              <a:gd name="connsiteY414" fmla="*/ 1276747 h 2149288"/>
              <a:gd name="connsiteX415" fmla="*/ 11324 w 2106302"/>
              <a:gd name="connsiteY415" fmla="*/ 1272598 h 2149288"/>
              <a:gd name="connsiteX416" fmla="*/ 14533 w 2106302"/>
              <a:gd name="connsiteY416" fmla="*/ 1268636 h 2149288"/>
              <a:gd name="connsiteX417" fmla="*/ 18308 w 2106302"/>
              <a:gd name="connsiteY417" fmla="*/ 1265241 h 2149288"/>
              <a:gd name="connsiteX418" fmla="*/ 22271 w 2106302"/>
              <a:gd name="connsiteY418" fmla="*/ 1262035 h 2149288"/>
              <a:gd name="connsiteX419" fmla="*/ 26801 w 2106302"/>
              <a:gd name="connsiteY419" fmla="*/ 1259205 h 2149288"/>
              <a:gd name="connsiteX420" fmla="*/ 29254 w 2106302"/>
              <a:gd name="connsiteY420" fmla="*/ 1258074 h 2149288"/>
              <a:gd name="connsiteX421" fmla="*/ 31708 w 2106302"/>
              <a:gd name="connsiteY421" fmla="*/ 1256942 h 2149288"/>
              <a:gd name="connsiteX422" fmla="*/ 34161 w 2106302"/>
              <a:gd name="connsiteY422" fmla="*/ 1255811 h 2149288"/>
              <a:gd name="connsiteX423" fmla="*/ 36615 w 2106302"/>
              <a:gd name="connsiteY423" fmla="*/ 1254867 h 2149288"/>
              <a:gd name="connsiteX424" fmla="*/ 205912 w 2106302"/>
              <a:gd name="connsiteY424" fmla="*/ 1199791 h 2149288"/>
              <a:gd name="connsiteX425" fmla="*/ 203836 w 2106302"/>
              <a:gd name="connsiteY425" fmla="*/ 1184514 h 2149288"/>
              <a:gd name="connsiteX426" fmla="*/ 201949 w 2106302"/>
              <a:gd name="connsiteY426" fmla="*/ 1169047 h 2149288"/>
              <a:gd name="connsiteX427" fmla="*/ 200439 w 2106302"/>
              <a:gd name="connsiteY427" fmla="*/ 1153580 h 2149288"/>
              <a:gd name="connsiteX428" fmla="*/ 199117 w 2106302"/>
              <a:gd name="connsiteY428" fmla="*/ 1137926 h 2149288"/>
              <a:gd name="connsiteX429" fmla="*/ 198174 w 2106302"/>
              <a:gd name="connsiteY429" fmla="*/ 1122270 h 2149288"/>
              <a:gd name="connsiteX430" fmla="*/ 197230 w 2106302"/>
              <a:gd name="connsiteY430" fmla="*/ 1106427 h 2149288"/>
              <a:gd name="connsiteX431" fmla="*/ 196852 w 2106302"/>
              <a:gd name="connsiteY431" fmla="*/ 1090583 h 2149288"/>
              <a:gd name="connsiteX432" fmla="*/ 196852 w 2106302"/>
              <a:gd name="connsiteY432" fmla="*/ 1074739 h 2149288"/>
              <a:gd name="connsiteX433" fmla="*/ 196852 w 2106302"/>
              <a:gd name="connsiteY433" fmla="*/ 1058895 h 2149288"/>
              <a:gd name="connsiteX434" fmla="*/ 197230 w 2106302"/>
              <a:gd name="connsiteY434" fmla="*/ 1043051 h 2149288"/>
              <a:gd name="connsiteX435" fmla="*/ 198174 w 2106302"/>
              <a:gd name="connsiteY435" fmla="*/ 1027396 h 2149288"/>
              <a:gd name="connsiteX436" fmla="*/ 199117 w 2106302"/>
              <a:gd name="connsiteY436" fmla="*/ 1011741 h 2149288"/>
              <a:gd name="connsiteX437" fmla="*/ 200439 w 2106302"/>
              <a:gd name="connsiteY437" fmla="*/ 996085 h 2149288"/>
              <a:gd name="connsiteX438" fmla="*/ 201949 w 2106302"/>
              <a:gd name="connsiteY438" fmla="*/ 980430 h 2149288"/>
              <a:gd name="connsiteX439" fmla="*/ 203836 w 2106302"/>
              <a:gd name="connsiteY439" fmla="*/ 964964 h 2149288"/>
              <a:gd name="connsiteX440" fmla="*/ 205912 w 2106302"/>
              <a:gd name="connsiteY440" fmla="*/ 949497 h 2149288"/>
              <a:gd name="connsiteX441" fmla="*/ 36615 w 2106302"/>
              <a:gd name="connsiteY441" fmla="*/ 894798 h 2149288"/>
              <a:gd name="connsiteX442" fmla="*/ 34161 w 2106302"/>
              <a:gd name="connsiteY442" fmla="*/ 893856 h 2149288"/>
              <a:gd name="connsiteX443" fmla="*/ 31708 w 2106302"/>
              <a:gd name="connsiteY443" fmla="*/ 892724 h 2149288"/>
              <a:gd name="connsiteX444" fmla="*/ 26801 w 2106302"/>
              <a:gd name="connsiteY444" fmla="*/ 890271 h 2149288"/>
              <a:gd name="connsiteX445" fmla="*/ 22271 w 2106302"/>
              <a:gd name="connsiteY445" fmla="*/ 887630 h 2149288"/>
              <a:gd name="connsiteX446" fmla="*/ 18308 w 2106302"/>
              <a:gd name="connsiteY446" fmla="*/ 884235 h 2149288"/>
              <a:gd name="connsiteX447" fmla="*/ 14533 w 2106302"/>
              <a:gd name="connsiteY447" fmla="*/ 880652 h 2149288"/>
              <a:gd name="connsiteX448" fmla="*/ 11324 w 2106302"/>
              <a:gd name="connsiteY448" fmla="*/ 876880 h 2149288"/>
              <a:gd name="connsiteX449" fmla="*/ 8305 w 2106302"/>
              <a:gd name="connsiteY449" fmla="*/ 872541 h 2149288"/>
              <a:gd name="connsiteX450" fmla="*/ 5851 w 2106302"/>
              <a:gd name="connsiteY450" fmla="*/ 868203 h 2149288"/>
              <a:gd name="connsiteX451" fmla="*/ 3775 w 2106302"/>
              <a:gd name="connsiteY451" fmla="*/ 863677 h 2149288"/>
              <a:gd name="connsiteX452" fmla="*/ 2266 w 2106302"/>
              <a:gd name="connsiteY452" fmla="*/ 858772 h 2149288"/>
              <a:gd name="connsiteX453" fmla="*/ 943 w 2106302"/>
              <a:gd name="connsiteY453" fmla="*/ 853869 h 2149288"/>
              <a:gd name="connsiteX454" fmla="*/ 189 w 2106302"/>
              <a:gd name="connsiteY454" fmla="*/ 848776 h 2149288"/>
              <a:gd name="connsiteX455" fmla="*/ 0 w 2106302"/>
              <a:gd name="connsiteY455" fmla="*/ 843495 h 2149288"/>
              <a:gd name="connsiteX456" fmla="*/ 378 w 2106302"/>
              <a:gd name="connsiteY456" fmla="*/ 838402 h 2149288"/>
              <a:gd name="connsiteX457" fmla="*/ 943 w 2106302"/>
              <a:gd name="connsiteY457" fmla="*/ 835762 h 2149288"/>
              <a:gd name="connsiteX458" fmla="*/ 1321 w 2106302"/>
              <a:gd name="connsiteY458" fmla="*/ 833121 h 2149288"/>
              <a:gd name="connsiteX459" fmla="*/ 2076 w 2106302"/>
              <a:gd name="connsiteY459" fmla="*/ 830291 h 2149288"/>
              <a:gd name="connsiteX460" fmla="*/ 2642 w 2106302"/>
              <a:gd name="connsiteY460" fmla="*/ 827839 h 2149288"/>
              <a:gd name="connsiteX461" fmla="*/ 58131 w 2106302"/>
              <a:gd name="connsiteY461" fmla="*/ 657330 h 2149288"/>
              <a:gd name="connsiteX462" fmla="*/ 59075 w 2106302"/>
              <a:gd name="connsiteY462" fmla="*/ 654689 h 2149288"/>
              <a:gd name="connsiteX463" fmla="*/ 60207 w 2106302"/>
              <a:gd name="connsiteY463" fmla="*/ 652237 h 2149288"/>
              <a:gd name="connsiteX464" fmla="*/ 61339 w 2106302"/>
              <a:gd name="connsiteY464" fmla="*/ 649786 h 2149288"/>
              <a:gd name="connsiteX465" fmla="*/ 62661 w 2106302"/>
              <a:gd name="connsiteY465" fmla="*/ 647521 h 2149288"/>
              <a:gd name="connsiteX466" fmla="*/ 65303 w 2106302"/>
              <a:gd name="connsiteY466" fmla="*/ 642995 h 2149288"/>
              <a:gd name="connsiteX467" fmla="*/ 68701 w 2106302"/>
              <a:gd name="connsiteY467" fmla="*/ 639034 h 2149288"/>
              <a:gd name="connsiteX468" fmla="*/ 72286 w 2106302"/>
              <a:gd name="connsiteY468" fmla="*/ 635262 h 2149288"/>
              <a:gd name="connsiteX469" fmla="*/ 76061 w 2106302"/>
              <a:gd name="connsiteY469" fmla="*/ 631866 h 2149288"/>
              <a:gd name="connsiteX470" fmla="*/ 80025 w 2106302"/>
              <a:gd name="connsiteY470" fmla="*/ 629038 h 2149288"/>
              <a:gd name="connsiteX471" fmla="*/ 84555 w 2106302"/>
              <a:gd name="connsiteY471" fmla="*/ 626585 h 2149288"/>
              <a:gd name="connsiteX472" fmla="*/ 89273 w 2106302"/>
              <a:gd name="connsiteY472" fmla="*/ 624511 h 2149288"/>
              <a:gd name="connsiteX473" fmla="*/ 93991 w 2106302"/>
              <a:gd name="connsiteY473" fmla="*/ 622625 h 2149288"/>
              <a:gd name="connsiteX474" fmla="*/ 99087 w 2106302"/>
              <a:gd name="connsiteY474" fmla="*/ 621681 h 2149288"/>
              <a:gd name="connsiteX475" fmla="*/ 103994 w 2106302"/>
              <a:gd name="connsiteY475" fmla="*/ 620927 h 2149288"/>
              <a:gd name="connsiteX476" fmla="*/ 109090 w 2106302"/>
              <a:gd name="connsiteY476" fmla="*/ 620738 h 2149288"/>
              <a:gd name="connsiteX477" fmla="*/ 114563 w 2106302"/>
              <a:gd name="connsiteY477" fmla="*/ 621115 h 2149288"/>
              <a:gd name="connsiteX478" fmla="*/ 117017 w 2106302"/>
              <a:gd name="connsiteY478" fmla="*/ 621681 h 2149288"/>
              <a:gd name="connsiteX479" fmla="*/ 119660 w 2106302"/>
              <a:gd name="connsiteY479" fmla="*/ 622058 h 2149288"/>
              <a:gd name="connsiteX480" fmla="*/ 122302 w 2106302"/>
              <a:gd name="connsiteY480" fmla="*/ 622625 h 2149288"/>
              <a:gd name="connsiteX481" fmla="*/ 124756 w 2106302"/>
              <a:gd name="connsiteY481" fmla="*/ 623379 h 2149288"/>
              <a:gd name="connsiteX482" fmla="*/ 294052 w 2106302"/>
              <a:gd name="connsiteY482" fmla="*/ 678077 h 2149288"/>
              <a:gd name="connsiteX483" fmla="*/ 301791 w 2106302"/>
              <a:gd name="connsiteY483" fmla="*/ 664308 h 2149288"/>
              <a:gd name="connsiteX484" fmla="*/ 309340 w 2106302"/>
              <a:gd name="connsiteY484" fmla="*/ 650728 h 2149288"/>
              <a:gd name="connsiteX485" fmla="*/ 317455 w 2106302"/>
              <a:gd name="connsiteY485" fmla="*/ 636959 h 2149288"/>
              <a:gd name="connsiteX486" fmla="*/ 325382 w 2106302"/>
              <a:gd name="connsiteY486" fmla="*/ 623567 h 2149288"/>
              <a:gd name="connsiteX487" fmla="*/ 333875 w 2106302"/>
              <a:gd name="connsiteY487" fmla="*/ 610176 h 2149288"/>
              <a:gd name="connsiteX488" fmla="*/ 342747 w 2106302"/>
              <a:gd name="connsiteY488" fmla="*/ 597160 h 2149288"/>
              <a:gd name="connsiteX489" fmla="*/ 351429 w 2106302"/>
              <a:gd name="connsiteY489" fmla="*/ 584335 h 2149288"/>
              <a:gd name="connsiteX490" fmla="*/ 360487 w 2106302"/>
              <a:gd name="connsiteY490" fmla="*/ 571320 h 2149288"/>
              <a:gd name="connsiteX491" fmla="*/ 369925 w 2106302"/>
              <a:gd name="connsiteY491" fmla="*/ 558871 h 2149288"/>
              <a:gd name="connsiteX492" fmla="*/ 379550 w 2106302"/>
              <a:gd name="connsiteY492" fmla="*/ 546423 h 2149288"/>
              <a:gd name="connsiteX493" fmla="*/ 389364 w 2106302"/>
              <a:gd name="connsiteY493" fmla="*/ 534163 h 2149288"/>
              <a:gd name="connsiteX494" fmla="*/ 399179 w 2106302"/>
              <a:gd name="connsiteY494" fmla="*/ 522091 h 2149288"/>
              <a:gd name="connsiteX495" fmla="*/ 409559 w 2106302"/>
              <a:gd name="connsiteY495" fmla="*/ 510208 h 2149288"/>
              <a:gd name="connsiteX496" fmla="*/ 420128 w 2106302"/>
              <a:gd name="connsiteY496" fmla="*/ 498703 h 2149288"/>
              <a:gd name="connsiteX497" fmla="*/ 430509 w 2106302"/>
              <a:gd name="connsiteY497" fmla="*/ 487008 h 2149288"/>
              <a:gd name="connsiteX498" fmla="*/ 441455 w 2106302"/>
              <a:gd name="connsiteY498" fmla="*/ 475880 h 2149288"/>
              <a:gd name="connsiteX499" fmla="*/ 336706 w 2106302"/>
              <a:gd name="connsiteY499" fmla="*/ 331965 h 2149288"/>
              <a:gd name="connsiteX500" fmla="*/ 335008 w 2106302"/>
              <a:gd name="connsiteY500" fmla="*/ 329702 h 2149288"/>
              <a:gd name="connsiteX501" fmla="*/ 333687 w 2106302"/>
              <a:gd name="connsiteY501" fmla="*/ 327439 h 2149288"/>
              <a:gd name="connsiteX502" fmla="*/ 332366 w 2106302"/>
              <a:gd name="connsiteY502" fmla="*/ 325176 h 2149288"/>
              <a:gd name="connsiteX503" fmla="*/ 331233 w 2106302"/>
              <a:gd name="connsiteY503" fmla="*/ 322723 h 2149288"/>
              <a:gd name="connsiteX504" fmla="*/ 329535 w 2106302"/>
              <a:gd name="connsiteY504" fmla="*/ 317819 h 2149288"/>
              <a:gd name="connsiteX505" fmla="*/ 327836 w 2106302"/>
              <a:gd name="connsiteY505" fmla="*/ 312915 h 2149288"/>
              <a:gd name="connsiteX506" fmla="*/ 327081 w 2106302"/>
              <a:gd name="connsiteY506" fmla="*/ 307823 h 2149288"/>
              <a:gd name="connsiteX507" fmla="*/ 326703 w 2106302"/>
              <a:gd name="connsiteY507" fmla="*/ 302542 h 2149288"/>
              <a:gd name="connsiteX508" fmla="*/ 326703 w 2106302"/>
              <a:gd name="connsiteY508" fmla="*/ 297448 h 2149288"/>
              <a:gd name="connsiteX509" fmla="*/ 327458 w 2106302"/>
              <a:gd name="connsiteY509" fmla="*/ 292545 h 2149288"/>
              <a:gd name="connsiteX510" fmla="*/ 328402 w 2106302"/>
              <a:gd name="connsiteY510" fmla="*/ 287452 h 2149288"/>
              <a:gd name="connsiteX511" fmla="*/ 329912 w 2106302"/>
              <a:gd name="connsiteY511" fmla="*/ 282737 h 2149288"/>
              <a:gd name="connsiteX512" fmla="*/ 331988 w 2106302"/>
              <a:gd name="connsiteY512" fmla="*/ 277833 h 2149288"/>
              <a:gd name="connsiteX513" fmla="*/ 334442 w 2106302"/>
              <a:gd name="connsiteY513" fmla="*/ 273306 h 2149288"/>
              <a:gd name="connsiteX514" fmla="*/ 337273 w 2106302"/>
              <a:gd name="connsiteY514" fmla="*/ 269156 h 2149288"/>
              <a:gd name="connsiteX515" fmla="*/ 340671 w 2106302"/>
              <a:gd name="connsiteY515" fmla="*/ 265007 h 2149288"/>
              <a:gd name="connsiteX516" fmla="*/ 342369 w 2106302"/>
              <a:gd name="connsiteY516" fmla="*/ 263120 h 2149288"/>
              <a:gd name="connsiteX517" fmla="*/ 344445 w 2106302"/>
              <a:gd name="connsiteY517" fmla="*/ 261234 h 2149288"/>
              <a:gd name="connsiteX518" fmla="*/ 346521 w 2106302"/>
              <a:gd name="connsiteY518" fmla="*/ 259537 h 2149288"/>
              <a:gd name="connsiteX519" fmla="*/ 348408 w 2106302"/>
              <a:gd name="connsiteY519" fmla="*/ 257839 h 2149288"/>
              <a:gd name="connsiteX520" fmla="*/ 493925 w 2106302"/>
              <a:gd name="connsiteY520" fmla="*/ 152591 h 2149288"/>
              <a:gd name="connsiteX521" fmla="*/ 496190 w 2106302"/>
              <a:gd name="connsiteY521" fmla="*/ 151082 h 2149288"/>
              <a:gd name="connsiteX522" fmla="*/ 498265 w 2106302"/>
              <a:gd name="connsiteY522" fmla="*/ 149573 h 2149288"/>
              <a:gd name="connsiteX523" fmla="*/ 500719 w 2106302"/>
              <a:gd name="connsiteY523" fmla="*/ 148441 h 2149288"/>
              <a:gd name="connsiteX524" fmla="*/ 502984 w 2106302"/>
              <a:gd name="connsiteY524" fmla="*/ 147309 h 2149288"/>
              <a:gd name="connsiteX525" fmla="*/ 507891 w 2106302"/>
              <a:gd name="connsiteY525" fmla="*/ 145236 h 2149288"/>
              <a:gd name="connsiteX526" fmla="*/ 512799 w 2106302"/>
              <a:gd name="connsiteY526" fmla="*/ 143914 h 2149288"/>
              <a:gd name="connsiteX527" fmla="*/ 518084 w 2106302"/>
              <a:gd name="connsiteY527" fmla="*/ 142971 h 2149288"/>
              <a:gd name="connsiteX528" fmla="*/ 523179 w 2106302"/>
              <a:gd name="connsiteY528" fmla="*/ 142594 h 2149288"/>
              <a:gd name="connsiteX529" fmla="*/ 528085 w 2106302"/>
              <a:gd name="connsiteY529" fmla="*/ 142594 h 2149288"/>
              <a:gd name="connsiteX530" fmla="*/ 533182 w 2106302"/>
              <a:gd name="connsiteY530" fmla="*/ 142971 h 2149288"/>
              <a:gd name="connsiteX531" fmla="*/ 538088 w 2106302"/>
              <a:gd name="connsiteY531" fmla="*/ 144104 h 2149288"/>
              <a:gd name="connsiteX532" fmla="*/ 542996 w 2106302"/>
              <a:gd name="connsiteY532" fmla="*/ 145612 h 2149288"/>
              <a:gd name="connsiteX533" fmla="*/ 547714 w 2106302"/>
              <a:gd name="connsiteY533" fmla="*/ 147687 h 2149288"/>
              <a:gd name="connsiteX534" fmla="*/ 552244 w 2106302"/>
              <a:gd name="connsiteY534" fmla="*/ 149950 h 2149288"/>
              <a:gd name="connsiteX535" fmla="*/ 556396 w 2106302"/>
              <a:gd name="connsiteY535" fmla="*/ 152780 h 2149288"/>
              <a:gd name="connsiteX536" fmla="*/ 560548 w 2106302"/>
              <a:gd name="connsiteY536" fmla="*/ 156175 h 2149288"/>
              <a:gd name="connsiteX537" fmla="*/ 562436 w 2106302"/>
              <a:gd name="connsiteY537" fmla="*/ 158061 h 2149288"/>
              <a:gd name="connsiteX538" fmla="*/ 564323 w 2106302"/>
              <a:gd name="connsiteY538" fmla="*/ 159948 h 2149288"/>
              <a:gd name="connsiteX539" fmla="*/ 566021 w 2106302"/>
              <a:gd name="connsiteY539" fmla="*/ 162021 h 2149288"/>
              <a:gd name="connsiteX540" fmla="*/ 567720 w 2106302"/>
              <a:gd name="connsiteY540" fmla="*/ 164285 h 2149288"/>
              <a:gd name="connsiteX541" fmla="*/ 672092 w 2106302"/>
              <a:gd name="connsiteY541" fmla="*/ 308011 h 2149288"/>
              <a:gd name="connsiteX542" fmla="*/ 686247 w 2106302"/>
              <a:gd name="connsiteY542" fmla="*/ 301221 h 2149288"/>
              <a:gd name="connsiteX543" fmla="*/ 700213 w 2106302"/>
              <a:gd name="connsiteY543" fmla="*/ 294808 h 2149288"/>
              <a:gd name="connsiteX544" fmla="*/ 714369 w 2106302"/>
              <a:gd name="connsiteY544" fmla="*/ 288395 h 2149288"/>
              <a:gd name="connsiteX545" fmla="*/ 728714 w 2106302"/>
              <a:gd name="connsiteY545" fmla="*/ 282549 h 2149288"/>
              <a:gd name="connsiteX546" fmla="*/ 743245 w 2106302"/>
              <a:gd name="connsiteY546" fmla="*/ 276701 h 2149288"/>
              <a:gd name="connsiteX547" fmla="*/ 757778 w 2106302"/>
              <a:gd name="connsiteY547" fmla="*/ 271042 h 2149288"/>
              <a:gd name="connsiteX548" fmla="*/ 772500 w 2106302"/>
              <a:gd name="connsiteY548" fmla="*/ 265950 h 2149288"/>
              <a:gd name="connsiteX549" fmla="*/ 787600 w 2106302"/>
              <a:gd name="connsiteY549" fmla="*/ 260857 h 2149288"/>
              <a:gd name="connsiteX550" fmla="*/ 802509 w 2106302"/>
              <a:gd name="connsiteY550" fmla="*/ 256142 h 2149288"/>
              <a:gd name="connsiteX551" fmla="*/ 817419 w 2106302"/>
              <a:gd name="connsiteY551" fmla="*/ 251615 h 2149288"/>
              <a:gd name="connsiteX552" fmla="*/ 832707 w 2106302"/>
              <a:gd name="connsiteY552" fmla="*/ 247653 h 2149288"/>
              <a:gd name="connsiteX553" fmla="*/ 848184 w 2106302"/>
              <a:gd name="connsiteY553" fmla="*/ 243693 h 2149288"/>
              <a:gd name="connsiteX554" fmla="*/ 863283 w 2106302"/>
              <a:gd name="connsiteY554" fmla="*/ 240109 h 2149288"/>
              <a:gd name="connsiteX555" fmla="*/ 878947 w 2106302"/>
              <a:gd name="connsiteY555" fmla="*/ 236714 h 2149288"/>
              <a:gd name="connsiteX556" fmla="*/ 894613 w 2106302"/>
              <a:gd name="connsiteY556" fmla="*/ 233508 h 2149288"/>
              <a:gd name="connsiteX557" fmla="*/ 910277 w 2106302"/>
              <a:gd name="connsiteY557" fmla="*/ 230868 h 2149288"/>
              <a:gd name="connsiteX558" fmla="*/ 910277 w 2106302"/>
              <a:gd name="connsiteY558" fmla="*/ 53001 h 2149288"/>
              <a:gd name="connsiteX559" fmla="*/ 910277 w 2106302"/>
              <a:gd name="connsiteY559" fmla="*/ 50173 h 2149288"/>
              <a:gd name="connsiteX560" fmla="*/ 910467 w 2106302"/>
              <a:gd name="connsiteY560" fmla="*/ 47532 h 2149288"/>
              <a:gd name="connsiteX561" fmla="*/ 911032 w 2106302"/>
              <a:gd name="connsiteY561" fmla="*/ 44891 h 2149288"/>
              <a:gd name="connsiteX562" fmla="*/ 911410 w 2106302"/>
              <a:gd name="connsiteY562" fmla="*/ 42250 h 2149288"/>
              <a:gd name="connsiteX563" fmla="*/ 912731 w 2106302"/>
              <a:gd name="connsiteY563" fmla="*/ 37346 h 2149288"/>
              <a:gd name="connsiteX564" fmla="*/ 914619 w 2106302"/>
              <a:gd name="connsiteY564" fmla="*/ 32443 h 2149288"/>
              <a:gd name="connsiteX565" fmla="*/ 916883 w 2106302"/>
              <a:gd name="connsiteY565" fmla="*/ 27727 h 2149288"/>
              <a:gd name="connsiteX566" fmla="*/ 919525 w 2106302"/>
              <a:gd name="connsiteY566" fmla="*/ 23388 h 2149288"/>
              <a:gd name="connsiteX567" fmla="*/ 922356 w 2106302"/>
              <a:gd name="connsiteY567" fmla="*/ 19239 h 2149288"/>
              <a:gd name="connsiteX568" fmla="*/ 925943 w 2106302"/>
              <a:gd name="connsiteY568" fmla="*/ 15656 h 2149288"/>
              <a:gd name="connsiteX569" fmla="*/ 929529 w 2106302"/>
              <a:gd name="connsiteY569" fmla="*/ 12072 h 2149288"/>
              <a:gd name="connsiteX570" fmla="*/ 933870 w 2106302"/>
              <a:gd name="connsiteY570" fmla="*/ 9054 h 2149288"/>
              <a:gd name="connsiteX571" fmla="*/ 938022 w 2106302"/>
              <a:gd name="connsiteY571" fmla="*/ 6413 h 2149288"/>
              <a:gd name="connsiteX572" fmla="*/ 942740 w 2106302"/>
              <a:gd name="connsiteY572" fmla="*/ 4150 h 2149288"/>
              <a:gd name="connsiteX573" fmla="*/ 947648 w 2106302"/>
              <a:gd name="connsiteY573" fmla="*/ 2452 h 2149288"/>
              <a:gd name="connsiteX574" fmla="*/ 952554 w 2106302"/>
              <a:gd name="connsiteY574" fmla="*/ 1132 h 2149288"/>
              <a:gd name="connsiteX575" fmla="*/ 955386 w 2106302"/>
              <a:gd name="connsiteY575" fmla="*/ 565 h 2149288"/>
              <a:gd name="connsiteX576" fmla="*/ 958029 w 2106302"/>
              <a:gd name="connsiteY576" fmla="*/ 189 h 21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2106302" h="2149288">
                <a:moveTo>
                  <a:pt x="960483" y="0"/>
                </a:moveTo>
                <a:lnTo>
                  <a:pt x="963313" y="0"/>
                </a:lnTo>
                <a:lnTo>
                  <a:pt x="1142990" y="0"/>
                </a:lnTo>
                <a:lnTo>
                  <a:pt x="1145633" y="0"/>
                </a:lnTo>
                <a:lnTo>
                  <a:pt x="1148275" y="189"/>
                </a:lnTo>
                <a:lnTo>
                  <a:pt x="1150917" y="565"/>
                </a:lnTo>
                <a:lnTo>
                  <a:pt x="1153748" y="1132"/>
                </a:lnTo>
                <a:lnTo>
                  <a:pt x="1158844" y="2452"/>
                </a:lnTo>
                <a:lnTo>
                  <a:pt x="1163751" y="4150"/>
                </a:lnTo>
                <a:lnTo>
                  <a:pt x="1168281" y="6413"/>
                </a:lnTo>
                <a:lnTo>
                  <a:pt x="1172622" y="8865"/>
                </a:lnTo>
                <a:lnTo>
                  <a:pt x="1176774" y="12072"/>
                </a:lnTo>
                <a:lnTo>
                  <a:pt x="1180548" y="15467"/>
                </a:lnTo>
                <a:lnTo>
                  <a:pt x="1183946" y="19239"/>
                </a:lnTo>
                <a:lnTo>
                  <a:pt x="1186966" y="23200"/>
                </a:lnTo>
                <a:lnTo>
                  <a:pt x="1189608" y="27727"/>
                </a:lnTo>
                <a:lnTo>
                  <a:pt x="1191872" y="32443"/>
                </a:lnTo>
                <a:lnTo>
                  <a:pt x="1193571" y="36969"/>
                </a:lnTo>
                <a:lnTo>
                  <a:pt x="1194892" y="42250"/>
                </a:lnTo>
                <a:lnTo>
                  <a:pt x="1195270" y="44891"/>
                </a:lnTo>
                <a:lnTo>
                  <a:pt x="1195647" y="47532"/>
                </a:lnTo>
                <a:lnTo>
                  <a:pt x="1196025" y="50173"/>
                </a:lnTo>
                <a:lnTo>
                  <a:pt x="1196025" y="53001"/>
                </a:lnTo>
                <a:lnTo>
                  <a:pt x="1196025" y="230868"/>
                </a:lnTo>
                <a:lnTo>
                  <a:pt x="1211691" y="233508"/>
                </a:lnTo>
                <a:lnTo>
                  <a:pt x="1227355" y="236714"/>
                </a:lnTo>
                <a:lnTo>
                  <a:pt x="1243021" y="240109"/>
                </a:lnTo>
                <a:lnTo>
                  <a:pt x="1258308" y="243693"/>
                </a:lnTo>
                <a:lnTo>
                  <a:pt x="1273596" y="247653"/>
                </a:lnTo>
                <a:lnTo>
                  <a:pt x="1288695" y="251615"/>
                </a:lnTo>
                <a:lnTo>
                  <a:pt x="1303983" y="256142"/>
                </a:lnTo>
                <a:lnTo>
                  <a:pt x="1318892" y="260857"/>
                </a:lnTo>
                <a:lnTo>
                  <a:pt x="1333803" y="265950"/>
                </a:lnTo>
                <a:lnTo>
                  <a:pt x="1348524" y="271042"/>
                </a:lnTo>
                <a:lnTo>
                  <a:pt x="1363057" y="276701"/>
                </a:lnTo>
                <a:lnTo>
                  <a:pt x="1377590" y="282549"/>
                </a:lnTo>
                <a:lnTo>
                  <a:pt x="1391933" y="288395"/>
                </a:lnTo>
                <a:lnTo>
                  <a:pt x="1406277" y="294808"/>
                </a:lnTo>
                <a:lnTo>
                  <a:pt x="1420055" y="301221"/>
                </a:lnTo>
                <a:lnTo>
                  <a:pt x="1434210" y="308011"/>
                </a:lnTo>
                <a:lnTo>
                  <a:pt x="1538582" y="164285"/>
                </a:lnTo>
                <a:lnTo>
                  <a:pt x="1540470" y="162021"/>
                </a:lnTo>
                <a:lnTo>
                  <a:pt x="1541979" y="159948"/>
                </a:lnTo>
                <a:lnTo>
                  <a:pt x="1544056" y="158061"/>
                </a:lnTo>
                <a:lnTo>
                  <a:pt x="1545754" y="156175"/>
                </a:lnTo>
                <a:lnTo>
                  <a:pt x="1549718" y="152780"/>
                </a:lnTo>
                <a:lnTo>
                  <a:pt x="1554058" y="149950"/>
                </a:lnTo>
                <a:lnTo>
                  <a:pt x="1558588" y="147687"/>
                </a:lnTo>
                <a:lnTo>
                  <a:pt x="1563306" y="145612"/>
                </a:lnTo>
                <a:lnTo>
                  <a:pt x="1568214" y="144104"/>
                </a:lnTo>
                <a:lnTo>
                  <a:pt x="1573121" y="142971"/>
                </a:lnTo>
                <a:lnTo>
                  <a:pt x="1578217" y="142594"/>
                </a:lnTo>
                <a:lnTo>
                  <a:pt x="1583313" y="142594"/>
                </a:lnTo>
                <a:lnTo>
                  <a:pt x="1588220" y="142971"/>
                </a:lnTo>
                <a:lnTo>
                  <a:pt x="1593505" y="143914"/>
                </a:lnTo>
                <a:lnTo>
                  <a:pt x="1598413" y="145236"/>
                </a:lnTo>
                <a:lnTo>
                  <a:pt x="1603319" y="147309"/>
                </a:lnTo>
                <a:lnTo>
                  <a:pt x="1608037" y="149573"/>
                </a:lnTo>
                <a:lnTo>
                  <a:pt x="1610491" y="151082"/>
                </a:lnTo>
                <a:lnTo>
                  <a:pt x="1612567" y="152591"/>
                </a:lnTo>
                <a:lnTo>
                  <a:pt x="1758083" y="257839"/>
                </a:lnTo>
                <a:lnTo>
                  <a:pt x="1759971" y="259726"/>
                </a:lnTo>
                <a:lnTo>
                  <a:pt x="1762236" y="261234"/>
                </a:lnTo>
                <a:lnTo>
                  <a:pt x="1764122" y="263309"/>
                </a:lnTo>
                <a:lnTo>
                  <a:pt x="1766011" y="265007"/>
                </a:lnTo>
                <a:lnTo>
                  <a:pt x="1769218" y="269156"/>
                </a:lnTo>
                <a:lnTo>
                  <a:pt x="1772050" y="273495"/>
                </a:lnTo>
                <a:lnTo>
                  <a:pt x="1774691" y="278021"/>
                </a:lnTo>
                <a:lnTo>
                  <a:pt x="1776580" y="282737"/>
                </a:lnTo>
                <a:lnTo>
                  <a:pt x="1778090" y="287640"/>
                </a:lnTo>
                <a:lnTo>
                  <a:pt x="1779033" y="292545"/>
                </a:lnTo>
                <a:lnTo>
                  <a:pt x="1779788" y="297638"/>
                </a:lnTo>
                <a:lnTo>
                  <a:pt x="1779788" y="302542"/>
                </a:lnTo>
                <a:lnTo>
                  <a:pt x="1779221" y="307823"/>
                </a:lnTo>
                <a:lnTo>
                  <a:pt x="1778466" y="312915"/>
                </a:lnTo>
                <a:lnTo>
                  <a:pt x="1776768" y="317819"/>
                </a:lnTo>
                <a:lnTo>
                  <a:pt x="1775069" y="322723"/>
                </a:lnTo>
                <a:lnTo>
                  <a:pt x="1772615" y="327439"/>
                </a:lnTo>
                <a:lnTo>
                  <a:pt x="1771295" y="329702"/>
                </a:lnTo>
                <a:lnTo>
                  <a:pt x="1769596" y="331965"/>
                </a:lnTo>
                <a:lnTo>
                  <a:pt x="1665036" y="475880"/>
                </a:lnTo>
                <a:lnTo>
                  <a:pt x="1675794" y="487008"/>
                </a:lnTo>
                <a:lnTo>
                  <a:pt x="1686551" y="498703"/>
                </a:lnTo>
                <a:lnTo>
                  <a:pt x="1696932" y="510208"/>
                </a:lnTo>
                <a:lnTo>
                  <a:pt x="1707125" y="522091"/>
                </a:lnTo>
                <a:lnTo>
                  <a:pt x="1717128" y="534163"/>
                </a:lnTo>
                <a:lnTo>
                  <a:pt x="1726941" y="546423"/>
                </a:lnTo>
                <a:lnTo>
                  <a:pt x="1736567" y="558871"/>
                </a:lnTo>
                <a:lnTo>
                  <a:pt x="1746004" y="571509"/>
                </a:lnTo>
                <a:lnTo>
                  <a:pt x="1755063" y="584335"/>
                </a:lnTo>
                <a:lnTo>
                  <a:pt x="1764122" y="597160"/>
                </a:lnTo>
                <a:lnTo>
                  <a:pt x="1772615" y="610176"/>
                </a:lnTo>
                <a:lnTo>
                  <a:pt x="1781109" y="623567"/>
                </a:lnTo>
                <a:lnTo>
                  <a:pt x="1789414" y="636959"/>
                </a:lnTo>
                <a:lnTo>
                  <a:pt x="1797151" y="650728"/>
                </a:lnTo>
                <a:lnTo>
                  <a:pt x="1805078" y="664498"/>
                </a:lnTo>
                <a:lnTo>
                  <a:pt x="1812439" y="678455"/>
                </a:lnTo>
                <a:lnTo>
                  <a:pt x="1981359" y="623379"/>
                </a:lnTo>
                <a:lnTo>
                  <a:pt x="1984002" y="622625"/>
                </a:lnTo>
                <a:lnTo>
                  <a:pt x="1986644" y="622058"/>
                </a:lnTo>
                <a:lnTo>
                  <a:pt x="1989286" y="621681"/>
                </a:lnTo>
                <a:lnTo>
                  <a:pt x="1991739" y="621115"/>
                </a:lnTo>
                <a:lnTo>
                  <a:pt x="1997212" y="620738"/>
                </a:lnTo>
                <a:lnTo>
                  <a:pt x="2002308" y="620927"/>
                </a:lnTo>
                <a:lnTo>
                  <a:pt x="2007404" y="621681"/>
                </a:lnTo>
                <a:lnTo>
                  <a:pt x="2012311" y="622625"/>
                </a:lnTo>
                <a:lnTo>
                  <a:pt x="2017219" y="624511"/>
                </a:lnTo>
                <a:lnTo>
                  <a:pt x="2021749" y="626585"/>
                </a:lnTo>
                <a:lnTo>
                  <a:pt x="2026278" y="629038"/>
                </a:lnTo>
                <a:lnTo>
                  <a:pt x="2030431" y="631866"/>
                </a:lnTo>
                <a:lnTo>
                  <a:pt x="2034205" y="635262"/>
                </a:lnTo>
                <a:lnTo>
                  <a:pt x="2037791" y="639034"/>
                </a:lnTo>
                <a:lnTo>
                  <a:pt x="2041000" y="642995"/>
                </a:lnTo>
                <a:lnTo>
                  <a:pt x="2043831" y="647521"/>
                </a:lnTo>
                <a:lnTo>
                  <a:pt x="2046285" y="652237"/>
                </a:lnTo>
                <a:lnTo>
                  <a:pt x="2047228" y="654689"/>
                </a:lnTo>
                <a:lnTo>
                  <a:pt x="2048171" y="657330"/>
                </a:lnTo>
                <a:lnTo>
                  <a:pt x="2103660" y="827839"/>
                </a:lnTo>
                <a:lnTo>
                  <a:pt x="2104226" y="830291"/>
                </a:lnTo>
                <a:lnTo>
                  <a:pt x="2104981" y="833121"/>
                </a:lnTo>
                <a:lnTo>
                  <a:pt x="2105547" y="835762"/>
                </a:lnTo>
                <a:lnTo>
                  <a:pt x="2105925" y="838402"/>
                </a:lnTo>
                <a:lnTo>
                  <a:pt x="2106302" y="843495"/>
                </a:lnTo>
                <a:lnTo>
                  <a:pt x="2106114" y="848776"/>
                </a:lnTo>
                <a:lnTo>
                  <a:pt x="2105358" y="853869"/>
                </a:lnTo>
                <a:lnTo>
                  <a:pt x="2104226" y="858772"/>
                </a:lnTo>
                <a:lnTo>
                  <a:pt x="2102717" y="863677"/>
                </a:lnTo>
                <a:lnTo>
                  <a:pt x="2100452" y="868203"/>
                </a:lnTo>
                <a:lnTo>
                  <a:pt x="2097998" y="872541"/>
                </a:lnTo>
                <a:lnTo>
                  <a:pt x="2095168" y="876880"/>
                </a:lnTo>
                <a:lnTo>
                  <a:pt x="2091769" y="880652"/>
                </a:lnTo>
                <a:lnTo>
                  <a:pt x="2087994" y="884235"/>
                </a:lnTo>
                <a:lnTo>
                  <a:pt x="2083844" y="887630"/>
                </a:lnTo>
                <a:lnTo>
                  <a:pt x="2079502" y="890271"/>
                </a:lnTo>
                <a:lnTo>
                  <a:pt x="2074784" y="892724"/>
                </a:lnTo>
                <a:lnTo>
                  <a:pt x="2072330" y="893856"/>
                </a:lnTo>
                <a:lnTo>
                  <a:pt x="2069688" y="894798"/>
                </a:lnTo>
                <a:lnTo>
                  <a:pt x="1900580" y="949497"/>
                </a:lnTo>
                <a:lnTo>
                  <a:pt x="1902466" y="964964"/>
                </a:lnTo>
                <a:lnTo>
                  <a:pt x="1904542" y="980430"/>
                </a:lnTo>
                <a:lnTo>
                  <a:pt x="1905864" y="996085"/>
                </a:lnTo>
                <a:lnTo>
                  <a:pt x="1907186" y="1011741"/>
                </a:lnTo>
                <a:lnTo>
                  <a:pt x="1908317" y="1027396"/>
                </a:lnTo>
                <a:lnTo>
                  <a:pt x="1909072" y="1043051"/>
                </a:lnTo>
                <a:lnTo>
                  <a:pt x="1909450" y="1058895"/>
                </a:lnTo>
                <a:lnTo>
                  <a:pt x="1909638" y="1074739"/>
                </a:lnTo>
                <a:lnTo>
                  <a:pt x="1909450" y="1090583"/>
                </a:lnTo>
                <a:lnTo>
                  <a:pt x="1909072" y="1106427"/>
                </a:lnTo>
                <a:lnTo>
                  <a:pt x="1908317" y="1122270"/>
                </a:lnTo>
                <a:lnTo>
                  <a:pt x="1907186" y="1137926"/>
                </a:lnTo>
                <a:lnTo>
                  <a:pt x="1905864" y="1153580"/>
                </a:lnTo>
                <a:lnTo>
                  <a:pt x="1904542" y="1169047"/>
                </a:lnTo>
                <a:lnTo>
                  <a:pt x="1902466" y="1184514"/>
                </a:lnTo>
                <a:lnTo>
                  <a:pt x="1900580" y="1199791"/>
                </a:lnTo>
                <a:lnTo>
                  <a:pt x="2069688" y="1254867"/>
                </a:lnTo>
                <a:lnTo>
                  <a:pt x="2072330" y="1255811"/>
                </a:lnTo>
                <a:lnTo>
                  <a:pt x="2074784" y="1256942"/>
                </a:lnTo>
                <a:lnTo>
                  <a:pt x="2079502" y="1259205"/>
                </a:lnTo>
                <a:lnTo>
                  <a:pt x="2083844" y="1262035"/>
                </a:lnTo>
                <a:lnTo>
                  <a:pt x="2087994" y="1265241"/>
                </a:lnTo>
                <a:lnTo>
                  <a:pt x="2091769" y="1268636"/>
                </a:lnTo>
                <a:lnTo>
                  <a:pt x="2095168" y="1272598"/>
                </a:lnTo>
                <a:lnTo>
                  <a:pt x="2097998" y="1276747"/>
                </a:lnTo>
                <a:lnTo>
                  <a:pt x="2100452" y="1281274"/>
                </a:lnTo>
                <a:lnTo>
                  <a:pt x="2102717" y="1285801"/>
                </a:lnTo>
                <a:lnTo>
                  <a:pt x="2104226" y="1290705"/>
                </a:lnTo>
                <a:lnTo>
                  <a:pt x="2105358" y="1295609"/>
                </a:lnTo>
                <a:lnTo>
                  <a:pt x="2106114" y="1300702"/>
                </a:lnTo>
                <a:lnTo>
                  <a:pt x="2106302" y="1305795"/>
                </a:lnTo>
                <a:lnTo>
                  <a:pt x="2105925" y="1310886"/>
                </a:lnTo>
                <a:lnTo>
                  <a:pt x="2105547" y="1313716"/>
                </a:lnTo>
                <a:lnTo>
                  <a:pt x="2104981" y="1316357"/>
                </a:lnTo>
                <a:lnTo>
                  <a:pt x="2104226" y="1318997"/>
                </a:lnTo>
                <a:lnTo>
                  <a:pt x="2103660" y="1321449"/>
                </a:lnTo>
                <a:lnTo>
                  <a:pt x="2048171" y="1492336"/>
                </a:lnTo>
                <a:lnTo>
                  <a:pt x="2047228" y="1494789"/>
                </a:lnTo>
                <a:lnTo>
                  <a:pt x="2046285" y="1497240"/>
                </a:lnTo>
                <a:lnTo>
                  <a:pt x="2043831" y="1501955"/>
                </a:lnTo>
                <a:lnTo>
                  <a:pt x="2041000" y="1506293"/>
                </a:lnTo>
                <a:lnTo>
                  <a:pt x="2037791" y="1510443"/>
                </a:lnTo>
                <a:lnTo>
                  <a:pt x="2034205" y="1514216"/>
                </a:lnTo>
                <a:lnTo>
                  <a:pt x="2030431" y="1517611"/>
                </a:lnTo>
                <a:lnTo>
                  <a:pt x="2026278" y="1520440"/>
                </a:lnTo>
                <a:lnTo>
                  <a:pt x="2021749" y="1522892"/>
                </a:lnTo>
                <a:lnTo>
                  <a:pt x="2017219" y="1525155"/>
                </a:lnTo>
                <a:lnTo>
                  <a:pt x="2012311" y="1526664"/>
                </a:lnTo>
                <a:lnTo>
                  <a:pt x="2007404" y="1527796"/>
                </a:lnTo>
                <a:lnTo>
                  <a:pt x="2002308" y="1528550"/>
                </a:lnTo>
                <a:lnTo>
                  <a:pt x="1997212" y="1528740"/>
                </a:lnTo>
                <a:lnTo>
                  <a:pt x="1991739" y="1528550"/>
                </a:lnTo>
                <a:lnTo>
                  <a:pt x="1989286" y="1527985"/>
                </a:lnTo>
                <a:lnTo>
                  <a:pt x="1986644" y="1527608"/>
                </a:lnTo>
                <a:lnTo>
                  <a:pt x="1984002" y="1526853"/>
                </a:lnTo>
                <a:lnTo>
                  <a:pt x="1981359" y="1526098"/>
                </a:lnTo>
                <a:lnTo>
                  <a:pt x="1812439" y="1471211"/>
                </a:lnTo>
                <a:lnTo>
                  <a:pt x="1804701" y="1485168"/>
                </a:lnTo>
                <a:lnTo>
                  <a:pt x="1797151" y="1498937"/>
                </a:lnTo>
                <a:lnTo>
                  <a:pt x="1789224" y="1512518"/>
                </a:lnTo>
                <a:lnTo>
                  <a:pt x="1781109" y="1526098"/>
                </a:lnTo>
                <a:lnTo>
                  <a:pt x="1772615" y="1539113"/>
                </a:lnTo>
                <a:lnTo>
                  <a:pt x="1763934" y="1552316"/>
                </a:lnTo>
                <a:lnTo>
                  <a:pt x="1754875" y="1565331"/>
                </a:lnTo>
                <a:lnTo>
                  <a:pt x="1745815" y="1578156"/>
                </a:lnTo>
                <a:lnTo>
                  <a:pt x="1736567" y="1590605"/>
                </a:lnTo>
                <a:lnTo>
                  <a:pt x="1726941" y="1602866"/>
                </a:lnTo>
                <a:lnTo>
                  <a:pt x="1717128" y="1615125"/>
                </a:lnTo>
                <a:lnTo>
                  <a:pt x="1707125" y="1627197"/>
                </a:lnTo>
                <a:lnTo>
                  <a:pt x="1696744" y="1639080"/>
                </a:lnTo>
                <a:lnTo>
                  <a:pt x="1686551" y="1650775"/>
                </a:lnTo>
                <a:lnTo>
                  <a:pt x="1675794" y="1662091"/>
                </a:lnTo>
                <a:lnTo>
                  <a:pt x="1665036" y="1673597"/>
                </a:lnTo>
                <a:lnTo>
                  <a:pt x="1769596" y="1817511"/>
                </a:lnTo>
                <a:lnTo>
                  <a:pt x="1771295" y="1819775"/>
                </a:lnTo>
                <a:lnTo>
                  <a:pt x="1772615" y="1822227"/>
                </a:lnTo>
                <a:lnTo>
                  <a:pt x="1775069" y="1826942"/>
                </a:lnTo>
                <a:lnTo>
                  <a:pt x="1776768" y="1831657"/>
                </a:lnTo>
                <a:lnTo>
                  <a:pt x="1778466" y="1836751"/>
                </a:lnTo>
                <a:lnTo>
                  <a:pt x="1779221" y="1841655"/>
                </a:lnTo>
                <a:lnTo>
                  <a:pt x="1779788" y="1846747"/>
                </a:lnTo>
                <a:lnTo>
                  <a:pt x="1779788" y="1851840"/>
                </a:lnTo>
                <a:lnTo>
                  <a:pt x="1779033" y="1856932"/>
                </a:lnTo>
                <a:lnTo>
                  <a:pt x="1778090" y="1861836"/>
                </a:lnTo>
                <a:lnTo>
                  <a:pt x="1776580" y="1866741"/>
                </a:lnTo>
                <a:lnTo>
                  <a:pt x="1774881" y="1871456"/>
                </a:lnTo>
                <a:lnTo>
                  <a:pt x="1772427" y="1875794"/>
                </a:lnTo>
                <a:lnTo>
                  <a:pt x="1769407" y="1880321"/>
                </a:lnTo>
                <a:lnTo>
                  <a:pt x="1766011" y="1884283"/>
                </a:lnTo>
                <a:lnTo>
                  <a:pt x="1764312" y="1886168"/>
                </a:lnTo>
                <a:lnTo>
                  <a:pt x="1762236" y="1887866"/>
                </a:lnTo>
                <a:lnTo>
                  <a:pt x="1760348" y="1889751"/>
                </a:lnTo>
                <a:lnTo>
                  <a:pt x="1758083" y="1891261"/>
                </a:lnTo>
                <a:lnTo>
                  <a:pt x="1612567" y="1996698"/>
                </a:lnTo>
                <a:lnTo>
                  <a:pt x="1610491" y="1998395"/>
                </a:lnTo>
                <a:lnTo>
                  <a:pt x="1608037" y="1999904"/>
                </a:lnTo>
                <a:lnTo>
                  <a:pt x="1603319" y="2002356"/>
                </a:lnTo>
                <a:lnTo>
                  <a:pt x="1598413" y="2004242"/>
                </a:lnTo>
                <a:lnTo>
                  <a:pt x="1593505" y="2005752"/>
                </a:lnTo>
                <a:lnTo>
                  <a:pt x="1588220" y="2006694"/>
                </a:lnTo>
                <a:lnTo>
                  <a:pt x="1583313" y="2007072"/>
                </a:lnTo>
                <a:lnTo>
                  <a:pt x="1578217" y="2007072"/>
                </a:lnTo>
                <a:lnTo>
                  <a:pt x="1573121" y="2006317"/>
                </a:lnTo>
                <a:lnTo>
                  <a:pt x="1568214" y="2005562"/>
                </a:lnTo>
                <a:lnTo>
                  <a:pt x="1563306" y="2003865"/>
                </a:lnTo>
                <a:lnTo>
                  <a:pt x="1558588" y="2001979"/>
                </a:lnTo>
                <a:lnTo>
                  <a:pt x="1554058" y="1999526"/>
                </a:lnTo>
                <a:lnTo>
                  <a:pt x="1549718" y="1996509"/>
                </a:lnTo>
                <a:lnTo>
                  <a:pt x="1545754" y="1993113"/>
                </a:lnTo>
                <a:lnTo>
                  <a:pt x="1544056" y="1991416"/>
                </a:lnTo>
                <a:lnTo>
                  <a:pt x="1541979" y="1989342"/>
                </a:lnTo>
                <a:lnTo>
                  <a:pt x="1540470" y="1987455"/>
                </a:lnTo>
                <a:lnTo>
                  <a:pt x="1538582" y="1985192"/>
                </a:lnTo>
                <a:lnTo>
                  <a:pt x="1434210" y="1841466"/>
                </a:lnTo>
                <a:lnTo>
                  <a:pt x="1420055" y="1848067"/>
                </a:lnTo>
                <a:lnTo>
                  <a:pt x="1406277" y="1854858"/>
                </a:lnTo>
                <a:lnTo>
                  <a:pt x="1391933" y="1861082"/>
                </a:lnTo>
                <a:lnTo>
                  <a:pt x="1377590" y="1867118"/>
                </a:lnTo>
                <a:lnTo>
                  <a:pt x="1363057" y="1872965"/>
                </a:lnTo>
                <a:lnTo>
                  <a:pt x="1348524" y="1878247"/>
                </a:lnTo>
                <a:lnTo>
                  <a:pt x="1333803" y="1883716"/>
                </a:lnTo>
                <a:lnTo>
                  <a:pt x="1318892" y="1888620"/>
                </a:lnTo>
                <a:lnTo>
                  <a:pt x="1303983" y="1893336"/>
                </a:lnTo>
                <a:lnTo>
                  <a:pt x="1288695" y="1897674"/>
                </a:lnTo>
                <a:lnTo>
                  <a:pt x="1273596" y="1902012"/>
                </a:lnTo>
                <a:lnTo>
                  <a:pt x="1258308" y="1905785"/>
                </a:lnTo>
                <a:lnTo>
                  <a:pt x="1243021" y="1909556"/>
                </a:lnTo>
                <a:lnTo>
                  <a:pt x="1227355" y="1912952"/>
                </a:lnTo>
                <a:lnTo>
                  <a:pt x="1211691" y="1916158"/>
                </a:lnTo>
                <a:lnTo>
                  <a:pt x="1196025" y="1918799"/>
                </a:lnTo>
                <a:lnTo>
                  <a:pt x="1196025" y="2096475"/>
                </a:lnTo>
                <a:lnTo>
                  <a:pt x="1196025" y="2099117"/>
                </a:lnTo>
                <a:lnTo>
                  <a:pt x="1195647" y="2101757"/>
                </a:lnTo>
                <a:lnTo>
                  <a:pt x="1195270" y="2104586"/>
                </a:lnTo>
                <a:lnTo>
                  <a:pt x="1194892" y="2107228"/>
                </a:lnTo>
                <a:lnTo>
                  <a:pt x="1193571" y="2112131"/>
                </a:lnTo>
                <a:lnTo>
                  <a:pt x="1191872" y="2117035"/>
                </a:lnTo>
                <a:lnTo>
                  <a:pt x="1189608" y="2121750"/>
                </a:lnTo>
                <a:lnTo>
                  <a:pt x="1186966" y="2125900"/>
                </a:lnTo>
                <a:lnTo>
                  <a:pt x="1183946" y="2130238"/>
                </a:lnTo>
                <a:lnTo>
                  <a:pt x="1180548" y="2133822"/>
                </a:lnTo>
                <a:lnTo>
                  <a:pt x="1176774" y="2137406"/>
                </a:lnTo>
                <a:lnTo>
                  <a:pt x="1172622" y="2140235"/>
                </a:lnTo>
                <a:lnTo>
                  <a:pt x="1168281" y="2142875"/>
                </a:lnTo>
                <a:lnTo>
                  <a:pt x="1163751" y="2145138"/>
                </a:lnTo>
                <a:lnTo>
                  <a:pt x="1158844" y="2147025"/>
                </a:lnTo>
                <a:lnTo>
                  <a:pt x="1153748" y="2148346"/>
                </a:lnTo>
                <a:lnTo>
                  <a:pt x="1148275" y="2148911"/>
                </a:lnTo>
                <a:lnTo>
                  <a:pt x="1145633" y="2149288"/>
                </a:lnTo>
                <a:lnTo>
                  <a:pt x="1142990" y="2149288"/>
                </a:lnTo>
                <a:lnTo>
                  <a:pt x="963313" y="2149288"/>
                </a:lnTo>
                <a:lnTo>
                  <a:pt x="960483" y="2149288"/>
                </a:lnTo>
                <a:lnTo>
                  <a:pt x="958029" y="2148911"/>
                </a:lnTo>
                <a:lnTo>
                  <a:pt x="952554" y="2148346"/>
                </a:lnTo>
                <a:lnTo>
                  <a:pt x="947648" y="2147025"/>
                </a:lnTo>
                <a:lnTo>
                  <a:pt x="942740" y="2145138"/>
                </a:lnTo>
                <a:lnTo>
                  <a:pt x="938022" y="2142875"/>
                </a:lnTo>
                <a:lnTo>
                  <a:pt x="933870" y="2140235"/>
                </a:lnTo>
                <a:lnTo>
                  <a:pt x="929529" y="2137406"/>
                </a:lnTo>
                <a:lnTo>
                  <a:pt x="925943" y="2133822"/>
                </a:lnTo>
                <a:lnTo>
                  <a:pt x="922356" y="2130238"/>
                </a:lnTo>
                <a:lnTo>
                  <a:pt x="919525" y="2125900"/>
                </a:lnTo>
                <a:lnTo>
                  <a:pt x="916883" y="2121750"/>
                </a:lnTo>
                <a:lnTo>
                  <a:pt x="914619" y="2117035"/>
                </a:lnTo>
                <a:lnTo>
                  <a:pt x="912731" y="2112131"/>
                </a:lnTo>
                <a:lnTo>
                  <a:pt x="911410" y="2107228"/>
                </a:lnTo>
                <a:lnTo>
                  <a:pt x="911032" y="2104586"/>
                </a:lnTo>
                <a:lnTo>
                  <a:pt x="910467" y="2101757"/>
                </a:lnTo>
                <a:lnTo>
                  <a:pt x="910277" y="2099117"/>
                </a:lnTo>
                <a:lnTo>
                  <a:pt x="910277" y="2096475"/>
                </a:lnTo>
                <a:lnTo>
                  <a:pt x="910277" y="1918799"/>
                </a:lnTo>
                <a:lnTo>
                  <a:pt x="894613" y="1916158"/>
                </a:lnTo>
                <a:lnTo>
                  <a:pt x="878947" y="1912952"/>
                </a:lnTo>
                <a:lnTo>
                  <a:pt x="863283" y="1909556"/>
                </a:lnTo>
                <a:lnTo>
                  <a:pt x="848184" y="1905785"/>
                </a:lnTo>
                <a:lnTo>
                  <a:pt x="832707" y="1902012"/>
                </a:lnTo>
                <a:lnTo>
                  <a:pt x="817419" y="1897674"/>
                </a:lnTo>
                <a:lnTo>
                  <a:pt x="802509" y="1893336"/>
                </a:lnTo>
                <a:lnTo>
                  <a:pt x="787600" y="1888620"/>
                </a:lnTo>
                <a:lnTo>
                  <a:pt x="772500" y="1883716"/>
                </a:lnTo>
                <a:lnTo>
                  <a:pt x="757778" y="1878247"/>
                </a:lnTo>
                <a:lnTo>
                  <a:pt x="743245" y="1872965"/>
                </a:lnTo>
                <a:lnTo>
                  <a:pt x="728714" y="1867118"/>
                </a:lnTo>
                <a:lnTo>
                  <a:pt x="714369" y="1861082"/>
                </a:lnTo>
                <a:lnTo>
                  <a:pt x="700213" y="1854858"/>
                </a:lnTo>
                <a:lnTo>
                  <a:pt x="686247" y="1848067"/>
                </a:lnTo>
                <a:lnTo>
                  <a:pt x="672092" y="1841466"/>
                </a:lnTo>
                <a:lnTo>
                  <a:pt x="567720" y="1985380"/>
                </a:lnTo>
                <a:lnTo>
                  <a:pt x="566021" y="1987644"/>
                </a:lnTo>
                <a:lnTo>
                  <a:pt x="564323" y="1989719"/>
                </a:lnTo>
                <a:lnTo>
                  <a:pt x="562436" y="1991605"/>
                </a:lnTo>
                <a:lnTo>
                  <a:pt x="560548" y="1993491"/>
                </a:lnTo>
                <a:lnTo>
                  <a:pt x="556396" y="1996698"/>
                </a:lnTo>
                <a:lnTo>
                  <a:pt x="552244" y="1999716"/>
                </a:lnTo>
                <a:lnTo>
                  <a:pt x="547714" y="2001979"/>
                </a:lnTo>
                <a:lnTo>
                  <a:pt x="542996" y="2003865"/>
                </a:lnTo>
                <a:lnTo>
                  <a:pt x="538088" y="2005562"/>
                </a:lnTo>
                <a:lnTo>
                  <a:pt x="533182" y="2006317"/>
                </a:lnTo>
                <a:lnTo>
                  <a:pt x="528085" y="2007072"/>
                </a:lnTo>
                <a:lnTo>
                  <a:pt x="522989" y="2007072"/>
                </a:lnTo>
                <a:lnTo>
                  <a:pt x="517704" y="2006694"/>
                </a:lnTo>
                <a:lnTo>
                  <a:pt x="512799" y="2005752"/>
                </a:lnTo>
                <a:lnTo>
                  <a:pt x="507703" y="2004242"/>
                </a:lnTo>
                <a:lnTo>
                  <a:pt x="502984" y="2002356"/>
                </a:lnTo>
                <a:lnTo>
                  <a:pt x="498077" y="1999904"/>
                </a:lnTo>
                <a:lnTo>
                  <a:pt x="495811" y="1998395"/>
                </a:lnTo>
                <a:lnTo>
                  <a:pt x="493547" y="1996698"/>
                </a:lnTo>
                <a:lnTo>
                  <a:pt x="348408" y="1891261"/>
                </a:lnTo>
                <a:lnTo>
                  <a:pt x="346521" y="1889751"/>
                </a:lnTo>
                <a:lnTo>
                  <a:pt x="344445" y="1887866"/>
                </a:lnTo>
                <a:lnTo>
                  <a:pt x="342369" y="1886168"/>
                </a:lnTo>
                <a:lnTo>
                  <a:pt x="340671" y="1884283"/>
                </a:lnTo>
                <a:lnTo>
                  <a:pt x="337273" y="1880321"/>
                </a:lnTo>
                <a:lnTo>
                  <a:pt x="334442" y="1875794"/>
                </a:lnTo>
                <a:lnTo>
                  <a:pt x="331988" y="1871456"/>
                </a:lnTo>
                <a:lnTo>
                  <a:pt x="329912" y="1866741"/>
                </a:lnTo>
                <a:lnTo>
                  <a:pt x="328402" y="1861836"/>
                </a:lnTo>
                <a:lnTo>
                  <a:pt x="327458" y="1856932"/>
                </a:lnTo>
                <a:lnTo>
                  <a:pt x="326703" y="1851840"/>
                </a:lnTo>
                <a:lnTo>
                  <a:pt x="326703" y="1846747"/>
                </a:lnTo>
                <a:lnTo>
                  <a:pt x="327270" y="1841655"/>
                </a:lnTo>
                <a:lnTo>
                  <a:pt x="328024" y="1836751"/>
                </a:lnTo>
                <a:lnTo>
                  <a:pt x="329535" y="1831657"/>
                </a:lnTo>
                <a:lnTo>
                  <a:pt x="331423" y="1826942"/>
                </a:lnTo>
                <a:lnTo>
                  <a:pt x="332554" y="1824491"/>
                </a:lnTo>
                <a:lnTo>
                  <a:pt x="333687" y="1822227"/>
                </a:lnTo>
                <a:lnTo>
                  <a:pt x="335197" y="1819775"/>
                </a:lnTo>
                <a:lnTo>
                  <a:pt x="336896" y="1817511"/>
                </a:lnTo>
                <a:lnTo>
                  <a:pt x="441455" y="1673597"/>
                </a:lnTo>
                <a:lnTo>
                  <a:pt x="430509" y="1662091"/>
                </a:lnTo>
                <a:lnTo>
                  <a:pt x="420128" y="1650775"/>
                </a:lnTo>
                <a:lnTo>
                  <a:pt x="409559" y="1639080"/>
                </a:lnTo>
                <a:lnTo>
                  <a:pt x="399179" y="1627197"/>
                </a:lnTo>
                <a:lnTo>
                  <a:pt x="389364" y="1615125"/>
                </a:lnTo>
                <a:lnTo>
                  <a:pt x="379550" y="1602866"/>
                </a:lnTo>
                <a:lnTo>
                  <a:pt x="369925" y="1590605"/>
                </a:lnTo>
                <a:lnTo>
                  <a:pt x="360487" y="1578156"/>
                </a:lnTo>
                <a:lnTo>
                  <a:pt x="351429" y="1565331"/>
                </a:lnTo>
                <a:lnTo>
                  <a:pt x="342747" y="1552316"/>
                </a:lnTo>
                <a:lnTo>
                  <a:pt x="333875" y="1539113"/>
                </a:lnTo>
                <a:lnTo>
                  <a:pt x="325382" y="1526098"/>
                </a:lnTo>
                <a:lnTo>
                  <a:pt x="317455" y="1512518"/>
                </a:lnTo>
                <a:lnTo>
                  <a:pt x="309340" y="1498937"/>
                </a:lnTo>
                <a:lnTo>
                  <a:pt x="301791" y="1485168"/>
                </a:lnTo>
                <a:lnTo>
                  <a:pt x="294052" y="1471211"/>
                </a:lnTo>
                <a:lnTo>
                  <a:pt x="124756" y="1526098"/>
                </a:lnTo>
                <a:lnTo>
                  <a:pt x="122302" y="1526853"/>
                </a:lnTo>
                <a:lnTo>
                  <a:pt x="119660" y="1527608"/>
                </a:lnTo>
                <a:lnTo>
                  <a:pt x="117017" y="1527985"/>
                </a:lnTo>
                <a:lnTo>
                  <a:pt x="114563" y="1528550"/>
                </a:lnTo>
                <a:lnTo>
                  <a:pt x="109090" y="1528740"/>
                </a:lnTo>
                <a:lnTo>
                  <a:pt x="103994" y="1528550"/>
                </a:lnTo>
                <a:lnTo>
                  <a:pt x="99087" y="1527796"/>
                </a:lnTo>
                <a:lnTo>
                  <a:pt x="93991" y="1526664"/>
                </a:lnTo>
                <a:lnTo>
                  <a:pt x="89273" y="1525155"/>
                </a:lnTo>
                <a:lnTo>
                  <a:pt x="84555" y="1522892"/>
                </a:lnTo>
                <a:lnTo>
                  <a:pt x="80025" y="1520440"/>
                </a:lnTo>
                <a:lnTo>
                  <a:pt x="76061" y="1517611"/>
                </a:lnTo>
                <a:lnTo>
                  <a:pt x="72286" y="1514216"/>
                </a:lnTo>
                <a:lnTo>
                  <a:pt x="68701" y="1510443"/>
                </a:lnTo>
                <a:lnTo>
                  <a:pt x="65303" y="1506293"/>
                </a:lnTo>
                <a:lnTo>
                  <a:pt x="62661" y="1501955"/>
                </a:lnTo>
                <a:lnTo>
                  <a:pt x="60207" y="1497240"/>
                </a:lnTo>
                <a:lnTo>
                  <a:pt x="59075" y="1494789"/>
                </a:lnTo>
                <a:lnTo>
                  <a:pt x="58131" y="1492336"/>
                </a:lnTo>
                <a:lnTo>
                  <a:pt x="2642" y="1321449"/>
                </a:lnTo>
                <a:lnTo>
                  <a:pt x="2076" y="1318997"/>
                </a:lnTo>
                <a:lnTo>
                  <a:pt x="1321" y="1316357"/>
                </a:lnTo>
                <a:lnTo>
                  <a:pt x="943" y="1313716"/>
                </a:lnTo>
                <a:lnTo>
                  <a:pt x="378" y="1310886"/>
                </a:lnTo>
                <a:lnTo>
                  <a:pt x="0" y="1305795"/>
                </a:lnTo>
                <a:lnTo>
                  <a:pt x="189" y="1300702"/>
                </a:lnTo>
                <a:lnTo>
                  <a:pt x="943" y="1295609"/>
                </a:lnTo>
                <a:lnTo>
                  <a:pt x="2266" y="1290705"/>
                </a:lnTo>
                <a:lnTo>
                  <a:pt x="3775" y="1285801"/>
                </a:lnTo>
                <a:lnTo>
                  <a:pt x="5851" y="1281274"/>
                </a:lnTo>
                <a:lnTo>
                  <a:pt x="8305" y="1276747"/>
                </a:lnTo>
                <a:lnTo>
                  <a:pt x="11324" y="1272598"/>
                </a:lnTo>
                <a:lnTo>
                  <a:pt x="14533" y="1268636"/>
                </a:lnTo>
                <a:lnTo>
                  <a:pt x="18308" y="1265241"/>
                </a:lnTo>
                <a:lnTo>
                  <a:pt x="22271" y="1262035"/>
                </a:lnTo>
                <a:lnTo>
                  <a:pt x="26801" y="1259205"/>
                </a:lnTo>
                <a:lnTo>
                  <a:pt x="29254" y="1258074"/>
                </a:lnTo>
                <a:lnTo>
                  <a:pt x="31708" y="1256942"/>
                </a:lnTo>
                <a:lnTo>
                  <a:pt x="34161" y="1255811"/>
                </a:lnTo>
                <a:lnTo>
                  <a:pt x="36615" y="1254867"/>
                </a:lnTo>
                <a:lnTo>
                  <a:pt x="205912" y="1199791"/>
                </a:lnTo>
                <a:lnTo>
                  <a:pt x="203836" y="1184514"/>
                </a:lnTo>
                <a:lnTo>
                  <a:pt x="201949" y="1169047"/>
                </a:lnTo>
                <a:lnTo>
                  <a:pt x="200439" y="1153580"/>
                </a:lnTo>
                <a:lnTo>
                  <a:pt x="199117" y="1137926"/>
                </a:lnTo>
                <a:lnTo>
                  <a:pt x="198174" y="1122270"/>
                </a:lnTo>
                <a:lnTo>
                  <a:pt x="197230" y="1106427"/>
                </a:lnTo>
                <a:lnTo>
                  <a:pt x="196852" y="1090583"/>
                </a:lnTo>
                <a:lnTo>
                  <a:pt x="196852" y="1074739"/>
                </a:lnTo>
                <a:lnTo>
                  <a:pt x="196852" y="1058895"/>
                </a:lnTo>
                <a:lnTo>
                  <a:pt x="197230" y="1043051"/>
                </a:lnTo>
                <a:lnTo>
                  <a:pt x="198174" y="1027396"/>
                </a:lnTo>
                <a:lnTo>
                  <a:pt x="199117" y="1011741"/>
                </a:lnTo>
                <a:lnTo>
                  <a:pt x="200439" y="996085"/>
                </a:lnTo>
                <a:lnTo>
                  <a:pt x="201949" y="980430"/>
                </a:lnTo>
                <a:lnTo>
                  <a:pt x="203836" y="964964"/>
                </a:lnTo>
                <a:lnTo>
                  <a:pt x="205912" y="949497"/>
                </a:lnTo>
                <a:lnTo>
                  <a:pt x="36615" y="894798"/>
                </a:lnTo>
                <a:lnTo>
                  <a:pt x="34161" y="893856"/>
                </a:lnTo>
                <a:lnTo>
                  <a:pt x="31708" y="892724"/>
                </a:lnTo>
                <a:lnTo>
                  <a:pt x="26801" y="890271"/>
                </a:lnTo>
                <a:lnTo>
                  <a:pt x="22271" y="887630"/>
                </a:lnTo>
                <a:lnTo>
                  <a:pt x="18308" y="884235"/>
                </a:lnTo>
                <a:lnTo>
                  <a:pt x="14533" y="880652"/>
                </a:lnTo>
                <a:lnTo>
                  <a:pt x="11324" y="876880"/>
                </a:lnTo>
                <a:lnTo>
                  <a:pt x="8305" y="872541"/>
                </a:lnTo>
                <a:lnTo>
                  <a:pt x="5851" y="868203"/>
                </a:lnTo>
                <a:lnTo>
                  <a:pt x="3775" y="863677"/>
                </a:lnTo>
                <a:lnTo>
                  <a:pt x="2266" y="858772"/>
                </a:lnTo>
                <a:lnTo>
                  <a:pt x="943" y="853869"/>
                </a:lnTo>
                <a:lnTo>
                  <a:pt x="189" y="848776"/>
                </a:lnTo>
                <a:lnTo>
                  <a:pt x="0" y="843495"/>
                </a:lnTo>
                <a:lnTo>
                  <a:pt x="378" y="838402"/>
                </a:lnTo>
                <a:lnTo>
                  <a:pt x="943" y="835762"/>
                </a:lnTo>
                <a:lnTo>
                  <a:pt x="1321" y="833121"/>
                </a:lnTo>
                <a:lnTo>
                  <a:pt x="2076" y="830291"/>
                </a:lnTo>
                <a:lnTo>
                  <a:pt x="2642" y="827839"/>
                </a:lnTo>
                <a:lnTo>
                  <a:pt x="58131" y="657330"/>
                </a:lnTo>
                <a:lnTo>
                  <a:pt x="59075" y="654689"/>
                </a:lnTo>
                <a:lnTo>
                  <a:pt x="60207" y="652237"/>
                </a:lnTo>
                <a:lnTo>
                  <a:pt x="61339" y="649786"/>
                </a:lnTo>
                <a:lnTo>
                  <a:pt x="62661" y="647521"/>
                </a:lnTo>
                <a:lnTo>
                  <a:pt x="65303" y="642995"/>
                </a:lnTo>
                <a:lnTo>
                  <a:pt x="68701" y="639034"/>
                </a:lnTo>
                <a:lnTo>
                  <a:pt x="72286" y="635262"/>
                </a:lnTo>
                <a:lnTo>
                  <a:pt x="76061" y="631866"/>
                </a:lnTo>
                <a:lnTo>
                  <a:pt x="80025" y="629038"/>
                </a:lnTo>
                <a:lnTo>
                  <a:pt x="84555" y="626585"/>
                </a:lnTo>
                <a:lnTo>
                  <a:pt x="89273" y="624511"/>
                </a:lnTo>
                <a:lnTo>
                  <a:pt x="93991" y="622625"/>
                </a:lnTo>
                <a:lnTo>
                  <a:pt x="99087" y="621681"/>
                </a:lnTo>
                <a:lnTo>
                  <a:pt x="103994" y="620927"/>
                </a:lnTo>
                <a:lnTo>
                  <a:pt x="109090" y="620738"/>
                </a:lnTo>
                <a:lnTo>
                  <a:pt x="114563" y="621115"/>
                </a:lnTo>
                <a:lnTo>
                  <a:pt x="117017" y="621681"/>
                </a:lnTo>
                <a:lnTo>
                  <a:pt x="119660" y="622058"/>
                </a:lnTo>
                <a:lnTo>
                  <a:pt x="122302" y="622625"/>
                </a:lnTo>
                <a:lnTo>
                  <a:pt x="124756" y="623379"/>
                </a:lnTo>
                <a:lnTo>
                  <a:pt x="294052" y="678077"/>
                </a:lnTo>
                <a:lnTo>
                  <a:pt x="301791" y="664308"/>
                </a:lnTo>
                <a:lnTo>
                  <a:pt x="309340" y="650728"/>
                </a:lnTo>
                <a:lnTo>
                  <a:pt x="317455" y="636959"/>
                </a:lnTo>
                <a:lnTo>
                  <a:pt x="325382" y="623567"/>
                </a:lnTo>
                <a:lnTo>
                  <a:pt x="333875" y="610176"/>
                </a:lnTo>
                <a:lnTo>
                  <a:pt x="342747" y="597160"/>
                </a:lnTo>
                <a:lnTo>
                  <a:pt x="351429" y="584335"/>
                </a:lnTo>
                <a:lnTo>
                  <a:pt x="360487" y="571320"/>
                </a:lnTo>
                <a:lnTo>
                  <a:pt x="369925" y="558871"/>
                </a:lnTo>
                <a:lnTo>
                  <a:pt x="379550" y="546423"/>
                </a:lnTo>
                <a:lnTo>
                  <a:pt x="389364" y="534163"/>
                </a:lnTo>
                <a:lnTo>
                  <a:pt x="399179" y="522091"/>
                </a:lnTo>
                <a:lnTo>
                  <a:pt x="409559" y="510208"/>
                </a:lnTo>
                <a:lnTo>
                  <a:pt x="420128" y="498703"/>
                </a:lnTo>
                <a:lnTo>
                  <a:pt x="430509" y="487008"/>
                </a:lnTo>
                <a:lnTo>
                  <a:pt x="441455" y="475880"/>
                </a:lnTo>
                <a:lnTo>
                  <a:pt x="336706" y="331965"/>
                </a:lnTo>
                <a:lnTo>
                  <a:pt x="335008" y="329702"/>
                </a:lnTo>
                <a:lnTo>
                  <a:pt x="333687" y="327439"/>
                </a:lnTo>
                <a:lnTo>
                  <a:pt x="332366" y="325176"/>
                </a:lnTo>
                <a:lnTo>
                  <a:pt x="331233" y="322723"/>
                </a:lnTo>
                <a:lnTo>
                  <a:pt x="329535" y="317819"/>
                </a:lnTo>
                <a:lnTo>
                  <a:pt x="327836" y="312915"/>
                </a:lnTo>
                <a:lnTo>
                  <a:pt x="327081" y="307823"/>
                </a:lnTo>
                <a:lnTo>
                  <a:pt x="326703" y="302542"/>
                </a:lnTo>
                <a:lnTo>
                  <a:pt x="326703" y="297448"/>
                </a:lnTo>
                <a:lnTo>
                  <a:pt x="327458" y="292545"/>
                </a:lnTo>
                <a:lnTo>
                  <a:pt x="328402" y="287452"/>
                </a:lnTo>
                <a:lnTo>
                  <a:pt x="329912" y="282737"/>
                </a:lnTo>
                <a:lnTo>
                  <a:pt x="331988" y="277833"/>
                </a:lnTo>
                <a:lnTo>
                  <a:pt x="334442" y="273306"/>
                </a:lnTo>
                <a:lnTo>
                  <a:pt x="337273" y="269156"/>
                </a:lnTo>
                <a:lnTo>
                  <a:pt x="340671" y="265007"/>
                </a:lnTo>
                <a:lnTo>
                  <a:pt x="342369" y="263120"/>
                </a:lnTo>
                <a:lnTo>
                  <a:pt x="344445" y="261234"/>
                </a:lnTo>
                <a:lnTo>
                  <a:pt x="346521" y="259537"/>
                </a:lnTo>
                <a:lnTo>
                  <a:pt x="348408" y="257839"/>
                </a:lnTo>
                <a:lnTo>
                  <a:pt x="493925" y="152591"/>
                </a:lnTo>
                <a:lnTo>
                  <a:pt x="496190" y="151082"/>
                </a:lnTo>
                <a:lnTo>
                  <a:pt x="498265" y="149573"/>
                </a:lnTo>
                <a:lnTo>
                  <a:pt x="500719" y="148441"/>
                </a:lnTo>
                <a:lnTo>
                  <a:pt x="502984" y="147309"/>
                </a:lnTo>
                <a:lnTo>
                  <a:pt x="507891" y="145236"/>
                </a:lnTo>
                <a:lnTo>
                  <a:pt x="512799" y="143914"/>
                </a:lnTo>
                <a:lnTo>
                  <a:pt x="518084" y="142971"/>
                </a:lnTo>
                <a:lnTo>
                  <a:pt x="523179" y="142594"/>
                </a:lnTo>
                <a:lnTo>
                  <a:pt x="528085" y="142594"/>
                </a:lnTo>
                <a:lnTo>
                  <a:pt x="533182" y="142971"/>
                </a:lnTo>
                <a:lnTo>
                  <a:pt x="538088" y="144104"/>
                </a:lnTo>
                <a:lnTo>
                  <a:pt x="542996" y="145612"/>
                </a:lnTo>
                <a:lnTo>
                  <a:pt x="547714" y="147687"/>
                </a:lnTo>
                <a:lnTo>
                  <a:pt x="552244" y="149950"/>
                </a:lnTo>
                <a:lnTo>
                  <a:pt x="556396" y="152780"/>
                </a:lnTo>
                <a:lnTo>
                  <a:pt x="560548" y="156175"/>
                </a:lnTo>
                <a:lnTo>
                  <a:pt x="562436" y="158061"/>
                </a:lnTo>
                <a:lnTo>
                  <a:pt x="564323" y="159948"/>
                </a:lnTo>
                <a:lnTo>
                  <a:pt x="566021" y="162021"/>
                </a:lnTo>
                <a:lnTo>
                  <a:pt x="567720" y="164285"/>
                </a:lnTo>
                <a:lnTo>
                  <a:pt x="672092" y="308011"/>
                </a:lnTo>
                <a:lnTo>
                  <a:pt x="686247" y="301221"/>
                </a:lnTo>
                <a:lnTo>
                  <a:pt x="700213" y="294808"/>
                </a:lnTo>
                <a:lnTo>
                  <a:pt x="714369" y="288395"/>
                </a:lnTo>
                <a:lnTo>
                  <a:pt x="728714" y="282549"/>
                </a:lnTo>
                <a:lnTo>
                  <a:pt x="743245" y="276701"/>
                </a:lnTo>
                <a:lnTo>
                  <a:pt x="757778" y="271042"/>
                </a:lnTo>
                <a:lnTo>
                  <a:pt x="772500" y="265950"/>
                </a:lnTo>
                <a:lnTo>
                  <a:pt x="787600" y="260857"/>
                </a:lnTo>
                <a:lnTo>
                  <a:pt x="802509" y="256142"/>
                </a:lnTo>
                <a:lnTo>
                  <a:pt x="817419" y="251615"/>
                </a:lnTo>
                <a:lnTo>
                  <a:pt x="832707" y="247653"/>
                </a:lnTo>
                <a:lnTo>
                  <a:pt x="848184" y="243693"/>
                </a:lnTo>
                <a:lnTo>
                  <a:pt x="863283" y="240109"/>
                </a:lnTo>
                <a:lnTo>
                  <a:pt x="878947" y="236714"/>
                </a:lnTo>
                <a:lnTo>
                  <a:pt x="894613" y="233508"/>
                </a:lnTo>
                <a:lnTo>
                  <a:pt x="910277" y="230868"/>
                </a:lnTo>
                <a:lnTo>
                  <a:pt x="910277" y="53001"/>
                </a:lnTo>
                <a:lnTo>
                  <a:pt x="910277" y="50173"/>
                </a:lnTo>
                <a:lnTo>
                  <a:pt x="910467" y="47532"/>
                </a:lnTo>
                <a:lnTo>
                  <a:pt x="911032" y="44891"/>
                </a:lnTo>
                <a:lnTo>
                  <a:pt x="911410" y="42250"/>
                </a:lnTo>
                <a:lnTo>
                  <a:pt x="912731" y="37346"/>
                </a:lnTo>
                <a:lnTo>
                  <a:pt x="914619" y="32443"/>
                </a:lnTo>
                <a:lnTo>
                  <a:pt x="916883" y="27727"/>
                </a:lnTo>
                <a:lnTo>
                  <a:pt x="919525" y="23388"/>
                </a:lnTo>
                <a:lnTo>
                  <a:pt x="922356" y="19239"/>
                </a:lnTo>
                <a:lnTo>
                  <a:pt x="925943" y="15656"/>
                </a:lnTo>
                <a:lnTo>
                  <a:pt x="929529" y="12072"/>
                </a:lnTo>
                <a:lnTo>
                  <a:pt x="933870" y="9054"/>
                </a:lnTo>
                <a:lnTo>
                  <a:pt x="938022" y="6413"/>
                </a:lnTo>
                <a:lnTo>
                  <a:pt x="942740" y="4150"/>
                </a:lnTo>
                <a:lnTo>
                  <a:pt x="947648" y="2452"/>
                </a:lnTo>
                <a:lnTo>
                  <a:pt x="952554" y="1132"/>
                </a:lnTo>
                <a:lnTo>
                  <a:pt x="955386" y="565"/>
                </a:lnTo>
                <a:lnTo>
                  <a:pt x="958029" y="189"/>
                </a:lnTo>
                <a:close/>
              </a:path>
            </a:pathLst>
          </a:custGeom>
          <a:solidFill>
            <a:srgbClr val="00B050"/>
          </a:solidFill>
          <a:ln w="3175">
            <a:solidFill>
              <a:schemeClr val="tx1"/>
            </a:solidFill>
          </a:ln>
          <a:extLst/>
        </p:spPr>
        <p:txBody>
          <a:bodyPr wrap="square" anchor="ctr">
            <a:noAutofit/>
            <a:scene3d>
              <a:camera prst="orthographicFront"/>
              <a:lightRig rig="threePt" dir="t"/>
            </a:scene3d>
            <a:sp3d>
              <a:contourClr>
                <a:srgbClr val="FFFFFF"/>
              </a:contourClr>
            </a:sp3d>
          </a:bodyPr>
          <a:lstStyle/>
          <a:p>
            <a:pPr algn="ctr" eaLnBrk="0" fontAlgn="base" hangingPunct="0">
              <a:spcBef>
                <a:spcPct val="0"/>
              </a:spcBef>
              <a:spcAft>
                <a:spcPct val="0"/>
              </a:spcAft>
            </a:pPr>
            <a:r>
              <a:rPr lang="zh-CN" altLang="en-US" sz="800" b="1" dirty="0">
                <a:solidFill>
                  <a:srgbClr val="FFFFFF"/>
                </a:solidFill>
                <a:latin typeface="+mn-ea"/>
              </a:rPr>
              <a:t>攻击事件识别</a:t>
            </a:r>
          </a:p>
        </p:txBody>
      </p:sp>
      <p:sp>
        <p:nvSpPr>
          <p:cNvPr id="22" name="任意多边形: 形状 48"/>
          <p:cNvSpPr>
            <a:spLocks/>
          </p:cNvSpPr>
          <p:nvPr/>
        </p:nvSpPr>
        <p:spPr bwMode="auto">
          <a:xfrm>
            <a:off x="3498270" y="821098"/>
            <a:ext cx="612000" cy="612000"/>
          </a:xfrm>
          <a:custGeom>
            <a:avLst/>
            <a:gdLst>
              <a:gd name="connsiteX0" fmla="*/ 960483 w 2106302"/>
              <a:gd name="connsiteY0" fmla="*/ 0 h 2149288"/>
              <a:gd name="connsiteX1" fmla="*/ 963313 w 2106302"/>
              <a:gd name="connsiteY1" fmla="*/ 0 h 2149288"/>
              <a:gd name="connsiteX2" fmla="*/ 1142990 w 2106302"/>
              <a:gd name="connsiteY2" fmla="*/ 0 h 2149288"/>
              <a:gd name="connsiteX3" fmla="*/ 1145633 w 2106302"/>
              <a:gd name="connsiteY3" fmla="*/ 0 h 2149288"/>
              <a:gd name="connsiteX4" fmla="*/ 1148275 w 2106302"/>
              <a:gd name="connsiteY4" fmla="*/ 189 h 2149288"/>
              <a:gd name="connsiteX5" fmla="*/ 1150917 w 2106302"/>
              <a:gd name="connsiteY5" fmla="*/ 565 h 2149288"/>
              <a:gd name="connsiteX6" fmla="*/ 1153748 w 2106302"/>
              <a:gd name="connsiteY6" fmla="*/ 1132 h 2149288"/>
              <a:gd name="connsiteX7" fmla="*/ 1158844 w 2106302"/>
              <a:gd name="connsiteY7" fmla="*/ 2452 h 2149288"/>
              <a:gd name="connsiteX8" fmla="*/ 1163751 w 2106302"/>
              <a:gd name="connsiteY8" fmla="*/ 4150 h 2149288"/>
              <a:gd name="connsiteX9" fmla="*/ 1168281 w 2106302"/>
              <a:gd name="connsiteY9" fmla="*/ 6413 h 2149288"/>
              <a:gd name="connsiteX10" fmla="*/ 1172622 w 2106302"/>
              <a:gd name="connsiteY10" fmla="*/ 8865 h 2149288"/>
              <a:gd name="connsiteX11" fmla="*/ 1176774 w 2106302"/>
              <a:gd name="connsiteY11" fmla="*/ 12072 h 2149288"/>
              <a:gd name="connsiteX12" fmla="*/ 1180548 w 2106302"/>
              <a:gd name="connsiteY12" fmla="*/ 15467 h 2149288"/>
              <a:gd name="connsiteX13" fmla="*/ 1183946 w 2106302"/>
              <a:gd name="connsiteY13" fmla="*/ 19239 h 2149288"/>
              <a:gd name="connsiteX14" fmla="*/ 1186966 w 2106302"/>
              <a:gd name="connsiteY14" fmla="*/ 23200 h 2149288"/>
              <a:gd name="connsiteX15" fmla="*/ 1189608 w 2106302"/>
              <a:gd name="connsiteY15" fmla="*/ 27727 h 2149288"/>
              <a:gd name="connsiteX16" fmla="*/ 1191872 w 2106302"/>
              <a:gd name="connsiteY16" fmla="*/ 32443 h 2149288"/>
              <a:gd name="connsiteX17" fmla="*/ 1193571 w 2106302"/>
              <a:gd name="connsiteY17" fmla="*/ 36969 h 2149288"/>
              <a:gd name="connsiteX18" fmla="*/ 1194892 w 2106302"/>
              <a:gd name="connsiteY18" fmla="*/ 42250 h 2149288"/>
              <a:gd name="connsiteX19" fmla="*/ 1195270 w 2106302"/>
              <a:gd name="connsiteY19" fmla="*/ 44891 h 2149288"/>
              <a:gd name="connsiteX20" fmla="*/ 1195647 w 2106302"/>
              <a:gd name="connsiteY20" fmla="*/ 47532 h 2149288"/>
              <a:gd name="connsiteX21" fmla="*/ 1196025 w 2106302"/>
              <a:gd name="connsiteY21" fmla="*/ 50173 h 2149288"/>
              <a:gd name="connsiteX22" fmla="*/ 1196025 w 2106302"/>
              <a:gd name="connsiteY22" fmla="*/ 53001 h 2149288"/>
              <a:gd name="connsiteX23" fmla="*/ 1196025 w 2106302"/>
              <a:gd name="connsiteY23" fmla="*/ 230868 h 2149288"/>
              <a:gd name="connsiteX24" fmla="*/ 1211691 w 2106302"/>
              <a:gd name="connsiteY24" fmla="*/ 233508 h 2149288"/>
              <a:gd name="connsiteX25" fmla="*/ 1227355 w 2106302"/>
              <a:gd name="connsiteY25" fmla="*/ 236714 h 2149288"/>
              <a:gd name="connsiteX26" fmla="*/ 1243021 w 2106302"/>
              <a:gd name="connsiteY26" fmla="*/ 240109 h 2149288"/>
              <a:gd name="connsiteX27" fmla="*/ 1258308 w 2106302"/>
              <a:gd name="connsiteY27" fmla="*/ 243693 h 2149288"/>
              <a:gd name="connsiteX28" fmla="*/ 1273596 w 2106302"/>
              <a:gd name="connsiteY28" fmla="*/ 247653 h 2149288"/>
              <a:gd name="connsiteX29" fmla="*/ 1288695 w 2106302"/>
              <a:gd name="connsiteY29" fmla="*/ 251615 h 2149288"/>
              <a:gd name="connsiteX30" fmla="*/ 1303983 w 2106302"/>
              <a:gd name="connsiteY30" fmla="*/ 256142 h 2149288"/>
              <a:gd name="connsiteX31" fmla="*/ 1318892 w 2106302"/>
              <a:gd name="connsiteY31" fmla="*/ 260857 h 2149288"/>
              <a:gd name="connsiteX32" fmla="*/ 1333803 w 2106302"/>
              <a:gd name="connsiteY32" fmla="*/ 265950 h 2149288"/>
              <a:gd name="connsiteX33" fmla="*/ 1348524 w 2106302"/>
              <a:gd name="connsiteY33" fmla="*/ 271042 h 2149288"/>
              <a:gd name="connsiteX34" fmla="*/ 1363057 w 2106302"/>
              <a:gd name="connsiteY34" fmla="*/ 276701 h 2149288"/>
              <a:gd name="connsiteX35" fmla="*/ 1377590 w 2106302"/>
              <a:gd name="connsiteY35" fmla="*/ 282549 h 2149288"/>
              <a:gd name="connsiteX36" fmla="*/ 1391933 w 2106302"/>
              <a:gd name="connsiteY36" fmla="*/ 288395 h 2149288"/>
              <a:gd name="connsiteX37" fmla="*/ 1406277 w 2106302"/>
              <a:gd name="connsiteY37" fmla="*/ 294808 h 2149288"/>
              <a:gd name="connsiteX38" fmla="*/ 1420055 w 2106302"/>
              <a:gd name="connsiteY38" fmla="*/ 301221 h 2149288"/>
              <a:gd name="connsiteX39" fmla="*/ 1434210 w 2106302"/>
              <a:gd name="connsiteY39" fmla="*/ 308011 h 2149288"/>
              <a:gd name="connsiteX40" fmla="*/ 1538582 w 2106302"/>
              <a:gd name="connsiteY40" fmla="*/ 164285 h 2149288"/>
              <a:gd name="connsiteX41" fmla="*/ 1540470 w 2106302"/>
              <a:gd name="connsiteY41" fmla="*/ 162021 h 2149288"/>
              <a:gd name="connsiteX42" fmla="*/ 1541979 w 2106302"/>
              <a:gd name="connsiteY42" fmla="*/ 159948 h 2149288"/>
              <a:gd name="connsiteX43" fmla="*/ 1544056 w 2106302"/>
              <a:gd name="connsiteY43" fmla="*/ 158061 h 2149288"/>
              <a:gd name="connsiteX44" fmla="*/ 1545754 w 2106302"/>
              <a:gd name="connsiteY44" fmla="*/ 156175 h 2149288"/>
              <a:gd name="connsiteX45" fmla="*/ 1549718 w 2106302"/>
              <a:gd name="connsiteY45" fmla="*/ 152780 h 2149288"/>
              <a:gd name="connsiteX46" fmla="*/ 1554058 w 2106302"/>
              <a:gd name="connsiteY46" fmla="*/ 149950 h 2149288"/>
              <a:gd name="connsiteX47" fmla="*/ 1558588 w 2106302"/>
              <a:gd name="connsiteY47" fmla="*/ 147687 h 2149288"/>
              <a:gd name="connsiteX48" fmla="*/ 1563306 w 2106302"/>
              <a:gd name="connsiteY48" fmla="*/ 145612 h 2149288"/>
              <a:gd name="connsiteX49" fmla="*/ 1568214 w 2106302"/>
              <a:gd name="connsiteY49" fmla="*/ 144104 h 2149288"/>
              <a:gd name="connsiteX50" fmla="*/ 1573121 w 2106302"/>
              <a:gd name="connsiteY50" fmla="*/ 142971 h 2149288"/>
              <a:gd name="connsiteX51" fmla="*/ 1578217 w 2106302"/>
              <a:gd name="connsiteY51" fmla="*/ 142594 h 2149288"/>
              <a:gd name="connsiteX52" fmla="*/ 1583313 w 2106302"/>
              <a:gd name="connsiteY52" fmla="*/ 142594 h 2149288"/>
              <a:gd name="connsiteX53" fmla="*/ 1588220 w 2106302"/>
              <a:gd name="connsiteY53" fmla="*/ 142971 h 2149288"/>
              <a:gd name="connsiteX54" fmla="*/ 1593505 w 2106302"/>
              <a:gd name="connsiteY54" fmla="*/ 143914 h 2149288"/>
              <a:gd name="connsiteX55" fmla="*/ 1598413 w 2106302"/>
              <a:gd name="connsiteY55" fmla="*/ 145236 h 2149288"/>
              <a:gd name="connsiteX56" fmla="*/ 1603319 w 2106302"/>
              <a:gd name="connsiteY56" fmla="*/ 147309 h 2149288"/>
              <a:gd name="connsiteX57" fmla="*/ 1608037 w 2106302"/>
              <a:gd name="connsiteY57" fmla="*/ 149573 h 2149288"/>
              <a:gd name="connsiteX58" fmla="*/ 1610491 w 2106302"/>
              <a:gd name="connsiteY58" fmla="*/ 151082 h 2149288"/>
              <a:gd name="connsiteX59" fmla="*/ 1612567 w 2106302"/>
              <a:gd name="connsiteY59" fmla="*/ 152591 h 2149288"/>
              <a:gd name="connsiteX60" fmla="*/ 1758083 w 2106302"/>
              <a:gd name="connsiteY60" fmla="*/ 257839 h 2149288"/>
              <a:gd name="connsiteX61" fmla="*/ 1759971 w 2106302"/>
              <a:gd name="connsiteY61" fmla="*/ 259726 h 2149288"/>
              <a:gd name="connsiteX62" fmla="*/ 1762236 w 2106302"/>
              <a:gd name="connsiteY62" fmla="*/ 261234 h 2149288"/>
              <a:gd name="connsiteX63" fmla="*/ 1764122 w 2106302"/>
              <a:gd name="connsiteY63" fmla="*/ 263309 h 2149288"/>
              <a:gd name="connsiteX64" fmla="*/ 1766011 w 2106302"/>
              <a:gd name="connsiteY64" fmla="*/ 265007 h 2149288"/>
              <a:gd name="connsiteX65" fmla="*/ 1769218 w 2106302"/>
              <a:gd name="connsiteY65" fmla="*/ 269156 h 2149288"/>
              <a:gd name="connsiteX66" fmla="*/ 1772050 w 2106302"/>
              <a:gd name="connsiteY66" fmla="*/ 273495 h 2149288"/>
              <a:gd name="connsiteX67" fmla="*/ 1774691 w 2106302"/>
              <a:gd name="connsiteY67" fmla="*/ 278021 h 2149288"/>
              <a:gd name="connsiteX68" fmla="*/ 1776580 w 2106302"/>
              <a:gd name="connsiteY68" fmla="*/ 282737 h 2149288"/>
              <a:gd name="connsiteX69" fmla="*/ 1778090 w 2106302"/>
              <a:gd name="connsiteY69" fmla="*/ 287640 h 2149288"/>
              <a:gd name="connsiteX70" fmla="*/ 1779033 w 2106302"/>
              <a:gd name="connsiteY70" fmla="*/ 292545 h 2149288"/>
              <a:gd name="connsiteX71" fmla="*/ 1779788 w 2106302"/>
              <a:gd name="connsiteY71" fmla="*/ 297638 h 2149288"/>
              <a:gd name="connsiteX72" fmla="*/ 1779788 w 2106302"/>
              <a:gd name="connsiteY72" fmla="*/ 302542 h 2149288"/>
              <a:gd name="connsiteX73" fmla="*/ 1779221 w 2106302"/>
              <a:gd name="connsiteY73" fmla="*/ 307823 h 2149288"/>
              <a:gd name="connsiteX74" fmla="*/ 1778466 w 2106302"/>
              <a:gd name="connsiteY74" fmla="*/ 312915 h 2149288"/>
              <a:gd name="connsiteX75" fmla="*/ 1776768 w 2106302"/>
              <a:gd name="connsiteY75" fmla="*/ 317819 h 2149288"/>
              <a:gd name="connsiteX76" fmla="*/ 1775069 w 2106302"/>
              <a:gd name="connsiteY76" fmla="*/ 322723 h 2149288"/>
              <a:gd name="connsiteX77" fmla="*/ 1772615 w 2106302"/>
              <a:gd name="connsiteY77" fmla="*/ 327439 h 2149288"/>
              <a:gd name="connsiteX78" fmla="*/ 1771295 w 2106302"/>
              <a:gd name="connsiteY78" fmla="*/ 329702 h 2149288"/>
              <a:gd name="connsiteX79" fmla="*/ 1769596 w 2106302"/>
              <a:gd name="connsiteY79" fmla="*/ 331965 h 2149288"/>
              <a:gd name="connsiteX80" fmla="*/ 1665036 w 2106302"/>
              <a:gd name="connsiteY80" fmla="*/ 475880 h 2149288"/>
              <a:gd name="connsiteX81" fmla="*/ 1675794 w 2106302"/>
              <a:gd name="connsiteY81" fmla="*/ 487008 h 2149288"/>
              <a:gd name="connsiteX82" fmla="*/ 1686551 w 2106302"/>
              <a:gd name="connsiteY82" fmla="*/ 498703 h 2149288"/>
              <a:gd name="connsiteX83" fmla="*/ 1696932 w 2106302"/>
              <a:gd name="connsiteY83" fmla="*/ 510208 h 2149288"/>
              <a:gd name="connsiteX84" fmla="*/ 1707125 w 2106302"/>
              <a:gd name="connsiteY84" fmla="*/ 522091 h 2149288"/>
              <a:gd name="connsiteX85" fmla="*/ 1717128 w 2106302"/>
              <a:gd name="connsiteY85" fmla="*/ 534163 h 2149288"/>
              <a:gd name="connsiteX86" fmla="*/ 1726941 w 2106302"/>
              <a:gd name="connsiteY86" fmla="*/ 546423 h 2149288"/>
              <a:gd name="connsiteX87" fmla="*/ 1736567 w 2106302"/>
              <a:gd name="connsiteY87" fmla="*/ 558871 h 2149288"/>
              <a:gd name="connsiteX88" fmla="*/ 1746004 w 2106302"/>
              <a:gd name="connsiteY88" fmla="*/ 571509 h 2149288"/>
              <a:gd name="connsiteX89" fmla="*/ 1755063 w 2106302"/>
              <a:gd name="connsiteY89" fmla="*/ 584335 h 2149288"/>
              <a:gd name="connsiteX90" fmla="*/ 1764122 w 2106302"/>
              <a:gd name="connsiteY90" fmla="*/ 597160 h 2149288"/>
              <a:gd name="connsiteX91" fmla="*/ 1772615 w 2106302"/>
              <a:gd name="connsiteY91" fmla="*/ 610176 h 2149288"/>
              <a:gd name="connsiteX92" fmla="*/ 1781109 w 2106302"/>
              <a:gd name="connsiteY92" fmla="*/ 623567 h 2149288"/>
              <a:gd name="connsiteX93" fmla="*/ 1789414 w 2106302"/>
              <a:gd name="connsiteY93" fmla="*/ 636959 h 2149288"/>
              <a:gd name="connsiteX94" fmla="*/ 1797151 w 2106302"/>
              <a:gd name="connsiteY94" fmla="*/ 650728 h 2149288"/>
              <a:gd name="connsiteX95" fmla="*/ 1805078 w 2106302"/>
              <a:gd name="connsiteY95" fmla="*/ 664498 h 2149288"/>
              <a:gd name="connsiteX96" fmla="*/ 1812439 w 2106302"/>
              <a:gd name="connsiteY96" fmla="*/ 678455 h 2149288"/>
              <a:gd name="connsiteX97" fmla="*/ 1981359 w 2106302"/>
              <a:gd name="connsiteY97" fmla="*/ 623379 h 2149288"/>
              <a:gd name="connsiteX98" fmla="*/ 1984002 w 2106302"/>
              <a:gd name="connsiteY98" fmla="*/ 622625 h 2149288"/>
              <a:gd name="connsiteX99" fmla="*/ 1986644 w 2106302"/>
              <a:gd name="connsiteY99" fmla="*/ 622058 h 2149288"/>
              <a:gd name="connsiteX100" fmla="*/ 1989286 w 2106302"/>
              <a:gd name="connsiteY100" fmla="*/ 621681 h 2149288"/>
              <a:gd name="connsiteX101" fmla="*/ 1991739 w 2106302"/>
              <a:gd name="connsiteY101" fmla="*/ 621115 h 2149288"/>
              <a:gd name="connsiteX102" fmla="*/ 1997212 w 2106302"/>
              <a:gd name="connsiteY102" fmla="*/ 620738 h 2149288"/>
              <a:gd name="connsiteX103" fmla="*/ 2002308 w 2106302"/>
              <a:gd name="connsiteY103" fmla="*/ 620927 h 2149288"/>
              <a:gd name="connsiteX104" fmla="*/ 2007404 w 2106302"/>
              <a:gd name="connsiteY104" fmla="*/ 621681 h 2149288"/>
              <a:gd name="connsiteX105" fmla="*/ 2012311 w 2106302"/>
              <a:gd name="connsiteY105" fmla="*/ 622625 h 2149288"/>
              <a:gd name="connsiteX106" fmla="*/ 2017219 w 2106302"/>
              <a:gd name="connsiteY106" fmla="*/ 624511 h 2149288"/>
              <a:gd name="connsiteX107" fmla="*/ 2021749 w 2106302"/>
              <a:gd name="connsiteY107" fmla="*/ 626585 h 2149288"/>
              <a:gd name="connsiteX108" fmla="*/ 2026278 w 2106302"/>
              <a:gd name="connsiteY108" fmla="*/ 629038 h 2149288"/>
              <a:gd name="connsiteX109" fmla="*/ 2030431 w 2106302"/>
              <a:gd name="connsiteY109" fmla="*/ 631866 h 2149288"/>
              <a:gd name="connsiteX110" fmla="*/ 2034205 w 2106302"/>
              <a:gd name="connsiteY110" fmla="*/ 635262 h 2149288"/>
              <a:gd name="connsiteX111" fmla="*/ 2037791 w 2106302"/>
              <a:gd name="connsiteY111" fmla="*/ 639034 h 2149288"/>
              <a:gd name="connsiteX112" fmla="*/ 2041000 w 2106302"/>
              <a:gd name="connsiteY112" fmla="*/ 642995 h 2149288"/>
              <a:gd name="connsiteX113" fmla="*/ 2043831 w 2106302"/>
              <a:gd name="connsiteY113" fmla="*/ 647521 h 2149288"/>
              <a:gd name="connsiteX114" fmla="*/ 2046285 w 2106302"/>
              <a:gd name="connsiteY114" fmla="*/ 652237 h 2149288"/>
              <a:gd name="connsiteX115" fmla="*/ 2047228 w 2106302"/>
              <a:gd name="connsiteY115" fmla="*/ 654689 h 2149288"/>
              <a:gd name="connsiteX116" fmla="*/ 2048171 w 2106302"/>
              <a:gd name="connsiteY116" fmla="*/ 657330 h 2149288"/>
              <a:gd name="connsiteX117" fmla="*/ 2103660 w 2106302"/>
              <a:gd name="connsiteY117" fmla="*/ 827839 h 2149288"/>
              <a:gd name="connsiteX118" fmla="*/ 2104226 w 2106302"/>
              <a:gd name="connsiteY118" fmla="*/ 830291 h 2149288"/>
              <a:gd name="connsiteX119" fmla="*/ 2104981 w 2106302"/>
              <a:gd name="connsiteY119" fmla="*/ 833121 h 2149288"/>
              <a:gd name="connsiteX120" fmla="*/ 2105547 w 2106302"/>
              <a:gd name="connsiteY120" fmla="*/ 835762 h 2149288"/>
              <a:gd name="connsiteX121" fmla="*/ 2105925 w 2106302"/>
              <a:gd name="connsiteY121" fmla="*/ 838402 h 2149288"/>
              <a:gd name="connsiteX122" fmla="*/ 2106302 w 2106302"/>
              <a:gd name="connsiteY122" fmla="*/ 843495 h 2149288"/>
              <a:gd name="connsiteX123" fmla="*/ 2106114 w 2106302"/>
              <a:gd name="connsiteY123" fmla="*/ 848776 h 2149288"/>
              <a:gd name="connsiteX124" fmla="*/ 2105358 w 2106302"/>
              <a:gd name="connsiteY124" fmla="*/ 853869 h 2149288"/>
              <a:gd name="connsiteX125" fmla="*/ 2104226 w 2106302"/>
              <a:gd name="connsiteY125" fmla="*/ 858772 h 2149288"/>
              <a:gd name="connsiteX126" fmla="*/ 2102717 w 2106302"/>
              <a:gd name="connsiteY126" fmla="*/ 863677 h 2149288"/>
              <a:gd name="connsiteX127" fmla="*/ 2100452 w 2106302"/>
              <a:gd name="connsiteY127" fmla="*/ 868203 h 2149288"/>
              <a:gd name="connsiteX128" fmla="*/ 2097998 w 2106302"/>
              <a:gd name="connsiteY128" fmla="*/ 872541 h 2149288"/>
              <a:gd name="connsiteX129" fmla="*/ 2095168 w 2106302"/>
              <a:gd name="connsiteY129" fmla="*/ 876880 h 2149288"/>
              <a:gd name="connsiteX130" fmla="*/ 2091769 w 2106302"/>
              <a:gd name="connsiteY130" fmla="*/ 880652 h 2149288"/>
              <a:gd name="connsiteX131" fmla="*/ 2087994 w 2106302"/>
              <a:gd name="connsiteY131" fmla="*/ 884235 h 2149288"/>
              <a:gd name="connsiteX132" fmla="*/ 2083844 w 2106302"/>
              <a:gd name="connsiteY132" fmla="*/ 887630 h 2149288"/>
              <a:gd name="connsiteX133" fmla="*/ 2079502 w 2106302"/>
              <a:gd name="connsiteY133" fmla="*/ 890271 h 2149288"/>
              <a:gd name="connsiteX134" fmla="*/ 2074784 w 2106302"/>
              <a:gd name="connsiteY134" fmla="*/ 892724 h 2149288"/>
              <a:gd name="connsiteX135" fmla="*/ 2072330 w 2106302"/>
              <a:gd name="connsiteY135" fmla="*/ 893856 h 2149288"/>
              <a:gd name="connsiteX136" fmla="*/ 2069688 w 2106302"/>
              <a:gd name="connsiteY136" fmla="*/ 894798 h 2149288"/>
              <a:gd name="connsiteX137" fmla="*/ 1900580 w 2106302"/>
              <a:gd name="connsiteY137" fmla="*/ 949497 h 2149288"/>
              <a:gd name="connsiteX138" fmla="*/ 1902466 w 2106302"/>
              <a:gd name="connsiteY138" fmla="*/ 964964 h 2149288"/>
              <a:gd name="connsiteX139" fmla="*/ 1904542 w 2106302"/>
              <a:gd name="connsiteY139" fmla="*/ 980430 h 2149288"/>
              <a:gd name="connsiteX140" fmla="*/ 1905864 w 2106302"/>
              <a:gd name="connsiteY140" fmla="*/ 996085 h 2149288"/>
              <a:gd name="connsiteX141" fmla="*/ 1907186 w 2106302"/>
              <a:gd name="connsiteY141" fmla="*/ 1011741 h 2149288"/>
              <a:gd name="connsiteX142" fmla="*/ 1908317 w 2106302"/>
              <a:gd name="connsiteY142" fmla="*/ 1027396 h 2149288"/>
              <a:gd name="connsiteX143" fmla="*/ 1909072 w 2106302"/>
              <a:gd name="connsiteY143" fmla="*/ 1043051 h 2149288"/>
              <a:gd name="connsiteX144" fmla="*/ 1909450 w 2106302"/>
              <a:gd name="connsiteY144" fmla="*/ 1058895 h 2149288"/>
              <a:gd name="connsiteX145" fmla="*/ 1909638 w 2106302"/>
              <a:gd name="connsiteY145" fmla="*/ 1074739 h 2149288"/>
              <a:gd name="connsiteX146" fmla="*/ 1909450 w 2106302"/>
              <a:gd name="connsiteY146" fmla="*/ 1090583 h 2149288"/>
              <a:gd name="connsiteX147" fmla="*/ 1909072 w 2106302"/>
              <a:gd name="connsiteY147" fmla="*/ 1106427 h 2149288"/>
              <a:gd name="connsiteX148" fmla="*/ 1908317 w 2106302"/>
              <a:gd name="connsiteY148" fmla="*/ 1122270 h 2149288"/>
              <a:gd name="connsiteX149" fmla="*/ 1907186 w 2106302"/>
              <a:gd name="connsiteY149" fmla="*/ 1137926 h 2149288"/>
              <a:gd name="connsiteX150" fmla="*/ 1905864 w 2106302"/>
              <a:gd name="connsiteY150" fmla="*/ 1153580 h 2149288"/>
              <a:gd name="connsiteX151" fmla="*/ 1904542 w 2106302"/>
              <a:gd name="connsiteY151" fmla="*/ 1169047 h 2149288"/>
              <a:gd name="connsiteX152" fmla="*/ 1902466 w 2106302"/>
              <a:gd name="connsiteY152" fmla="*/ 1184514 h 2149288"/>
              <a:gd name="connsiteX153" fmla="*/ 1900580 w 2106302"/>
              <a:gd name="connsiteY153" fmla="*/ 1199791 h 2149288"/>
              <a:gd name="connsiteX154" fmla="*/ 2069688 w 2106302"/>
              <a:gd name="connsiteY154" fmla="*/ 1254867 h 2149288"/>
              <a:gd name="connsiteX155" fmla="*/ 2072330 w 2106302"/>
              <a:gd name="connsiteY155" fmla="*/ 1255811 h 2149288"/>
              <a:gd name="connsiteX156" fmla="*/ 2074784 w 2106302"/>
              <a:gd name="connsiteY156" fmla="*/ 1256942 h 2149288"/>
              <a:gd name="connsiteX157" fmla="*/ 2079502 w 2106302"/>
              <a:gd name="connsiteY157" fmla="*/ 1259205 h 2149288"/>
              <a:gd name="connsiteX158" fmla="*/ 2083844 w 2106302"/>
              <a:gd name="connsiteY158" fmla="*/ 1262035 h 2149288"/>
              <a:gd name="connsiteX159" fmla="*/ 2087994 w 2106302"/>
              <a:gd name="connsiteY159" fmla="*/ 1265241 h 2149288"/>
              <a:gd name="connsiteX160" fmla="*/ 2091769 w 2106302"/>
              <a:gd name="connsiteY160" fmla="*/ 1268636 h 2149288"/>
              <a:gd name="connsiteX161" fmla="*/ 2095168 w 2106302"/>
              <a:gd name="connsiteY161" fmla="*/ 1272598 h 2149288"/>
              <a:gd name="connsiteX162" fmla="*/ 2097998 w 2106302"/>
              <a:gd name="connsiteY162" fmla="*/ 1276747 h 2149288"/>
              <a:gd name="connsiteX163" fmla="*/ 2100452 w 2106302"/>
              <a:gd name="connsiteY163" fmla="*/ 1281274 h 2149288"/>
              <a:gd name="connsiteX164" fmla="*/ 2102717 w 2106302"/>
              <a:gd name="connsiteY164" fmla="*/ 1285801 h 2149288"/>
              <a:gd name="connsiteX165" fmla="*/ 2104226 w 2106302"/>
              <a:gd name="connsiteY165" fmla="*/ 1290705 h 2149288"/>
              <a:gd name="connsiteX166" fmla="*/ 2105358 w 2106302"/>
              <a:gd name="connsiteY166" fmla="*/ 1295609 h 2149288"/>
              <a:gd name="connsiteX167" fmla="*/ 2106114 w 2106302"/>
              <a:gd name="connsiteY167" fmla="*/ 1300702 h 2149288"/>
              <a:gd name="connsiteX168" fmla="*/ 2106302 w 2106302"/>
              <a:gd name="connsiteY168" fmla="*/ 1305795 h 2149288"/>
              <a:gd name="connsiteX169" fmla="*/ 2105925 w 2106302"/>
              <a:gd name="connsiteY169" fmla="*/ 1310886 h 2149288"/>
              <a:gd name="connsiteX170" fmla="*/ 2105547 w 2106302"/>
              <a:gd name="connsiteY170" fmla="*/ 1313716 h 2149288"/>
              <a:gd name="connsiteX171" fmla="*/ 2104981 w 2106302"/>
              <a:gd name="connsiteY171" fmla="*/ 1316357 h 2149288"/>
              <a:gd name="connsiteX172" fmla="*/ 2104226 w 2106302"/>
              <a:gd name="connsiteY172" fmla="*/ 1318997 h 2149288"/>
              <a:gd name="connsiteX173" fmla="*/ 2103660 w 2106302"/>
              <a:gd name="connsiteY173" fmla="*/ 1321449 h 2149288"/>
              <a:gd name="connsiteX174" fmla="*/ 2048171 w 2106302"/>
              <a:gd name="connsiteY174" fmla="*/ 1492336 h 2149288"/>
              <a:gd name="connsiteX175" fmla="*/ 2047228 w 2106302"/>
              <a:gd name="connsiteY175" fmla="*/ 1494789 h 2149288"/>
              <a:gd name="connsiteX176" fmla="*/ 2046285 w 2106302"/>
              <a:gd name="connsiteY176" fmla="*/ 1497240 h 2149288"/>
              <a:gd name="connsiteX177" fmla="*/ 2043831 w 2106302"/>
              <a:gd name="connsiteY177" fmla="*/ 1501955 h 2149288"/>
              <a:gd name="connsiteX178" fmla="*/ 2041000 w 2106302"/>
              <a:gd name="connsiteY178" fmla="*/ 1506293 h 2149288"/>
              <a:gd name="connsiteX179" fmla="*/ 2037791 w 2106302"/>
              <a:gd name="connsiteY179" fmla="*/ 1510443 h 2149288"/>
              <a:gd name="connsiteX180" fmla="*/ 2034205 w 2106302"/>
              <a:gd name="connsiteY180" fmla="*/ 1514216 h 2149288"/>
              <a:gd name="connsiteX181" fmla="*/ 2030431 w 2106302"/>
              <a:gd name="connsiteY181" fmla="*/ 1517611 h 2149288"/>
              <a:gd name="connsiteX182" fmla="*/ 2026278 w 2106302"/>
              <a:gd name="connsiteY182" fmla="*/ 1520440 h 2149288"/>
              <a:gd name="connsiteX183" fmla="*/ 2021749 w 2106302"/>
              <a:gd name="connsiteY183" fmla="*/ 1522892 h 2149288"/>
              <a:gd name="connsiteX184" fmla="*/ 2017219 w 2106302"/>
              <a:gd name="connsiteY184" fmla="*/ 1525155 h 2149288"/>
              <a:gd name="connsiteX185" fmla="*/ 2012311 w 2106302"/>
              <a:gd name="connsiteY185" fmla="*/ 1526664 h 2149288"/>
              <a:gd name="connsiteX186" fmla="*/ 2007404 w 2106302"/>
              <a:gd name="connsiteY186" fmla="*/ 1527796 h 2149288"/>
              <a:gd name="connsiteX187" fmla="*/ 2002308 w 2106302"/>
              <a:gd name="connsiteY187" fmla="*/ 1528550 h 2149288"/>
              <a:gd name="connsiteX188" fmla="*/ 1997212 w 2106302"/>
              <a:gd name="connsiteY188" fmla="*/ 1528740 h 2149288"/>
              <a:gd name="connsiteX189" fmla="*/ 1991739 w 2106302"/>
              <a:gd name="connsiteY189" fmla="*/ 1528550 h 2149288"/>
              <a:gd name="connsiteX190" fmla="*/ 1989286 w 2106302"/>
              <a:gd name="connsiteY190" fmla="*/ 1527985 h 2149288"/>
              <a:gd name="connsiteX191" fmla="*/ 1986644 w 2106302"/>
              <a:gd name="connsiteY191" fmla="*/ 1527608 h 2149288"/>
              <a:gd name="connsiteX192" fmla="*/ 1984002 w 2106302"/>
              <a:gd name="connsiteY192" fmla="*/ 1526853 h 2149288"/>
              <a:gd name="connsiteX193" fmla="*/ 1981359 w 2106302"/>
              <a:gd name="connsiteY193" fmla="*/ 1526098 h 2149288"/>
              <a:gd name="connsiteX194" fmla="*/ 1812439 w 2106302"/>
              <a:gd name="connsiteY194" fmla="*/ 1471211 h 2149288"/>
              <a:gd name="connsiteX195" fmla="*/ 1804701 w 2106302"/>
              <a:gd name="connsiteY195" fmla="*/ 1485168 h 2149288"/>
              <a:gd name="connsiteX196" fmla="*/ 1797151 w 2106302"/>
              <a:gd name="connsiteY196" fmla="*/ 1498937 h 2149288"/>
              <a:gd name="connsiteX197" fmla="*/ 1789224 w 2106302"/>
              <a:gd name="connsiteY197" fmla="*/ 1512518 h 2149288"/>
              <a:gd name="connsiteX198" fmla="*/ 1781109 w 2106302"/>
              <a:gd name="connsiteY198" fmla="*/ 1526098 h 2149288"/>
              <a:gd name="connsiteX199" fmla="*/ 1772615 w 2106302"/>
              <a:gd name="connsiteY199" fmla="*/ 1539113 h 2149288"/>
              <a:gd name="connsiteX200" fmla="*/ 1763934 w 2106302"/>
              <a:gd name="connsiteY200" fmla="*/ 1552316 h 2149288"/>
              <a:gd name="connsiteX201" fmla="*/ 1754875 w 2106302"/>
              <a:gd name="connsiteY201" fmla="*/ 1565331 h 2149288"/>
              <a:gd name="connsiteX202" fmla="*/ 1745815 w 2106302"/>
              <a:gd name="connsiteY202" fmla="*/ 1578156 h 2149288"/>
              <a:gd name="connsiteX203" fmla="*/ 1736567 w 2106302"/>
              <a:gd name="connsiteY203" fmla="*/ 1590605 h 2149288"/>
              <a:gd name="connsiteX204" fmla="*/ 1726941 w 2106302"/>
              <a:gd name="connsiteY204" fmla="*/ 1602866 h 2149288"/>
              <a:gd name="connsiteX205" fmla="*/ 1717128 w 2106302"/>
              <a:gd name="connsiteY205" fmla="*/ 1615125 h 2149288"/>
              <a:gd name="connsiteX206" fmla="*/ 1707125 w 2106302"/>
              <a:gd name="connsiteY206" fmla="*/ 1627197 h 2149288"/>
              <a:gd name="connsiteX207" fmla="*/ 1696744 w 2106302"/>
              <a:gd name="connsiteY207" fmla="*/ 1639080 h 2149288"/>
              <a:gd name="connsiteX208" fmla="*/ 1686551 w 2106302"/>
              <a:gd name="connsiteY208" fmla="*/ 1650775 h 2149288"/>
              <a:gd name="connsiteX209" fmla="*/ 1675794 w 2106302"/>
              <a:gd name="connsiteY209" fmla="*/ 1662091 h 2149288"/>
              <a:gd name="connsiteX210" fmla="*/ 1665036 w 2106302"/>
              <a:gd name="connsiteY210" fmla="*/ 1673597 h 2149288"/>
              <a:gd name="connsiteX211" fmla="*/ 1769596 w 2106302"/>
              <a:gd name="connsiteY211" fmla="*/ 1817511 h 2149288"/>
              <a:gd name="connsiteX212" fmla="*/ 1771295 w 2106302"/>
              <a:gd name="connsiteY212" fmla="*/ 1819775 h 2149288"/>
              <a:gd name="connsiteX213" fmla="*/ 1772615 w 2106302"/>
              <a:gd name="connsiteY213" fmla="*/ 1822227 h 2149288"/>
              <a:gd name="connsiteX214" fmla="*/ 1775069 w 2106302"/>
              <a:gd name="connsiteY214" fmla="*/ 1826942 h 2149288"/>
              <a:gd name="connsiteX215" fmla="*/ 1776768 w 2106302"/>
              <a:gd name="connsiteY215" fmla="*/ 1831657 h 2149288"/>
              <a:gd name="connsiteX216" fmla="*/ 1778466 w 2106302"/>
              <a:gd name="connsiteY216" fmla="*/ 1836751 h 2149288"/>
              <a:gd name="connsiteX217" fmla="*/ 1779221 w 2106302"/>
              <a:gd name="connsiteY217" fmla="*/ 1841655 h 2149288"/>
              <a:gd name="connsiteX218" fmla="*/ 1779788 w 2106302"/>
              <a:gd name="connsiteY218" fmla="*/ 1846747 h 2149288"/>
              <a:gd name="connsiteX219" fmla="*/ 1779788 w 2106302"/>
              <a:gd name="connsiteY219" fmla="*/ 1851840 h 2149288"/>
              <a:gd name="connsiteX220" fmla="*/ 1779033 w 2106302"/>
              <a:gd name="connsiteY220" fmla="*/ 1856932 h 2149288"/>
              <a:gd name="connsiteX221" fmla="*/ 1778090 w 2106302"/>
              <a:gd name="connsiteY221" fmla="*/ 1861836 h 2149288"/>
              <a:gd name="connsiteX222" fmla="*/ 1776580 w 2106302"/>
              <a:gd name="connsiteY222" fmla="*/ 1866741 h 2149288"/>
              <a:gd name="connsiteX223" fmla="*/ 1774881 w 2106302"/>
              <a:gd name="connsiteY223" fmla="*/ 1871456 h 2149288"/>
              <a:gd name="connsiteX224" fmla="*/ 1772427 w 2106302"/>
              <a:gd name="connsiteY224" fmla="*/ 1875794 h 2149288"/>
              <a:gd name="connsiteX225" fmla="*/ 1769407 w 2106302"/>
              <a:gd name="connsiteY225" fmla="*/ 1880321 h 2149288"/>
              <a:gd name="connsiteX226" fmla="*/ 1766011 w 2106302"/>
              <a:gd name="connsiteY226" fmla="*/ 1884283 h 2149288"/>
              <a:gd name="connsiteX227" fmla="*/ 1764312 w 2106302"/>
              <a:gd name="connsiteY227" fmla="*/ 1886168 h 2149288"/>
              <a:gd name="connsiteX228" fmla="*/ 1762236 w 2106302"/>
              <a:gd name="connsiteY228" fmla="*/ 1887866 h 2149288"/>
              <a:gd name="connsiteX229" fmla="*/ 1760348 w 2106302"/>
              <a:gd name="connsiteY229" fmla="*/ 1889751 h 2149288"/>
              <a:gd name="connsiteX230" fmla="*/ 1758083 w 2106302"/>
              <a:gd name="connsiteY230" fmla="*/ 1891261 h 2149288"/>
              <a:gd name="connsiteX231" fmla="*/ 1612567 w 2106302"/>
              <a:gd name="connsiteY231" fmla="*/ 1996698 h 2149288"/>
              <a:gd name="connsiteX232" fmla="*/ 1610491 w 2106302"/>
              <a:gd name="connsiteY232" fmla="*/ 1998395 h 2149288"/>
              <a:gd name="connsiteX233" fmla="*/ 1608037 w 2106302"/>
              <a:gd name="connsiteY233" fmla="*/ 1999904 h 2149288"/>
              <a:gd name="connsiteX234" fmla="*/ 1603319 w 2106302"/>
              <a:gd name="connsiteY234" fmla="*/ 2002356 h 2149288"/>
              <a:gd name="connsiteX235" fmla="*/ 1598413 w 2106302"/>
              <a:gd name="connsiteY235" fmla="*/ 2004242 h 2149288"/>
              <a:gd name="connsiteX236" fmla="*/ 1593505 w 2106302"/>
              <a:gd name="connsiteY236" fmla="*/ 2005752 h 2149288"/>
              <a:gd name="connsiteX237" fmla="*/ 1588220 w 2106302"/>
              <a:gd name="connsiteY237" fmla="*/ 2006694 h 2149288"/>
              <a:gd name="connsiteX238" fmla="*/ 1583313 w 2106302"/>
              <a:gd name="connsiteY238" fmla="*/ 2007072 h 2149288"/>
              <a:gd name="connsiteX239" fmla="*/ 1578217 w 2106302"/>
              <a:gd name="connsiteY239" fmla="*/ 2007072 h 2149288"/>
              <a:gd name="connsiteX240" fmla="*/ 1573121 w 2106302"/>
              <a:gd name="connsiteY240" fmla="*/ 2006317 h 2149288"/>
              <a:gd name="connsiteX241" fmla="*/ 1568214 w 2106302"/>
              <a:gd name="connsiteY241" fmla="*/ 2005562 h 2149288"/>
              <a:gd name="connsiteX242" fmla="*/ 1563306 w 2106302"/>
              <a:gd name="connsiteY242" fmla="*/ 2003865 h 2149288"/>
              <a:gd name="connsiteX243" fmla="*/ 1558588 w 2106302"/>
              <a:gd name="connsiteY243" fmla="*/ 2001979 h 2149288"/>
              <a:gd name="connsiteX244" fmla="*/ 1554058 w 2106302"/>
              <a:gd name="connsiteY244" fmla="*/ 1999526 h 2149288"/>
              <a:gd name="connsiteX245" fmla="*/ 1549718 w 2106302"/>
              <a:gd name="connsiteY245" fmla="*/ 1996509 h 2149288"/>
              <a:gd name="connsiteX246" fmla="*/ 1545754 w 2106302"/>
              <a:gd name="connsiteY246" fmla="*/ 1993113 h 2149288"/>
              <a:gd name="connsiteX247" fmla="*/ 1544056 w 2106302"/>
              <a:gd name="connsiteY247" fmla="*/ 1991416 h 2149288"/>
              <a:gd name="connsiteX248" fmla="*/ 1541979 w 2106302"/>
              <a:gd name="connsiteY248" fmla="*/ 1989342 h 2149288"/>
              <a:gd name="connsiteX249" fmla="*/ 1540470 w 2106302"/>
              <a:gd name="connsiteY249" fmla="*/ 1987455 h 2149288"/>
              <a:gd name="connsiteX250" fmla="*/ 1538582 w 2106302"/>
              <a:gd name="connsiteY250" fmla="*/ 1985192 h 2149288"/>
              <a:gd name="connsiteX251" fmla="*/ 1434210 w 2106302"/>
              <a:gd name="connsiteY251" fmla="*/ 1841466 h 2149288"/>
              <a:gd name="connsiteX252" fmla="*/ 1420055 w 2106302"/>
              <a:gd name="connsiteY252" fmla="*/ 1848067 h 2149288"/>
              <a:gd name="connsiteX253" fmla="*/ 1406277 w 2106302"/>
              <a:gd name="connsiteY253" fmla="*/ 1854858 h 2149288"/>
              <a:gd name="connsiteX254" fmla="*/ 1391933 w 2106302"/>
              <a:gd name="connsiteY254" fmla="*/ 1861082 h 2149288"/>
              <a:gd name="connsiteX255" fmla="*/ 1377590 w 2106302"/>
              <a:gd name="connsiteY255" fmla="*/ 1867118 h 2149288"/>
              <a:gd name="connsiteX256" fmla="*/ 1363057 w 2106302"/>
              <a:gd name="connsiteY256" fmla="*/ 1872965 h 2149288"/>
              <a:gd name="connsiteX257" fmla="*/ 1348524 w 2106302"/>
              <a:gd name="connsiteY257" fmla="*/ 1878247 h 2149288"/>
              <a:gd name="connsiteX258" fmla="*/ 1333803 w 2106302"/>
              <a:gd name="connsiteY258" fmla="*/ 1883716 h 2149288"/>
              <a:gd name="connsiteX259" fmla="*/ 1318892 w 2106302"/>
              <a:gd name="connsiteY259" fmla="*/ 1888620 h 2149288"/>
              <a:gd name="connsiteX260" fmla="*/ 1303983 w 2106302"/>
              <a:gd name="connsiteY260" fmla="*/ 1893336 h 2149288"/>
              <a:gd name="connsiteX261" fmla="*/ 1288695 w 2106302"/>
              <a:gd name="connsiteY261" fmla="*/ 1897674 h 2149288"/>
              <a:gd name="connsiteX262" fmla="*/ 1273596 w 2106302"/>
              <a:gd name="connsiteY262" fmla="*/ 1902012 h 2149288"/>
              <a:gd name="connsiteX263" fmla="*/ 1258308 w 2106302"/>
              <a:gd name="connsiteY263" fmla="*/ 1905785 h 2149288"/>
              <a:gd name="connsiteX264" fmla="*/ 1243021 w 2106302"/>
              <a:gd name="connsiteY264" fmla="*/ 1909556 h 2149288"/>
              <a:gd name="connsiteX265" fmla="*/ 1227355 w 2106302"/>
              <a:gd name="connsiteY265" fmla="*/ 1912952 h 2149288"/>
              <a:gd name="connsiteX266" fmla="*/ 1211691 w 2106302"/>
              <a:gd name="connsiteY266" fmla="*/ 1916158 h 2149288"/>
              <a:gd name="connsiteX267" fmla="*/ 1196025 w 2106302"/>
              <a:gd name="connsiteY267" fmla="*/ 1918799 h 2149288"/>
              <a:gd name="connsiteX268" fmla="*/ 1196025 w 2106302"/>
              <a:gd name="connsiteY268" fmla="*/ 2096475 h 2149288"/>
              <a:gd name="connsiteX269" fmla="*/ 1196025 w 2106302"/>
              <a:gd name="connsiteY269" fmla="*/ 2099117 h 2149288"/>
              <a:gd name="connsiteX270" fmla="*/ 1195647 w 2106302"/>
              <a:gd name="connsiteY270" fmla="*/ 2101757 h 2149288"/>
              <a:gd name="connsiteX271" fmla="*/ 1195270 w 2106302"/>
              <a:gd name="connsiteY271" fmla="*/ 2104586 h 2149288"/>
              <a:gd name="connsiteX272" fmla="*/ 1194892 w 2106302"/>
              <a:gd name="connsiteY272" fmla="*/ 2107228 h 2149288"/>
              <a:gd name="connsiteX273" fmla="*/ 1193571 w 2106302"/>
              <a:gd name="connsiteY273" fmla="*/ 2112131 h 2149288"/>
              <a:gd name="connsiteX274" fmla="*/ 1191872 w 2106302"/>
              <a:gd name="connsiteY274" fmla="*/ 2117035 h 2149288"/>
              <a:gd name="connsiteX275" fmla="*/ 1189608 w 2106302"/>
              <a:gd name="connsiteY275" fmla="*/ 2121750 h 2149288"/>
              <a:gd name="connsiteX276" fmla="*/ 1186966 w 2106302"/>
              <a:gd name="connsiteY276" fmla="*/ 2125900 h 2149288"/>
              <a:gd name="connsiteX277" fmla="*/ 1183946 w 2106302"/>
              <a:gd name="connsiteY277" fmla="*/ 2130238 h 2149288"/>
              <a:gd name="connsiteX278" fmla="*/ 1180548 w 2106302"/>
              <a:gd name="connsiteY278" fmla="*/ 2133822 h 2149288"/>
              <a:gd name="connsiteX279" fmla="*/ 1176774 w 2106302"/>
              <a:gd name="connsiteY279" fmla="*/ 2137406 h 2149288"/>
              <a:gd name="connsiteX280" fmla="*/ 1172622 w 2106302"/>
              <a:gd name="connsiteY280" fmla="*/ 2140235 h 2149288"/>
              <a:gd name="connsiteX281" fmla="*/ 1168281 w 2106302"/>
              <a:gd name="connsiteY281" fmla="*/ 2142875 h 2149288"/>
              <a:gd name="connsiteX282" fmla="*/ 1163751 w 2106302"/>
              <a:gd name="connsiteY282" fmla="*/ 2145138 h 2149288"/>
              <a:gd name="connsiteX283" fmla="*/ 1158844 w 2106302"/>
              <a:gd name="connsiteY283" fmla="*/ 2147025 h 2149288"/>
              <a:gd name="connsiteX284" fmla="*/ 1153748 w 2106302"/>
              <a:gd name="connsiteY284" fmla="*/ 2148346 h 2149288"/>
              <a:gd name="connsiteX285" fmla="*/ 1148275 w 2106302"/>
              <a:gd name="connsiteY285" fmla="*/ 2148911 h 2149288"/>
              <a:gd name="connsiteX286" fmla="*/ 1145633 w 2106302"/>
              <a:gd name="connsiteY286" fmla="*/ 2149288 h 2149288"/>
              <a:gd name="connsiteX287" fmla="*/ 1142990 w 2106302"/>
              <a:gd name="connsiteY287" fmla="*/ 2149288 h 2149288"/>
              <a:gd name="connsiteX288" fmla="*/ 963313 w 2106302"/>
              <a:gd name="connsiteY288" fmla="*/ 2149288 h 2149288"/>
              <a:gd name="connsiteX289" fmla="*/ 960483 w 2106302"/>
              <a:gd name="connsiteY289" fmla="*/ 2149288 h 2149288"/>
              <a:gd name="connsiteX290" fmla="*/ 958029 w 2106302"/>
              <a:gd name="connsiteY290" fmla="*/ 2148911 h 2149288"/>
              <a:gd name="connsiteX291" fmla="*/ 952554 w 2106302"/>
              <a:gd name="connsiteY291" fmla="*/ 2148346 h 2149288"/>
              <a:gd name="connsiteX292" fmla="*/ 947648 w 2106302"/>
              <a:gd name="connsiteY292" fmla="*/ 2147025 h 2149288"/>
              <a:gd name="connsiteX293" fmla="*/ 942740 w 2106302"/>
              <a:gd name="connsiteY293" fmla="*/ 2145138 h 2149288"/>
              <a:gd name="connsiteX294" fmla="*/ 938022 w 2106302"/>
              <a:gd name="connsiteY294" fmla="*/ 2142875 h 2149288"/>
              <a:gd name="connsiteX295" fmla="*/ 933870 w 2106302"/>
              <a:gd name="connsiteY295" fmla="*/ 2140235 h 2149288"/>
              <a:gd name="connsiteX296" fmla="*/ 929529 w 2106302"/>
              <a:gd name="connsiteY296" fmla="*/ 2137406 h 2149288"/>
              <a:gd name="connsiteX297" fmla="*/ 925943 w 2106302"/>
              <a:gd name="connsiteY297" fmla="*/ 2133822 h 2149288"/>
              <a:gd name="connsiteX298" fmla="*/ 922356 w 2106302"/>
              <a:gd name="connsiteY298" fmla="*/ 2130238 h 2149288"/>
              <a:gd name="connsiteX299" fmla="*/ 919525 w 2106302"/>
              <a:gd name="connsiteY299" fmla="*/ 2125900 h 2149288"/>
              <a:gd name="connsiteX300" fmla="*/ 916883 w 2106302"/>
              <a:gd name="connsiteY300" fmla="*/ 2121750 h 2149288"/>
              <a:gd name="connsiteX301" fmla="*/ 914619 w 2106302"/>
              <a:gd name="connsiteY301" fmla="*/ 2117035 h 2149288"/>
              <a:gd name="connsiteX302" fmla="*/ 912731 w 2106302"/>
              <a:gd name="connsiteY302" fmla="*/ 2112131 h 2149288"/>
              <a:gd name="connsiteX303" fmla="*/ 911410 w 2106302"/>
              <a:gd name="connsiteY303" fmla="*/ 2107228 h 2149288"/>
              <a:gd name="connsiteX304" fmla="*/ 911032 w 2106302"/>
              <a:gd name="connsiteY304" fmla="*/ 2104586 h 2149288"/>
              <a:gd name="connsiteX305" fmla="*/ 910467 w 2106302"/>
              <a:gd name="connsiteY305" fmla="*/ 2101757 h 2149288"/>
              <a:gd name="connsiteX306" fmla="*/ 910277 w 2106302"/>
              <a:gd name="connsiteY306" fmla="*/ 2099117 h 2149288"/>
              <a:gd name="connsiteX307" fmla="*/ 910277 w 2106302"/>
              <a:gd name="connsiteY307" fmla="*/ 2096475 h 2149288"/>
              <a:gd name="connsiteX308" fmla="*/ 910277 w 2106302"/>
              <a:gd name="connsiteY308" fmla="*/ 1918799 h 2149288"/>
              <a:gd name="connsiteX309" fmla="*/ 894613 w 2106302"/>
              <a:gd name="connsiteY309" fmla="*/ 1916158 h 2149288"/>
              <a:gd name="connsiteX310" fmla="*/ 878947 w 2106302"/>
              <a:gd name="connsiteY310" fmla="*/ 1912952 h 2149288"/>
              <a:gd name="connsiteX311" fmla="*/ 863283 w 2106302"/>
              <a:gd name="connsiteY311" fmla="*/ 1909556 h 2149288"/>
              <a:gd name="connsiteX312" fmla="*/ 848184 w 2106302"/>
              <a:gd name="connsiteY312" fmla="*/ 1905785 h 2149288"/>
              <a:gd name="connsiteX313" fmla="*/ 832707 w 2106302"/>
              <a:gd name="connsiteY313" fmla="*/ 1902012 h 2149288"/>
              <a:gd name="connsiteX314" fmla="*/ 817419 w 2106302"/>
              <a:gd name="connsiteY314" fmla="*/ 1897674 h 2149288"/>
              <a:gd name="connsiteX315" fmla="*/ 802509 w 2106302"/>
              <a:gd name="connsiteY315" fmla="*/ 1893336 h 2149288"/>
              <a:gd name="connsiteX316" fmla="*/ 787600 w 2106302"/>
              <a:gd name="connsiteY316" fmla="*/ 1888620 h 2149288"/>
              <a:gd name="connsiteX317" fmla="*/ 772500 w 2106302"/>
              <a:gd name="connsiteY317" fmla="*/ 1883716 h 2149288"/>
              <a:gd name="connsiteX318" fmla="*/ 757778 w 2106302"/>
              <a:gd name="connsiteY318" fmla="*/ 1878247 h 2149288"/>
              <a:gd name="connsiteX319" fmla="*/ 743245 w 2106302"/>
              <a:gd name="connsiteY319" fmla="*/ 1872965 h 2149288"/>
              <a:gd name="connsiteX320" fmla="*/ 728714 w 2106302"/>
              <a:gd name="connsiteY320" fmla="*/ 1867118 h 2149288"/>
              <a:gd name="connsiteX321" fmla="*/ 714369 w 2106302"/>
              <a:gd name="connsiteY321" fmla="*/ 1861082 h 2149288"/>
              <a:gd name="connsiteX322" fmla="*/ 700213 w 2106302"/>
              <a:gd name="connsiteY322" fmla="*/ 1854858 h 2149288"/>
              <a:gd name="connsiteX323" fmla="*/ 686247 w 2106302"/>
              <a:gd name="connsiteY323" fmla="*/ 1848067 h 2149288"/>
              <a:gd name="connsiteX324" fmla="*/ 672092 w 2106302"/>
              <a:gd name="connsiteY324" fmla="*/ 1841466 h 2149288"/>
              <a:gd name="connsiteX325" fmla="*/ 567720 w 2106302"/>
              <a:gd name="connsiteY325" fmla="*/ 1985380 h 2149288"/>
              <a:gd name="connsiteX326" fmla="*/ 566021 w 2106302"/>
              <a:gd name="connsiteY326" fmla="*/ 1987644 h 2149288"/>
              <a:gd name="connsiteX327" fmla="*/ 564323 w 2106302"/>
              <a:gd name="connsiteY327" fmla="*/ 1989719 h 2149288"/>
              <a:gd name="connsiteX328" fmla="*/ 562436 w 2106302"/>
              <a:gd name="connsiteY328" fmla="*/ 1991605 h 2149288"/>
              <a:gd name="connsiteX329" fmla="*/ 560548 w 2106302"/>
              <a:gd name="connsiteY329" fmla="*/ 1993491 h 2149288"/>
              <a:gd name="connsiteX330" fmla="*/ 556396 w 2106302"/>
              <a:gd name="connsiteY330" fmla="*/ 1996698 h 2149288"/>
              <a:gd name="connsiteX331" fmla="*/ 552244 w 2106302"/>
              <a:gd name="connsiteY331" fmla="*/ 1999716 h 2149288"/>
              <a:gd name="connsiteX332" fmla="*/ 547714 w 2106302"/>
              <a:gd name="connsiteY332" fmla="*/ 2001979 h 2149288"/>
              <a:gd name="connsiteX333" fmla="*/ 542996 w 2106302"/>
              <a:gd name="connsiteY333" fmla="*/ 2003865 h 2149288"/>
              <a:gd name="connsiteX334" fmla="*/ 538088 w 2106302"/>
              <a:gd name="connsiteY334" fmla="*/ 2005562 h 2149288"/>
              <a:gd name="connsiteX335" fmla="*/ 533182 w 2106302"/>
              <a:gd name="connsiteY335" fmla="*/ 2006317 h 2149288"/>
              <a:gd name="connsiteX336" fmla="*/ 528085 w 2106302"/>
              <a:gd name="connsiteY336" fmla="*/ 2007072 h 2149288"/>
              <a:gd name="connsiteX337" fmla="*/ 522989 w 2106302"/>
              <a:gd name="connsiteY337" fmla="*/ 2007072 h 2149288"/>
              <a:gd name="connsiteX338" fmla="*/ 517704 w 2106302"/>
              <a:gd name="connsiteY338" fmla="*/ 2006694 h 2149288"/>
              <a:gd name="connsiteX339" fmla="*/ 512799 w 2106302"/>
              <a:gd name="connsiteY339" fmla="*/ 2005752 h 2149288"/>
              <a:gd name="connsiteX340" fmla="*/ 507703 w 2106302"/>
              <a:gd name="connsiteY340" fmla="*/ 2004242 h 2149288"/>
              <a:gd name="connsiteX341" fmla="*/ 502984 w 2106302"/>
              <a:gd name="connsiteY341" fmla="*/ 2002356 h 2149288"/>
              <a:gd name="connsiteX342" fmla="*/ 498077 w 2106302"/>
              <a:gd name="connsiteY342" fmla="*/ 1999904 h 2149288"/>
              <a:gd name="connsiteX343" fmla="*/ 495811 w 2106302"/>
              <a:gd name="connsiteY343" fmla="*/ 1998395 h 2149288"/>
              <a:gd name="connsiteX344" fmla="*/ 493547 w 2106302"/>
              <a:gd name="connsiteY344" fmla="*/ 1996698 h 2149288"/>
              <a:gd name="connsiteX345" fmla="*/ 348408 w 2106302"/>
              <a:gd name="connsiteY345" fmla="*/ 1891261 h 2149288"/>
              <a:gd name="connsiteX346" fmla="*/ 346521 w 2106302"/>
              <a:gd name="connsiteY346" fmla="*/ 1889751 h 2149288"/>
              <a:gd name="connsiteX347" fmla="*/ 344445 w 2106302"/>
              <a:gd name="connsiteY347" fmla="*/ 1887866 h 2149288"/>
              <a:gd name="connsiteX348" fmla="*/ 342369 w 2106302"/>
              <a:gd name="connsiteY348" fmla="*/ 1886168 h 2149288"/>
              <a:gd name="connsiteX349" fmla="*/ 340671 w 2106302"/>
              <a:gd name="connsiteY349" fmla="*/ 1884283 h 2149288"/>
              <a:gd name="connsiteX350" fmla="*/ 337273 w 2106302"/>
              <a:gd name="connsiteY350" fmla="*/ 1880321 h 2149288"/>
              <a:gd name="connsiteX351" fmla="*/ 334442 w 2106302"/>
              <a:gd name="connsiteY351" fmla="*/ 1875794 h 2149288"/>
              <a:gd name="connsiteX352" fmla="*/ 331988 w 2106302"/>
              <a:gd name="connsiteY352" fmla="*/ 1871456 h 2149288"/>
              <a:gd name="connsiteX353" fmla="*/ 329912 w 2106302"/>
              <a:gd name="connsiteY353" fmla="*/ 1866741 h 2149288"/>
              <a:gd name="connsiteX354" fmla="*/ 328402 w 2106302"/>
              <a:gd name="connsiteY354" fmla="*/ 1861836 h 2149288"/>
              <a:gd name="connsiteX355" fmla="*/ 327458 w 2106302"/>
              <a:gd name="connsiteY355" fmla="*/ 1856932 h 2149288"/>
              <a:gd name="connsiteX356" fmla="*/ 326703 w 2106302"/>
              <a:gd name="connsiteY356" fmla="*/ 1851840 h 2149288"/>
              <a:gd name="connsiteX357" fmla="*/ 326703 w 2106302"/>
              <a:gd name="connsiteY357" fmla="*/ 1846747 h 2149288"/>
              <a:gd name="connsiteX358" fmla="*/ 327270 w 2106302"/>
              <a:gd name="connsiteY358" fmla="*/ 1841655 h 2149288"/>
              <a:gd name="connsiteX359" fmla="*/ 328024 w 2106302"/>
              <a:gd name="connsiteY359" fmla="*/ 1836751 h 2149288"/>
              <a:gd name="connsiteX360" fmla="*/ 329535 w 2106302"/>
              <a:gd name="connsiteY360" fmla="*/ 1831657 h 2149288"/>
              <a:gd name="connsiteX361" fmla="*/ 331423 w 2106302"/>
              <a:gd name="connsiteY361" fmla="*/ 1826942 h 2149288"/>
              <a:gd name="connsiteX362" fmla="*/ 332554 w 2106302"/>
              <a:gd name="connsiteY362" fmla="*/ 1824491 h 2149288"/>
              <a:gd name="connsiteX363" fmla="*/ 333687 w 2106302"/>
              <a:gd name="connsiteY363" fmla="*/ 1822227 h 2149288"/>
              <a:gd name="connsiteX364" fmla="*/ 335197 w 2106302"/>
              <a:gd name="connsiteY364" fmla="*/ 1819775 h 2149288"/>
              <a:gd name="connsiteX365" fmla="*/ 336896 w 2106302"/>
              <a:gd name="connsiteY365" fmla="*/ 1817511 h 2149288"/>
              <a:gd name="connsiteX366" fmla="*/ 441455 w 2106302"/>
              <a:gd name="connsiteY366" fmla="*/ 1673597 h 2149288"/>
              <a:gd name="connsiteX367" fmla="*/ 430509 w 2106302"/>
              <a:gd name="connsiteY367" fmla="*/ 1662091 h 2149288"/>
              <a:gd name="connsiteX368" fmla="*/ 420128 w 2106302"/>
              <a:gd name="connsiteY368" fmla="*/ 1650775 h 2149288"/>
              <a:gd name="connsiteX369" fmla="*/ 409559 w 2106302"/>
              <a:gd name="connsiteY369" fmla="*/ 1639080 h 2149288"/>
              <a:gd name="connsiteX370" fmla="*/ 399179 w 2106302"/>
              <a:gd name="connsiteY370" fmla="*/ 1627197 h 2149288"/>
              <a:gd name="connsiteX371" fmla="*/ 389364 w 2106302"/>
              <a:gd name="connsiteY371" fmla="*/ 1615125 h 2149288"/>
              <a:gd name="connsiteX372" fmla="*/ 379550 w 2106302"/>
              <a:gd name="connsiteY372" fmla="*/ 1602866 h 2149288"/>
              <a:gd name="connsiteX373" fmla="*/ 369925 w 2106302"/>
              <a:gd name="connsiteY373" fmla="*/ 1590605 h 2149288"/>
              <a:gd name="connsiteX374" fmla="*/ 360487 w 2106302"/>
              <a:gd name="connsiteY374" fmla="*/ 1578156 h 2149288"/>
              <a:gd name="connsiteX375" fmla="*/ 351429 w 2106302"/>
              <a:gd name="connsiteY375" fmla="*/ 1565331 h 2149288"/>
              <a:gd name="connsiteX376" fmla="*/ 342747 w 2106302"/>
              <a:gd name="connsiteY376" fmla="*/ 1552316 h 2149288"/>
              <a:gd name="connsiteX377" fmla="*/ 333875 w 2106302"/>
              <a:gd name="connsiteY377" fmla="*/ 1539113 h 2149288"/>
              <a:gd name="connsiteX378" fmla="*/ 325382 w 2106302"/>
              <a:gd name="connsiteY378" fmla="*/ 1526098 h 2149288"/>
              <a:gd name="connsiteX379" fmla="*/ 317455 w 2106302"/>
              <a:gd name="connsiteY379" fmla="*/ 1512518 h 2149288"/>
              <a:gd name="connsiteX380" fmla="*/ 309340 w 2106302"/>
              <a:gd name="connsiteY380" fmla="*/ 1498937 h 2149288"/>
              <a:gd name="connsiteX381" fmla="*/ 301791 w 2106302"/>
              <a:gd name="connsiteY381" fmla="*/ 1485168 h 2149288"/>
              <a:gd name="connsiteX382" fmla="*/ 294052 w 2106302"/>
              <a:gd name="connsiteY382" fmla="*/ 1471211 h 2149288"/>
              <a:gd name="connsiteX383" fmla="*/ 124756 w 2106302"/>
              <a:gd name="connsiteY383" fmla="*/ 1526098 h 2149288"/>
              <a:gd name="connsiteX384" fmla="*/ 122302 w 2106302"/>
              <a:gd name="connsiteY384" fmla="*/ 1526853 h 2149288"/>
              <a:gd name="connsiteX385" fmla="*/ 119660 w 2106302"/>
              <a:gd name="connsiteY385" fmla="*/ 1527608 h 2149288"/>
              <a:gd name="connsiteX386" fmla="*/ 117017 w 2106302"/>
              <a:gd name="connsiteY386" fmla="*/ 1527985 h 2149288"/>
              <a:gd name="connsiteX387" fmla="*/ 114563 w 2106302"/>
              <a:gd name="connsiteY387" fmla="*/ 1528550 h 2149288"/>
              <a:gd name="connsiteX388" fmla="*/ 109090 w 2106302"/>
              <a:gd name="connsiteY388" fmla="*/ 1528740 h 2149288"/>
              <a:gd name="connsiteX389" fmla="*/ 103994 w 2106302"/>
              <a:gd name="connsiteY389" fmla="*/ 1528550 h 2149288"/>
              <a:gd name="connsiteX390" fmla="*/ 99087 w 2106302"/>
              <a:gd name="connsiteY390" fmla="*/ 1527796 h 2149288"/>
              <a:gd name="connsiteX391" fmla="*/ 93991 w 2106302"/>
              <a:gd name="connsiteY391" fmla="*/ 1526664 h 2149288"/>
              <a:gd name="connsiteX392" fmla="*/ 89273 w 2106302"/>
              <a:gd name="connsiteY392" fmla="*/ 1525155 h 2149288"/>
              <a:gd name="connsiteX393" fmla="*/ 84555 w 2106302"/>
              <a:gd name="connsiteY393" fmla="*/ 1522892 h 2149288"/>
              <a:gd name="connsiteX394" fmla="*/ 80025 w 2106302"/>
              <a:gd name="connsiteY394" fmla="*/ 1520440 h 2149288"/>
              <a:gd name="connsiteX395" fmla="*/ 76061 w 2106302"/>
              <a:gd name="connsiteY395" fmla="*/ 1517611 h 2149288"/>
              <a:gd name="connsiteX396" fmla="*/ 72286 w 2106302"/>
              <a:gd name="connsiteY396" fmla="*/ 1514216 h 2149288"/>
              <a:gd name="connsiteX397" fmla="*/ 68701 w 2106302"/>
              <a:gd name="connsiteY397" fmla="*/ 1510443 h 2149288"/>
              <a:gd name="connsiteX398" fmla="*/ 65303 w 2106302"/>
              <a:gd name="connsiteY398" fmla="*/ 1506293 h 2149288"/>
              <a:gd name="connsiteX399" fmla="*/ 62661 w 2106302"/>
              <a:gd name="connsiteY399" fmla="*/ 1501955 h 2149288"/>
              <a:gd name="connsiteX400" fmla="*/ 60207 w 2106302"/>
              <a:gd name="connsiteY400" fmla="*/ 1497240 h 2149288"/>
              <a:gd name="connsiteX401" fmla="*/ 59075 w 2106302"/>
              <a:gd name="connsiteY401" fmla="*/ 1494789 h 2149288"/>
              <a:gd name="connsiteX402" fmla="*/ 58131 w 2106302"/>
              <a:gd name="connsiteY402" fmla="*/ 1492336 h 2149288"/>
              <a:gd name="connsiteX403" fmla="*/ 2642 w 2106302"/>
              <a:gd name="connsiteY403" fmla="*/ 1321449 h 2149288"/>
              <a:gd name="connsiteX404" fmla="*/ 2076 w 2106302"/>
              <a:gd name="connsiteY404" fmla="*/ 1318997 h 2149288"/>
              <a:gd name="connsiteX405" fmla="*/ 1321 w 2106302"/>
              <a:gd name="connsiteY405" fmla="*/ 1316357 h 2149288"/>
              <a:gd name="connsiteX406" fmla="*/ 943 w 2106302"/>
              <a:gd name="connsiteY406" fmla="*/ 1313716 h 2149288"/>
              <a:gd name="connsiteX407" fmla="*/ 378 w 2106302"/>
              <a:gd name="connsiteY407" fmla="*/ 1310886 h 2149288"/>
              <a:gd name="connsiteX408" fmla="*/ 0 w 2106302"/>
              <a:gd name="connsiteY408" fmla="*/ 1305795 h 2149288"/>
              <a:gd name="connsiteX409" fmla="*/ 189 w 2106302"/>
              <a:gd name="connsiteY409" fmla="*/ 1300702 h 2149288"/>
              <a:gd name="connsiteX410" fmla="*/ 943 w 2106302"/>
              <a:gd name="connsiteY410" fmla="*/ 1295609 h 2149288"/>
              <a:gd name="connsiteX411" fmla="*/ 2266 w 2106302"/>
              <a:gd name="connsiteY411" fmla="*/ 1290705 h 2149288"/>
              <a:gd name="connsiteX412" fmla="*/ 3775 w 2106302"/>
              <a:gd name="connsiteY412" fmla="*/ 1285801 h 2149288"/>
              <a:gd name="connsiteX413" fmla="*/ 5851 w 2106302"/>
              <a:gd name="connsiteY413" fmla="*/ 1281274 h 2149288"/>
              <a:gd name="connsiteX414" fmla="*/ 8305 w 2106302"/>
              <a:gd name="connsiteY414" fmla="*/ 1276747 h 2149288"/>
              <a:gd name="connsiteX415" fmla="*/ 11324 w 2106302"/>
              <a:gd name="connsiteY415" fmla="*/ 1272598 h 2149288"/>
              <a:gd name="connsiteX416" fmla="*/ 14533 w 2106302"/>
              <a:gd name="connsiteY416" fmla="*/ 1268636 h 2149288"/>
              <a:gd name="connsiteX417" fmla="*/ 18308 w 2106302"/>
              <a:gd name="connsiteY417" fmla="*/ 1265241 h 2149288"/>
              <a:gd name="connsiteX418" fmla="*/ 22271 w 2106302"/>
              <a:gd name="connsiteY418" fmla="*/ 1262035 h 2149288"/>
              <a:gd name="connsiteX419" fmla="*/ 26801 w 2106302"/>
              <a:gd name="connsiteY419" fmla="*/ 1259205 h 2149288"/>
              <a:gd name="connsiteX420" fmla="*/ 29254 w 2106302"/>
              <a:gd name="connsiteY420" fmla="*/ 1258074 h 2149288"/>
              <a:gd name="connsiteX421" fmla="*/ 31708 w 2106302"/>
              <a:gd name="connsiteY421" fmla="*/ 1256942 h 2149288"/>
              <a:gd name="connsiteX422" fmla="*/ 34161 w 2106302"/>
              <a:gd name="connsiteY422" fmla="*/ 1255811 h 2149288"/>
              <a:gd name="connsiteX423" fmla="*/ 36615 w 2106302"/>
              <a:gd name="connsiteY423" fmla="*/ 1254867 h 2149288"/>
              <a:gd name="connsiteX424" fmla="*/ 205912 w 2106302"/>
              <a:gd name="connsiteY424" fmla="*/ 1199791 h 2149288"/>
              <a:gd name="connsiteX425" fmla="*/ 203836 w 2106302"/>
              <a:gd name="connsiteY425" fmla="*/ 1184514 h 2149288"/>
              <a:gd name="connsiteX426" fmla="*/ 201949 w 2106302"/>
              <a:gd name="connsiteY426" fmla="*/ 1169047 h 2149288"/>
              <a:gd name="connsiteX427" fmla="*/ 200439 w 2106302"/>
              <a:gd name="connsiteY427" fmla="*/ 1153580 h 2149288"/>
              <a:gd name="connsiteX428" fmla="*/ 199117 w 2106302"/>
              <a:gd name="connsiteY428" fmla="*/ 1137926 h 2149288"/>
              <a:gd name="connsiteX429" fmla="*/ 198174 w 2106302"/>
              <a:gd name="connsiteY429" fmla="*/ 1122270 h 2149288"/>
              <a:gd name="connsiteX430" fmla="*/ 197230 w 2106302"/>
              <a:gd name="connsiteY430" fmla="*/ 1106427 h 2149288"/>
              <a:gd name="connsiteX431" fmla="*/ 196852 w 2106302"/>
              <a:gd name="connsiteY431" fmla="*/ 1090583 h 2149288"/>
              <a:gd name="connsiteX432" fmla="*/ 196852 w 2106302"/>
              <a:gd name="connsiteY432" fmla="*/ 1074739 h 2149288"/>
              <a:gd name="connsiteX433" fmla="*/ 196852 w 2106302"/>
              <a:gd name="connsiteY433" fmla="*/ 1058895 h 2149288"/>
              <a:gd name="connsiteX434" fmla="*/ 197230 w 2106302"/>
              <a:gd name="connsiteY434" fmla="*/ 1043051 h 2149288"/>
              <a:gd name="connsiteX435" fmla="*/ 198174 w 2106302"/>
              <a:gd name="connsiteY435" fmla="*/ 1027396 h 2149288"/>
              <a:gd name="connsiteX436" fmla="*/ 199117 w 2106302"/>
              <a:gd name="connsiteY436" fmla="*/ 1011741 h 2149288"/>
              <a:gd name="connsiteX437" fmla="*/ 200439 w 2106302"/>
              <a:gd name="connsiteY437" fmla="*/ 996085 h 2149288"/>
              <a:gd name="connsiteX438" fmla="*/ 201949 w 2106302"/>
              <a:gd name="connsiteY438" fmla="*/ 980430 h 2149288"/>
              <a:gd name="connsiteX439" fmla="*/ 203836 w 2106302"/>
              <a:gd name="connsiteY439" fmla="*/ 964964 h 2149288"/>
              <a:gd name="connsiteX440" fmla="*/ 205912 w 2106302"/>
              <a:gd name="connsiteY440" fmla="*/ 949497 h 2149288"/>
              <a:gd name="connsiteX441" fmla="*/ 36615 w 2106302"/>
              <a:gd name="connsiteY441" fmla="*/ 894798 h 2149288"/>
              <a:gd name="connsiteX442" fmla="*/ 34161 w 2106302"/>
              <a:gd name="connsiteY442" fmla="*/ 893856 h 2149288"/>
              <a:gd name="connsiteX443" fmla="*/ 31708 w 2106302"/>
              <a:gd name="connsiteY443" fmla="*/ 892724 h 2149288"/>
              <a:gd name="connsiteX444" fmla="*/ 26801 w 2106302"/>
              <a:gd name="connsiteY444" fmla="*/ 890271 h 2149288"/>
              <a:gd name="connsiteX445" fmla="*/ 22271 w 2106302"/>
              <a:gd name="connsiteY445" fmla="*/ 887630 h 2149288"/>
              <a:gd name="connsiteX446" fmla="*/ 18308 w 2106302"/>
              <a:gd name="connsiteY446" fmla="*/ 884235 h 2149288"/>
              <a:gd name="connsiteX447" fmla="*/ 14533 w 2106302"/>
              <a:gd name="connsiteY447" fmla="*/ 880652 h 2149288"/>
              <a:gd name="connsiteX448" fmla="*/ 11324 w 2106302"/>
              <a:gd name="connsiteY448" fmla="*/ 876880 h 2149288"/>
              <a:gd name="connsiteX449" fmla="*/ 8305 w 2106302"/>
              <a:gd name="connsiteY449" fmla="*/ 872541 h 2149288"/>
              <a:gd name="connsiteX450" fmla="*/ 5851 w 2106302"/>
              <a:gd name="connsiteY450" fmla="*/ 868203 h 2149288"/>
              <a:gd name="connsiteX451" fmla="*/ 3775 w 2106302"/>
              <a:gd name="connsiteY451" fmla="*/ 863677 h 2149288"/>
              <a:gd name="connsiteX452" fmla="*/ 2266 w 2106302"/>
              <a:gd name="connsiteY452" fmla="*/ 858772 h 2149288"/>
              <a:gd name="connsiteX453" fmla="*/ 943 w 2106302"/>
              <a:gd name="connsiteY453" fmla="*/ 853869 h 2149288"/>
              <a:gd name="connsiteX454" fmla="*/ 189 w 2106302"/>
              <a:gd name="connsiteY454" fmla="*/ 848776 h 2149288"/>
              <a:gd name="connsiteX455" fmla="*/ 0 w 2106302"/>
              <a:gd name="connsiteY455" fmla="*/ 843495 h 2149288"/>
              <a:gd name="connsiteX456" fmla="*/ 378 w 2106302"/>
              <a:gd name="connsiteY456" fmla="*/ 838402 h 2149288"/>
              <a:gd name="connsiteX457" fmla="*/ 943 w 2106302"/>
              <a:gd name="connsiteY457" fmla="*/ 835762 h 2149288"/>
              <a:gd name="connsiteX458" fmla="*/ 1321 w 2106302"/>
              <a:gd name="connsiteY458" fmla="*/ 833121 h 2149288"/>
              <a:gd name="connsiteX459" fmla="*/ 2076 w 2106302"/>
              <a:gd name="connsiteY459" fmla="*/ 830291 h 2149288"/>
              <a:gd name="connsiteX460" fmla="*/ 2642 w 2106302"/>
              <a:gd name="connsiteY460" fmla="*/ 827839 h 2149288"/>
              <a:gd name="connsiteX461" fmla="*/ 58131 w 2106302"/>
              <a:gd name="connsiteY461" fmla="*/ 657330 h 2149288"/>
              <a:gd name="connsiteX462" fmla="*/ 59075 w 2106302"/>
              <a:gd name="connsiteY462" fmla="*/ 654689 h 2149288"/>
              <a:gd name="connsiteX463" fmla="*/ 60207 w 2106302"/>
              <a:gd name="connsiteY463" fmla="*/ 652237 h 2149288"/>
              <a:gd name="connsiteX464" fmla="*/ 61339 w 2106302"/>
              <a:gd name="connsiteY464" fmla="*/ 649786 h 2149288"/>
              <a:gd name="connsiteX465" fmla="*/ 62661 w 2106302"/>
              <a:gd name="connsiteY465" fmla="*/ 647521 h 2149288"/>
              <a:gd name="connsiteX466" fmla="*/ 65303 w 2106302"/>
              <a:gd name="connsiteY466" fmla="*/ 642995 h 2149288"/>
              <a:gd name="connsiteX467" fmla="*/ 68701 w 2106302"/>
              <a:gd name="connsiteY467" fmla="*/ 639034 h 2149288"/>
              <a:gd name="connsiteX468" fmla="*/ 72286 w 2106302"/>
              <a:gd name="connsiteY468" fmla="*/ 635262 h 2149288"/>
              <a:gd name="connsiteX469" fmla="*/ 76061 w 2106302"/>
              <a:gd name="connsiteY469" fmla="*/ 631866 h 2149288"/>
              <a:gd name="connsiteX470" fmla="*/ 80025 w 2106302"/>
              <a:gd name="connsiteY470" fmla="*/ 629038 h 2149288"/>
              <a:gd name="connsiteX471" fmla="*/ 84555 w 2106302"/>
              <a:gd name="connsiteY471" fmla="*/ 626585 h 2149288"/>
              <a:gd name="connsiteX472" fmla="*/ 89273 w 2106302"/>
              <a:gd name="connsiteY472" fmla="*/ 624511 h 2149288"/>
              <a:gd name="connsiteX473" fmla="*/ 93991 w 2106302"/>
              <a:gd name="connsiteY473" fmla="*/ 622625 h 2149288"/>
              <a:gd name="connsiteX474" fmla="*/ 99087 w 2106302"/>
              <a:gd name="connsiteY474" fmla="*/ 621681 h 2149288"/>
              <a:gd name="connsiteX475" fmla="*/ 103994 w 2106302"/>
              <a:gd name="connsiteY475" fmla="*/ 620927 h 2149288"/>
              <a:gd name="connsiteX476" fmla="*/ 109090 w 2106302"/>
              <a:gd name="connsiteY476" fmla="*/ 620738 h 2149288"/>
              <a:gd name="connsiteX477" fmla="*/ 114563 w 2106302"/>
              <a:gd name="connsiteY477" fmla="*/ 621115 h 2149288"/>
              <a:gd name="connsiteX478" fmla="*/ 117017 w 2106302"/>
              <a:gd name="connsiteY478" fmla="*/ 621681 h 2149288"/>
              <a:gd name="connsiteX479" fmla="*/ 119660 w 2106302"/>
              <a:gd name="connsiteY479" fmla="*/ 622058 h 2149288"/>
              <a:gd name="connsiteX480" fmla="*/ 122302 w 2106302"/>
              <a:gd name="connsiteY480" fmla="*/ 622625 h 2149288"/>
              <a:gd name="connsiteX481" fmla="*/ 124756 w 2106302"/>
              <a:gd name="connsiteY481" fmla="*/ 623379 h 2149288"/>
              <a:gd name="connsiteX482" fmla="*/ 294052 w 2106302"/>
              <a:gd name="connsiteY482" fmla="*/ 678077 h 2149288"/>
              <a:gd name="connsiteX483" fmla="*/ 301791 w 2106302"/>
              <a:gd name="connsiteY483" fmla="*/ 664308 h 2149288"/>
              <a:gd name="connsiteX484" fmla="*/ 309340 w 2106302"/>
              <a:gd name="connsiteY484" fmla="*/ 650728 h 2149288"/>
              <a:gd name="connsiteX485" fmla="*/ 317455 w 2106302"/>
              <a:gd name="connsiteY485" fmla="*/ 636959 h 2149288"/>
              <a:gd name="connsiteX486" fmla="*/ 325382 w 2106302"/>
              <a:gd name="connsiteY486" fmla="*/ 623567 h 2149288"/>
              <a:gd name="connsiteX487" fmla="*/ 333875 w 2106302"/>
              <a:gd name="connsiteY487" fmla="*/ 610176 h 2149288"/>
              <a:gd name="connsiteX488" fmla="*/ 342747 w 2106302"/>
              <a:gd name="connsiteY488" fmla="*/ 597160 h 2149288"/>
              <a:gd name="connsiteX489" fmla="*/ 351429 w 2106302"/>
              <a:gd name="connsiteY489" fmla="*/ 584335 h 2149288"/>
              <a:gd name="connsiteX490" fmla="*/ 360487 w 2106302"/>
              <a:gd name="connsiteY490" fmla="*/ 571320 h 2149288"/>
              <a:gd name="connsiteX491" fmla="*/ 369925 w 2106302"/>
              <a:gd name="connsiteY491" fmla="*/ 558871 h 2149288"/>
              <a:gd name="connsiteX492" fmla="*/ 379550 w 2106302"/>
              <a:gd name="connsiteY492" fmla="*/ 546423 h 2149288"/>
              <a:gd name="connsiteX493" fmla="*/ 389364 w 2106302"/>
              <a:gd name="connsiteY493" fmla="*/ 534163 h 2149288"/>
              <a:gd name="connsiteX494" fmla="*/ 399179 w 2106302"/>
              <a:gd name="connsiteY494" fmla="*/ 522091 h 2149288"/>
              <a:gd name="connsiteX495" fmla="*/ 409559 w 2106302"/>
              <a:gd name="connsiteY495" fmla="*/ 510208 h 2149288"/>
              <a:gd name="connsiteX496" fmla="*/ 420128 w 2106302"/>
              <a:gd name="connsiteY496" fmla="*/ 498703 h 2149288"/>
              <a:gd name="connsiteX497" fmla="*/ 430509 w 2106302"/>
              <a:gd name="connsiteY497" fmla="*/ 487008 h 2149288"/>
              <a:gd name="connsiteX498" fmla="*/ 441455 w 2106302"/>
              <a:gd name="connsiteY498" fmla="*/ 475880 h 2149288"/>
              <a:gd name="connsiteX499" fmla="*/ 336706 w 2106302"/>
              <a:gd name="connsiteY499" fmla="*/ 331965 h 2149288"/>
              <a:gd name="connsiteX500" fmla="*/ 335008 w 2106302"/>
              <a:gd name="connsiteY500" fmla="*/ 329702 h 2149288"/>
              <a:gd name="connsiteX501" fmla="*/ 333687 w 2106302"/>
              <a:gd name="connsiteY501" fmla="*/ 327439 h 2149288"/>
              <a:gd name="connsiteX502" fmla="*/ 332366 w 2106302"/>
              <a:gd name="connsiteY502" fmla="*/ 325176 h 2149288"/>
              <a:gd name="connsiteX503" fmla="*/ 331233 w 2106302"/>
              <a:gd name="connsiteY503" fmla="*/ 322723 h 2149288"/>
              <a:gd name="connsiteX504" fmla="*/ 329535 w 2106302"/>
              <a:gd name="connsiteY504" fmla="*/ 317819 h 2149288"/>
              <a:gd name="connsiteX505" fmla="*/ 327836 w 2106302"/>
              <a:gd name="connsiteY505" fmla="*/ 312915 h 2149288"/>
              <a:gd name="connsiteX506" fmla="*/ 327081 w 2106302"/>
              <a:gd name="connsiteY506" fmla="*/ 307823 h 2149288"/>
              <a:gd name="connsiteX507" fmla="*/ 326703 w 2106302"/>
              <a:gd name="connsiteY507" fmla="*/ 302542 h 2149288"/>
              <a:gd name="connsiteX508" fmla="*/ 326703 w 2106302"/>
              <a:gd name="connsiteY508" fmla="*/ 297448 h 2149288"/>
              <a:gd name="connsiteX509" fmla="*/ 327458 w 2106302"/>
              <a:gd name="connsiteY509" fmla="*/ 292545 h 2149288"/>
              <a:gd name="connsiteX510" fmla="*/ 328402 w 2106302"/>
              <a:gd name="connsiteY510" fmla="*/ 287452 h 2149288"/>
              <a:gd name="connsiteX511" fmla="*/ 329912 w 2106302"/>
              <a:gd name="connsiteY511" fmla="*/ 282737 h 2149288"/>
              <a:gd name="connsiteX512" fmla="*/ 331988 w 2106302"/>
              <a:gd name="connsiteY512" fmla="*/ 277833 h 2149288"/>
              <a:gd name="connsiteX513" fmla="*/ 334442 w 2106302"/>
              <a:gd name="connsiteY513" fmla="*/ 273306 h 2149288"/>
              <a:gd name="connsiteX514" fmla="*/ 337273 w 2106302"/>
              <a:gd name="connsiteY514" fmla="*/ 269156 h 2149288"/>
              <a:gd name="connsiteX515" fmla="*/ 340671 w 2106302"/>
              <a:gd name="connsiteY515" fmla="*/ 265007 h 2149288"/>
              <a:gd name="connsiteX516" fmla="*/ 342369 w 2106302"/>
              <a:gd name="connsiteY516" fmla="*/ 263120 h 2149288"/>
              <a:gd name="connsiteX517" fmla="*/ 344445 w 2106302"/>
              <a:gd name="connsiteY517" fmla="*/ 261234 h 2149288"/>
              <a:gd name="connsiteX518" fmla="*/ 346521 w 2106302"/>
              <a:gd name="connsiteY518" fmla="*/ 259537 h 2149288"/>
              <a:gd name="connsiteX519" fmla="*/ 348408 w 2106302"/>
              <a:gd name="connsiteY519" fmla="*/ 257839 h 2149288"/>
              <a:gd name="connsiteX520" fmla="*/ 493925 w 2106302"/>
              <a:gd name="connsiteY520" fmla="*/ 152591 h 2149288"/>
              <a:gd name="connsiteX521" fmla="*/ 496190 w 2106302"/>
              <a:gd name="connsiteY521" fmla="*/ 151082 h 2149288"/>
              <a:gd name="connsiteX522" fmla="*/ 498265 w 2106302"/>
              <a:gd name="connsiteY522" fmla="*/ 149573 h 2149288"/>
              <a:gd name="connsiteX523" fmla="*/ 500719 w 2106302"/>
              <a:gd name="connsiteY523" fmla="*/ 148441 h 2149288"/>
              <a:gd name="connsiteX524" fmla="*/ 502984 w 2106302"/>
              <a:gd name="connsiteY524" fmla="*/ 147309 h 2149288"/>
              <a:gd name="connsiteX525" fmla="*/ 507891 w 2106302"/>
              <a:gd name="connsiteY525" fmla="*/ 145236 h 2149288"/>
              <a:gd name="connsiteX526" fmla="*/ 512799 w 2106302"/>
              <a:gd name="connsiteY526" fmla="*/ 143914 h 2149288"/>
              <a:gd name="connsiteX527" fmla="*/ 518084 w 2106302"/>
              <a:gd name="connsiteY527" fmla="*/ 142971 h 2149288"/>
              <a:gd name="connsiteX528" fmla="*/ 523179 w 2106302"/>
              <a:gd name="connsiteY528" fmla="*/ 142594 h 2149288"/>
              <a:gd name="connsiteX529" fmla="*/ 528085 w 2106302"/>
              <a:gd name="connsiteY529" fmla="*/ 142594 h 2149288"/>
              <a:gd name="connsiteX530" fmla="*/ 533182 w 2106302"/>
              <a:gd name="connsiteY530" fmla="*/ 142971 h 2149288"/>
              <a:gd name="connsiteX531" fmla="*/ 538088 w 2106302"/>
              <a:gd name="connsiteY531" fmla="*/ 144104 h 2149288"/>
              <a:gd name="connsiteX532" fmla="*/ 542996 w 2106302"/>
              <a:gd name="connsiteY532" fmla="*/ 145612 h 2149288"/>
              <a:gd name="connsiteX533" fmla="*/ 547714 w 2106302"/>
              <a:gd name="connsiteY533" fmla="*/ 147687 h 2149288"/>
              <a:gd name="connsiteX534" fmla="*/ 552244 w 2106302"/>
              <a:gd name="connsiteY534" fmla="*/ 149950 h 2149288"/>
              <a:gd name="connsiteX535" fmla="*/ 556396 w 2106302"/>
              <a:gd name="connsiteY535" fmla="*/ 152780 h 2149288"/>
              <a:gd name="connsiteX536" fmla="*/ 560548 w 2106302"/>
              <a:gd name="connsiteY536" fmla="*/ 156175 h 2149288"/>
              <a:gd name="connsiteX537" fmla="*/ 562436 w 2106302"/>
              <a:gd name="connsiteY537" fmla="*/ 158061 h 2149288"/>
              <a:gd name="connsiteX538" fmla="*/ 564323 w 2106302"/>
              <a:gd name="connsiteY538" fmla="*/ 159948 h 2149288"/>
              <a:gd name="connsiteX539" fmla="*/ 566021 w 2106302"/>
              <a:gd name="connsiteY539" fmla="*/ 162021 h 2149288"/>
              <a:gd name="connsiteX540" fmla="*/ 567720 w 2106302"/>
              <a:gd name="connsiteY540" fmla="*/ 164285 h 2149288"/>
              <a:gd name="connsiteX541" fmla="*/ 672092 w 2106302"/>
              <a:gd name="connsiteY541" fmla="*/ 308011 h 2149288"/>
              <a:gd name="connsiteX542" fmla="*/ 686247 w 2106302"/>
              <a:gd name="connsiteY542" fmla="*/ 301221 h 2149288"/>
              <a:gd name="connsiteX543" fmla="*/ 700213 w 2106302"/>
              <a:gd name="connsiteY543" fmla="*/ 294808 h 2149288"/>
              <a:gd name="connsiteX544" fmla="*/ 714369 w 2106302"/>
              <a:gd name="connsiteY544" fmla="*/ 288395 h 2149288"/>
              <a:gd name="connsiteX545" fmla="*/ 728714 w 2106302"/>
              <a:gd name="connsiteY545" fmla="*/ 282549 h 2149288"/>
              <a:gd name="connsiteX546" fmla="*/ 743245 w 2106302"/>
              <a:gd name="connsiteY546" fmla="*/ 276701 h 2149288"/>
              <a:gd name="connsiteX547" fmla="*/ 757778 w 2106302"/>
              <a:gd name="connsiteY547" fmla="*/ 271042 h 2149288"/>
              <a:gd name="connsiteX548" fmla="*/ 772500 w 2106302"/>
              <a:gd name="connsiteY548" fmla="*/ 265950 h 2149288"/>
              <a:gd name="connsiteX549" fmla="*/ 787600 w 2106302"/>
              <a:gd name="connsiteY549" fmla="*/ 260857 h 2149288"/>
              <a:gd name="connsiteX550" fmla="*/ 802509 w 2106302"/>
              <a:gd name="connsiteY550" fmla="*/ 256142 h 2149288"/>
              <a:gd name="connsiteX551" fmla="*/ 817419 w 2106302"/>
              <a:gd name="connsiteY551" fmla="*/ 251615 h 2149288"/>
              <a:gd name="connsiteX552" fmla="*/ 832707 w 2106302"/>
              <a:gd name="connsiteY552" fmla="*/ 247653 h 2149288"/>
              <a:gd name="connsiteX553" fmla="*/ 848184 w 2106302"/>
              <a:gd name="connsiteY553" fmla="*/ 243693 h 2149288"/>
              <a:gd name="connsiteX554" fmla="*/ 863283 w 2106302"/>
              <a:gd name="connsiteY554" fmla="*/ 240109 h 2149288"/>
              <a:gd name="connsiteX555" fmla="*/ 878947 w 2106302"/>
              <a:gd name="connsiteY555" fmla="*/ 236714 h 2149288"/>
              <a:gd name="connsiteX556" fmla="*/ 894613 w 2106302"/>
              <a:gd name="connsiteY556" fmla="*/ 233508 h 2149288"/>
              <a:gd name="connsiteX557" fmla="*/ 910277 w 2106302"/>
              <a:gd name="connsiteY557" fmla="*/ 230868 h 2149288"/>
              <a:gd name="connsiteX558" fmla="*/ 910277 w 2106302"/>
              <a:gd name="connsiteY558" fmla="*/ 53001 h 2149288"/>
              <a:gd name="connsiteX559" fmla="*/ 910277 w 2106302"/>
              <a:gd name="connsiteY559" fmla="*/ 50173 h 2149288"/>
              <a:gd name="connsiteX560" fmla="*/ 910467 w 2106302"/>
              <a:gd name="connsiteY560" fmla="*/ 47532 h 2149288"/>
              <a:gd name="connsiteX561" fmla="*/ 911032 w 2106302"/>
              <a:gd name="connsiteY561" fmla="*/ 44891 h 2149288"/>
              <a:gd name="connsiteX562" fmla="*/ 911410 w 2106302"/>
              <a:gd name="connsiteY562" fmla="*/ 42250 h 2149288"/>
              <a:gd name="connsiteX563" fmla="*/ 912731 w 2106302"/>
              <a:gd name="connsiteY563" fmla="*/ 37346 h 2149288"/>
              <a:gd name="connsiteX564" fmla="*/ 914619 w 2106302"/>
              <a:gd name="connsiteY564" fmla="*/ 32443 h 2149288"/>
              <a:gd name="connsiteX565" fmla="*/ 916883 w 2106302"/>
              <a:gd name="connsiteY565" fmla="*/ 27727 h 2149288"/>
              <a:gd name="connsiteX566" fmla="*/ 919525 w 2106302"/>
              <a:gd name="connsiteY566" fmla="*/ 23388 h 2149288"/>
              <a:gd name="connsiteX567" fmla="*/ 922356 w 2106302"/>
              <a:gd name="connsiteY567" fmla="*/ 19239 h 2149288"/>
              <a:gd name="connsiteX568" fmla="*/ 925943 w 2106302"/>
              <a:gd name="connsiteY568" fmla="*/ 15656 h 2149288"/>
              <a:gd name="connsiteX569" fmla="*/ 929529 w 2106302"/>
              <a:gd name="connsiteY569" fmla="*/ 12072 h 2149288"/>
              <a:gd name="connsiteX570" fmla="*/ 933870 w 2106302"/>
              <a:gd name="connsiteY570" fmla="*/ 9054 h 2149288"/>
              <a:gd name="connsiteX571" fmla="*/ 938022 w 2106302"/>
              <a:gd name="connsiteY571" fmla="*/ 6413 h 2149288"/>
              <a:gd name="connsiteX572" fmla="*/ 942740 w 2106302"/>
              <a:gd name="connsiteY572" fmla="*/ 4150 h 2149288"/>
              <a:gd name="connsiteX573" fmla="*/ 947648 w 2106302"/>
              <a:gd name="connsiteY573" fmla="*/ 2452 h 2149288"/>
              <a:gd name="connsiteX574" fmla="*/ 952554 w 2106302"/>
              <a:gd name="connsiteY574" fmla="*/ 1132 h 2149288"/>
              <a:gd name="connsiteX575" fmla="*/ 955386 w 2106302"/>
              <a:gd name="connsiteY575" fmla="*/ 565 h 2149288"/>
              <a:gd name="connsiteX576" fmla="*/ 958029 w 2106302"/>
              <a:gd name="connsiteY576" fmla="*/ 189 h 2149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Lst>
            <a:rect l="l" t="t" r="r" b="b"/>
            <a:pathLst>
              <a:path w="2106302" h="2149288">
                <a:moveTo>
                  <a:pt x="960483" y="0"/>
                </a:moveTo>
                <a:lnTo>
                  <a:pt x="963313" y="0"/>
                </a:lnTo>
                <a:lnTo>
                  <a:pt x="1142990" y="0"/>
                </a:lnTo>
                <a:lnTo>
                  <a:pt x="1145633" y="0"/>
                </a:lnTo>
                <a:lnTo>
                  <a:pt x="1148275" y="189"/>
                </a:lnTo>
                <a:lnTo>
                  <a:pt x="1150917" y="565"/>
                </a:lnTo>
                <a:lnTo>
                  <a:pt x="1153748" y="1132"/>
                </a:lnTo>
                <a:lnTo>
                  <a:pt x="1158844" y="2452"/>
                </a:lnTo>
                <a:lnTo>
                  <a:pt x="1163751" y="4150"/>
                </a:lnTo>
                <a:lnTo>
                  <a:pt x="1168281" y="6413"/>
                </a:lnTo>
                <a:lnTo>
                  <a:pt x="1172622" y="8865"/>
                </a:lnTo>
                <a:lnTo>
                  <a:pt x="1176774" y="12072"/>
                </a:lnTo>
                <a:lnTo>
                  <a:pt x="1180548" y="15467"/>
                </a:lnTo>
                <a:lnTo>
                  <a:pt x="1183946" y="19239"/>
                </a:lnTo>
                <a:lnTo>
                  <a:pt x="1186966" y="23200"/>
                </a:lnTo>
                <a:lnTo>
                  <a:pt x="1189608" y="27727"/>
                </a:lnTo>
                <a:lnTo>
                  <a:pt x="1191872" y="32443"/>
                </a:lnTo>
                <a:lnTo>
                  <a:pt x="1193571" y="36969"/>
                </a:lnTo>
                <a:lnTo>
                  <a:pt x="1194892" y="42250"/>
                </a:lnTo>
                <a:lnTo>
                  <a:pt x="1195270" y="44891"/>
                </a:lnTo>
                <a:lnTo>
                  <a:pt x="1195647" y="47532"/>
                </a:lnTo>
                <a:lnTo>
                  <a:pt x="1196025" y="50173"/>
                </a:lnTo>
                <a:lnTo>
                  <a:pt x="1196025" y="53001"/>
                </a:lnTo>
                <a:lnTo>
                  <a:pt x="1196025" y="230868"/>
                </a:lnTo>
                <a:lnTo>
                  <a:pt x="1211691" y="233508"/>
                </a:lnTo>
                <a:lnTo>
                  <a:pt x="1227355" y="236714"/>
                </a:lnTo>
                <a:lnTo>
                  <a:pt x="1243021" y="240109"/>
                </a:lnTo>
                <a:lnTo>
                  <a:pt x="1258308" y="243693"/>
                </a:lnTo>
                <a:lnTo>
                  <a:pt x="1273596" y="247653"/>
                </a:lnTo>
                <a:lnTo>
                  <a:pt x="1288695" y="251615"/>
                </a:lnTo>
                <a:lnTo>
                  <a:pt x="1303983" y="256142"/>
                </a:lnTo>
                <a:lnTo>
                  <a:pt x="1318892" y="260857"/>
                </a:lnTo>
                <a:lnTo>
                  <a:pt x="1333803" y="265950"/>
                </a:lnTo>
                <a:lnTo>
                  <a:pt x="1348524" y="271042"/>
                </a:lnTo>
                <a:lnTo>
                  <a:pt x="1363057" y="276701"/>
                </a:lnTo>
                <a:lnTo>
                  <a:pt x="1377590" y="282549"/>
                </a:lnTo>
                <a:lnTo>
                  <a:pt x="1391933" y="288395"/>
                </a:lnTo>
                <a:lnTo>
                  <a:pt x="1406277" y="294808"/>
                </a:lnTo>
                <a:lnTo>
                  <a:pt x="1420055" y="301221"/>
                </a:lnTo>
                <a:lnTo>
                  <a:pt x="1434210" y="308011"/>
                </a:lnTo>
                <a:lnTo>
                  <a:pt x="1538582" y="164285"/>
                </a:lnTo>
                <a:lnTo>
                  <a:pt x="1540470" y="162021"/>
                </a:lnTo>
                <a:lnTo>
                  <a:pt x="1541979" y="159948"/>
                </a:lnTo>
                <a:lnTo>
                  <a:pt x="1544056" y="158061"/>
                </a:lnTo>
                <a:lnTo>
                  <a:pt x="1545754" y="156175"/>
                </a:lnTo>
                <a:lnTo>
                  <a:pt x="1549718" y="152780"/>
                </a:lnTo>
                <a:lnTo>
                  <a:pt x="1554058" y="149950"/>
                </a:lnTo>
                <a:lnTo>
                  <a:pt x="1558588" y="147687"/>
                </a:lnTo>
                <a:lnTo>
                  <a:pt x="1563306" y="145612"/>
                </a:lnTo>
                <a:lnTo>
                  <a:pt x="1568214" y="144104"/>
                </a:lnTo>
                <a:lnTo>
                  <a:pt x="1573121" y="142971"/>
                </a:lnTo>
                <a:lnTo>
                  <a:pt x="1578217" y="142594"/>
                </a:lnTo>
                <a:lnTo>
                  <a:pt x="1583313" y="142594"/>
                </a:lnTo>
                <a:lnTo>
                  <a:pt x="1588220" y="142971"/>
                </a:lnTo>
                <a:lnTo>
                  <a:pt x="1593505" y="143914"/>
                </a:lnTo>
                <a:lnTo>
                  <a:pt x="1598413" y="145236"/>
                </a:lnTo>
                <a:lnTo>
                  <a:pt x="1603319" y="147309"/>
                </a:lnTo>
                <a:lnTo>
                  <a:pt x="1608037" y="149573"/>
                </a:lnTo>
                <a:lnTo>
                  <a:pt x="1610491" y="151082"/>
                </a:lnTo>
                <a:lnTo>
                  <a:pt x="1612567" y="152591"/>
                </a:lnTo>
                <a:lnTo>
                  <a:pt x="1758083" y="257839"/>
                </a:lnTo>
                <a:lnTo>
                  <a:pt x="1759971" y="259726"/>
                </a:lnTo>
                <a:lnTo>
                  <a:pt x="1762236" y="261234"/>
                </a:lnTo>
                <a:lnTo>
                  <a:pt x="1764122" y="263309"/>
                </a:lnTo>
                <a:lnTo>
                  <a:pt x="1766011" y="265007"/>
                </a:lnTo>
                <a:lnTo>
                  <a:pt x="1769218" y="269156"/>
                </a:lnTo>
                <a:lnTo>
                  <a:pt x="1772050" y="273495"/>
                </a:lnTo>
                <a:lnTo>
                  <a:pt x="1774691" y="278021"/>
                </a:lnTo>
                <a:lnTo>
                  <a:pt x="1776580" y="282737"/>
                </a:lnTo>
                <a:lnTo>
                  <a:pt x="1778090" y="287640"/>
                </a:lnTo>
                <a:lnTo>
                  <a:pt x="1779033" y="292545"/>
                </a:lnTo>
                <a:lnTo>
                  <a:pt x="1779788" y="297638"/>
                </a:lnTo>
                <a:lnTo>
                  <a:pt x="1779788" y="302542"/>
                </a:lnTo>
                <a:lnTo>
                  <a:pt x="1779221" y="307823"/>
                </a:lnTo>
                <a:lnTo>
                  <a:pt x="1778466" y="312915"/>
                </a:lnTo>
                <a:lnTo>
                  <a:pt x="1776768" y="317819"/>
                </a:lnTo>
                <a:lnTo>
                  <a:pt x="1775069" y="322723"/>
                </a:lnTo>
                <a:lnTo>
                  <a:pt x="1772615" y="327439"/>
                </a:lnTo>
                <a:lnTo>
                  <a:pt x="1771295" y="329702"/>
                </a:lnTo>
                <a:lnTo>
                  <a:pt x="1769596" y="331965"/>
                </a:lnTo>
                <a:lnTo>
                  <a:pt x="1665036" y="475880"/>
                </a:lnTo>
                <a:lnTo>
                  <a:pt x="1675794" y="487008"/>
                </a:lnTo>
                <a:lnTo>
                  <a:pt x="1686551" y="498703"/>
                </a:lnTo>
                <a:lnTo>
                  <a:pt x="1696932" y="510208"/>
                </a:lnTo>
                <a:lnTo>
                  <a:pt x="1707125" y="522091"/>
                </a:lnTo>
                <a:lnTo>
                  <a:pt x="1717128" y="534163"/>
                </a:lnTo>
                <a:lnTo>
                  <a:pt x="1726941" y="546423"/>
                </a:lnTo>
                <a:lnTo>
                  <a:pt x="1736567" y="558871"/>
                </a:lnTo>
                <a:lnTo>
                  <a:pt x="1746004" y="571509"/>
                </a:lnTo>
                <a:lnTo>
                  <a:pt x="1755063" y="584335"/>
                </a:lnTo>
                <a:lnTo>
                  <a:pt x="1764122" y="597160"/>
                </a:lnTo>
                <a:lnTo>
                  <a:pt x="1772615" y="610176"/>
                </a:lnTo>
                <a:lnTo>
                  <a:pt x="1781109" y="623567"/>
                </a:lnTo>
                <a:lnTo>
                  <a:pt x="1789414" y="636959"/>
                </a:lnTo>
                <a:lnTo>
                  <a:pt x="1797151" y="650728"/>
                </a:lnTo>
                <a:lnTo>
                  <a:pt x="1805078" y="664498"/>
                </a:lnTo>
                <a:lnTo>
                  <a:pt x="1812439" y="678455"/>
                </a:lnTo>
                <a:lnTo>
                  <a:pt x="1981359" y="623379"/>
                </a:lnTo>
                <a:lnTo>
                  <a:pt x="1984002" y="622625"/>
                </a:lnTo>
                <a:lnTo>
                  <a:pt x="1986644" y="622058"/>
                </a:lnTo>
                <a:lnTo>
                  <a:pt x="1989286" y="621681"/>
                </a:lnTo>
                <a:lnTo>
                  <a:pt x="1991739" y="621115"/>
                </a:lnTo>
                <a:lnTo>
                  <a:pt x="1997212" y="620738"/>
                </a:lnTo>
                <a:lnTo>
                  <a:pt x="2002308" y="620927"/>
                </a:lnTo>
                <a:lnTo>
                  <a:pt x="2007404" y="621681"/>
                </a:lnTo>
                <a:lnTo>
                  <a:pt x="2012311" y="622625"/>
                </a:lnTo>
                <a:lnTo>
                  <a:pt x="2017219" y="624511"/>
                </a:lnTo>
                <a:lnTo>
                  <a:pt x="2021749" y="626585"/>
                </a:lnTo>
                <a:lnTo>
                  <a:pt x="2026278" y="629038"/>
                </a:lnTo>
                <a:lnTo>
                  <a:pt x="2030431" y="631866"/>
                </a:lnTo>
                <a:lnTo>
                  <a:pt x="2034205" y="635262"/>
                </a:lnTo>
                <a:lnTo>
                  <a:pt x="2037791" y="639034"/>
                </a:lnTo>
                <a:lnTo>
                  <a:pt x="2041000" y="642995"/>
                </a:lnTo>
                <a:lnTo>
                  <a:pt x="2043831" y="647521"/>
                </a:lnTo>
                <a:lnTo>
                  <a:pt x="2046285" y="652237"/>
                </a:lnTo>
                <a:lnTo>
                  <a:pt x="2047228" y="654689"/>
                </a:lnTo>
                <a:lnTo>
                  <a:pt x="2048171" y="657330"/>
                </a:lnTo>
                <a:lnTo>
                  <a:pt x="2103660" y="827839"/>
                </a:lnTo>
                <a:lnTo>
                  <a:pt x="2104226" y="830291"/>
                </a:lnTo>
                <a:lnTo>
                  <a:pt x="2104981" y="833121"/>
                </a:lnTo>
                <a:lnTo>
                  <a:pt x="2105547" y="835762"/>
                </a:lnTo>
                <a:lnTo>
                  <a:pt x="2105925" y="838402"/>
                </a:lnTo>
                <a:lnTo>
                  <a:pt x="2106302" y="843495"/>
                </a:lnTo>
                <a:lnTo>
                  <a:pt x="2106114" y="848776"/>
                </a:lnTo>
                <a:lnTo>
                  <a:pt x="2105358" y="853869"/>
                </a:lnTo>
                <a:lnTo>
                  <a:pt x="2104226" y="858772"/>
                </a:lnTo>
                <a:lnTo>
                  <a:pt x="2102717" y="863677"/>
                </a:lnTo>
                <a:lnTo>
                  <a:pt x="2100452" y="868203"/>
                </a:lnTo>
                <a:lnTo>
                  <a:pt x="2097998" y="872541"/>
                </a:lnTo>
                <a:lnTo>
                  <a:pt x="2095168" y="876880"/>
                </a:lnTo>
                <a:lnTo>
                  <a:pt x="2091769" y="880652"/>
                </a:lnTo>
                <a:lnTo>
                  <a:pt x="2087994" y="884235"/>
                </a:lnTo>
                <a:lnTo>
                  <a:pt x="2083844" y="887630"/>
                </a:lnTo>
                <a:lnTo>
                  <a:pt x="2079502" y="890271"/>
                </a:lnTo>
                <a:lnTo>
                  <a:pt x="2074784" y="892724"/>
                </a:lnTo>
                <a:lnTo>
                  <a:pt x="2072330" y="893856"/>
                </a:lnTo>
                <a:lnTo>
                  <a:pt x="2069688" y="894798"/>
                </a:lnTo>
                <a:lnTo>
                  <a:pt x="1900580" y="949497"/>
                </a:lnTo>
                <a:lnTo>
                  <a:pt x="1902466" y="964964"/>
                </a:lnTo>
                <a:lnTo>
                  <a:pt x="1904542" y="980430"/>
                </a:lnTo>
                <a:lnTo>
                  <a:pt x="1905864" y="996085"/>
                </a:lnTo>
                <a:lnTo>
                  <a:pt x="1907186" y="1011741"/>
                </a:lnTo>
                <a:lnTo>
                  <a:pt x="1908317" y="1027396"/>
                </a:lnTo>
                <a:lnTo>
                  <a:pt x="1909072" y="1043051"/>
                </a:lnTo>
                <a:lnTo>
                  <a:pt x="1909450" y="1058895"/>
                </a:lnTo>
                <a:lnTo>
                  <a:pt x="1909638" y="1074739"/>
                </a:lnTo>
                <a:lnTo>
                  <a:pt x="1909450" y="1090583"/>
                </a:lnTo>
                <a:lnTo>
                  <a:pt x="1909072" y="1106427"/>
                </a:lnTo>
                <a:lnTo>
                  <a:pt x="1908317" y="1122270"/>
                </a:lnTo>
                <a:lnTo>
                  <a:pt x="1907186" y="1137926"/>
                </a:lnTo>
                <a:lnTo>
                  <a:pt x="1905864" y="1153580"/>
                </a:lnTo>
                <a:lnTo>
                  <a:pt x="1904542" y="1169047"/>
                </a:lnTo>
                <a:lnTo>
                  <a:pt x="1902466" y="1184514"/>
                </a:lnTo>
                <a:lnTo>
                  <a:pt x="1900580" y="1199791"/>
                </a:lnTo>
                <a:lnTo>
                  <a:pt x="2069688" y="1254867"/>
                </a:lnTo>
                <a:lnTo>
                  <a:pt x="2072330" y="1255811"/>
                </a:lnTo>
                <a:lnTo>
                  <a:pt x="2074784" y="1256942"/>
                </a:lnTo>
                <a:lnTo>
                  <a:pt x="2079502" y="1259205"/>
                </a:lnTo>
                <a:lnTo>
                  <a:pt x="2083844" y="1262035"/>
                </a:lnTo>
                <a:lnTo>
                  <a:pt x="2087994" y="1265241"/>
                </a:lnTo>
                <a:lnTo>
                  <a:pt x="2091769" y="1268636"/>
                </a:lnTo>
                <a:lnTo>
                  <a:pt x="2095168" y="1272598"/>
                </a:lnTo>
                <a:lnTo>
                  <a:pt x="2097998" y="1276747"/>
                </a:lnTo>
                <a:lnTo>
                  <a:pt x="2100452" y="1281274"/>
                </a:lnTo>
                <a:lnTo>
                  <a:pt x="2102717" y="1285801"/>
                </a:lnTo>
                <a:lnTo>
                  <a:pt x="2104226" y="1290705"/>
                </a:lnTo>
                <a:lnTo>
                  <a:pt x="2105358" y="1295609"/>
                </a:lnTo>
                <a:lnTo>
                  <a:pt x="2106114" y="1300702"/>
                </a:lnTo>
                <a:lnTo>
                  <a:pt x="2106302" y="1305795"/>
                </a:lnTo>
                <a:lnTo>
                  <a:pt x="2105925" y="1310886"/>
                </a:lnTo>
                <a:lnTo>
                  <a:pt x="2105547" y="1313716"/>
                </a:lnTo>
                <a:lnTo>
                  <a:pt x="2104981" y="1316357"/>
                </a:lnTo>
                <a:lnTo>
                  <a:pt x="2104226" y="1318997"/>
                </a:lnTo>
                <a:lnTo>
                  <a:pt x="2103660" y="1321449"/>
                </a:lnTo>
                <a:lnTo>
                  <a:pt x="2048171" y="1492336"/>
                </a:lnTo>
                <a:lnTo>
                  <a:pt x="2047228" y="1494789"/>
                </a:lnTo>
                <a:lnTo>
                  <a:pt x="2046285" y="1497240"/>
                </a:lnTo>
                <a:lnTo>
                  <a:pt x="2043831" y="1501955"/>
                </a:lnTo>
                <a:lnTo>
                  <a:pt x="2041000" y="1506293"/>
                </a:lnTo>
                <a:lnTo>
                  <a:pt x="2037791" y="1510443"/>
                </a:lnTo>
                <a:lnTo>
                  <a:pt x="2034205" y="1514216"/>
                </a:lnTo>
                <a:lnTo>
                  <a:pt x="2030431" y="1517611"/>
                </a:lnTo>
                <a:lnTo>
                  <a:pt x="2026278" y="1520440"/>
                </a:lnTo>
                <a:lnTo>
                  <a:pt x="2021749" y="1522892"/>
                </a:lnTo>
                <a:lnTo>
                  <a:pt x="2017219" y="1525155"/>
                </a:lnTo>
                <a:lnTo>
                  <a:pt x="2012311" y="1526664"/>
                </a:lnTo>
                <a:lnTo>
                  <a:pt x="2007404" y="1527796"/>
                </a:lnTo>
                <a:lnTo>
                  <a:pt x="2002308" y="1528550"/>
                </a:lnTo>
                <a:lnTo>
                  <a:pt x="1997212" y="1528740"/>
                </a:lnTo>
                <a:lnTo>
                  <a:pt x="1991739" y="1528550"/>
                </a:lnTo>
                <a:lnTo>
                  <a:pt x="1989286" y="1527985"/>
                </a:lnTo>
                <a:lnTo>
                  <a:pt x="1986644" y="1527608"/>
                </a:lnTo>
                <a:lnTo>
                  <a:pt x="1984002" y="1526853"/>
                </a:lnTo>
                <a:lnTo>
                  <a:pt x="1981359" y="1526098"/>
                </a:lnTo>
                <a:lnTo>
                  <a:pt x="1812439" y="1471211"/>
                </a:lnTo>
                <a:lnTo>
                  <a:pt x="1804701" y="1485168"/>
                </a:lnTo>
                <a:lnTo>
                  <a:pt x="1797151" y="1498937"/>
                </a:lnTo>
                <a:lnTo>
                  <a:pt x="1789224" y="1512518"/>
                </a:lnTo>
                <a:lnTo>
                  <a:pt x="1781109" y="1526098"/>
                </a:lnTo>
                <a:lnTo>
                  <a:pt x="1772615" y="1539113"/>
                </a:lnTo>
                <a:lnTo>
                  <a:pt x="1763934" y="1552316"/>
                </a:lnTo>
                <a:lnTo>
                  <a:pt x="1754875" y="1565331"/>
                </a:lnTo>
                <a:lnTo>
                  <a:pt x="1745815" y="1578156"/>
                </a:lnTo>
                <a:lnTo>
                  <a:pt x="1736567" y="1590605"/>
                </a:lnTo>
                <a:lnTo>
                  <a:pt x="1726941" y="1602866"/>
                </a:lnTo>
                <a:lnTo>
                  <a:pt x="1717128" y="1615125"/>
                </a:lnTo>
                <a:lnTo>
                  <a:pt x="1707125" y="1627197"/>
                </a:lnTo>
                <a:lnTo>
                  <a:pt x="1696744" y="1639080"/>
                </a:lnTo>
                <a:lnTo>
                  <a:pt x="1686551" y="1650775"/>
                </a:lnTo>
                <a:lnTo>
                  <a:pt x="1675794" y="1662091"/>
                </a:lnTo>
                <a:lnTo>
                  <a:pt x="1665036" y="1673597"/>
                </a:lnTo>
                <a:lnTo>
                  <a:pt x="1769596" y="1817511"/>
                </a:lnTo>
                <a:lnTo>
                  <a:pt x="1771295" y="1819775"/>
                </a:lnTo>
                <a:lnTo>
                  <a:pt x="1772615" y="1822227"/>
                </a:lnTo>
                <a:lnTo>
                  <a:pt x="1775069" y="1826942"/>
                </a:lnTo>
                <a:lnTo>
                  <a:pt x="1776768" y="1831657"/>
                </a:lnTo>
                <a:lnTo>
                  <a:pt x="1778466" y="1836751"/>
                </a:lnTo>
                <a:lnTo>
                  <a:pt x="1779221" y="1841655"/>
                </a:lnTo>
                <a:lnTo>
                  <a:pt x="1779788" y="1846747"/>
                </a:lnTo>
                <a:lnTo>
                  <a:pt x="1779788" y="1851840"/>
                </a:lnTo>
                <a:lnTo>
                  <a:pt x="1779033" y="1856932"/>
                </a:lnTo>
                <a:lnTo>
                  <a:pt x="1778090" y="1861836"/>
                </a:lnTo>
                <a:lnTo>
                  <a:pt x="1776580" y="1866741"/>
                </a:lnTo>
                <a:lnTo>
                  <a:pt x="1774881" y="1871456"/>
                </a:lnTo>
                <a:lnTo>
                  <a:pt x="1772427" y="1875794"/>
                </a:lnTo>
                <a:lnTo>
                  <a:pt x="1769407" y="1880321"/>
                </a:lnTo>
                <a:lnTo>
                  <a:pt x="1766011" y="1884283"/>
                </a:lnTo>
                <a:lnTo>
                  <a:pt x="1764312" y="1886168"/>
                </a:lnTo>
                <a:lnTo>
                  <a:pt x="1762236" y="1887866"/>
                </a:lnTo>
                <a:lnTo>
                  <a:pt x="1760348" y="1889751"/>
                </a:lnTo>
                <a:lnTo>
                  <a:pt x="1758083" y="1891261"/>
                </a:lnTo>
                <a:lnTo>
                  <a:pt x="1612567" y="1996698"/>
                </a:lnTo>
                <a:lnTo>
                  <a:pt x="1610491" y="1998395"/>
                </a:lnTo>
                <a:lnTo>
                  <a:pt x="1608037" y="1999904"/>
                </a:lnTo>
                <a:lnTo>
                  <a:pt x="1603319" y="2002356"/>
                </a:lnTo>
                <a:lnTo>
                  <a:pt x="1598413" y="2004242"/>
                </a:lnTo>
                <a:lnTo>
                  <a:pt x="1593505" y="2005752"/>
                </a:lnTo>
                <a:lnTo>
                  <a:pt x="1588220" y="2006694"/>
                </a:lnTo>
                <a:lnTo>
                  <a:pt x="1583313" y="2007072"/>
                </a:lnTo>
                <a:lnTo>
                  <a:pt x="1578217" y="2007072"/>
                </a:lnTo>
                <a:lnTo>
                  <a:pt x="1573121" y="2006317"/>
                </a:lnTo>
                <a:lnTo>
                  <a:pt x="1568214" y="2005562"/>
                </a:lnTo>
                <a:lnTo>
                  <a:pt x="1563306" y="2003865"/>
                </a:lnTo>
                <a:lnTo>
                  <a:pt x="1558588" y="2001979"/>
                </a:lnTo>
                <a:lnTo>
                  <a:pt x="1554058" y="1999526"/>
                </a:lnTo>
                <a:lnTo>
                  <a:pt x="1549718" y="1996509"/>
                </a:lnTo>
                <a:lnTo>
                  <a:pt x="1545754" y="1993113"/>
                </a:lnTo>
                <a:lnTo>
                  <a:pt x="1544056" y="1991416"/>
                </a:lnTo>
                <a:lnTo>
                  <a:pt x="1541979" y="1989342"/>
                </a:lnTo>
                <a:lnTo>
                  <a:pt x="1540470" y="1987455"/>
                </a:lnTo>
                <a:lnTo>
                  <a:pt x="1538582" y="1985192"/>
                </a:lnTo>
                <a:lnTo>
                  <a:pt x="1434210" y="1841466"/>
                </a:lnTo>
                <a:lnTo>
                  <a:pt x="1420055" y="1848067"/>
                </a:lnTo>
                <a:lnTo>
                  <a:pt x="1406277" y="1854858"/>
                </a:lnTo>
                <a:lnTo>
                  <a:pt x="1391933" y="1861082"/>
                </a:lnTo>
                <a:lnTo>
                  <a:pt x="1377590" y="1867118"/>
                </a:lnTo>
                <a:lnTo>
                  <a:pt x="1363057" y="1872965"/>
                </a:lnTo>
                <a:lnTo>
                  <a:pt x="1348524" y="1878247"/>
                </a:lnTo>
                <a:lnTo>
                  <a:pt x="1333803" y="1883716"/>
                </a:lnTo>
                <a:lnTo>
                  <a:pt x="1318892" y="1888620"/>
                </a:lnTo>
                <a:lnTo>
                  <a:pt x="1303983" y="1893336"/>
                </a:lnTo>
                <a:lnTo>
                  <a:pt x="1288695" y="1897674"/>
                </a:lnTo>
                <a:lnTo>
                  <a:pt x="1273596" y="1902012"/>
                </a:lnTo>
                <a:lnTo>
                  <a:pt x="1258308" y="1905785"/>
                </a:lnTo>
                <a:lnTo>
                  <a:pt x="1243021" y="1909556"/>
                </a:lnTo>
                <a:lnTo>
                  <a:pt x="1227355" y="1912952"/>
                </a:lnTo>
                <a:lnTo>
                  <a:pt x="1211691" y="1916158"/>
                </a:lnTo>
                <a:lnTo>
                  <a:pt x="1196025" y="1918799"/>
                </a:lnTo>
                <a:lnTo>
                  <a:pt x="1196025" y="2096475"/>
                </a:lnTo>
                <a:lnTo>
                  <a:pt x="1196025" y="2099117"/>
                </a:lnTo>
                <a:lnTo>
                  <a:pt x="1195647" y="2101757"/>
                </a:lnTo>
                <a:lnTo>
                  <a:pt x="1195270" y="2104586"/>
                </a:lnTo>
                <a:lnTo>
                  <a:pt x="1194892" y="2107228"/>
                </a:lnTo>
                <a:lnTo>
                  <a:pt x="1193571" y="2112131"/>
                </a:lnTo>
                <a:lnTo>
                  <a:pt x="1191872" y="2117035"/>
                </a:lnTo>
                <a:lnTo>
                  <a:pt x="1189608" y="2121750"/>
                </a:lnTo>
                <a:lnTo>
                  <a:pt x="1186966" y="2125900"/>
                </a:lnTo>
                <a:lnTo>
                  <a:pt x="1183946" y="2130238"/>
                </a:lnTo>
                <a:lnTo>
                  <a:pt x="1180548" y="2133822"/>
                </a:lnTo>
                <a:lnTo>
                  <a:pt x="1176774" y="2137406"/>
                </a:lnTo>
                <a:lnTo>
                  <a:pt x="1172622" y="2140235"/>
                </a:lnTo>
                <a:lnTo>
                  <a:pt x="1168281" y="2142875"/>
                </a:lnTo>
                <a:lnTo>
                  <a:pt x="1163751" y="2145138"/>
                </a:lnTo>
                <a:lnTo>
                  <a:pt x="1158844" y="2147025"/>
                </a:lnTo>
                <a:lnTo>
                  <a:pt x="1153748" y="2148346"/>
                </a:lnTo>
                <a:lnTo>
                  <a:pt x="1148275" y="2148911"/>
                </a:lnTo>
                <a:lnTo>
                  <a:pt x="1145633" y="2149288"/>
                </a:lnTo>
                <a:lnTo>
                  <a:pt x="1142990" y="2149288"/>
                </a:lnTo>
                <a:lnTo>
                  <a:pt x="963313" y="2149288"/>
                </a:lnTo>
                <a:lnTo>
                  <a:pt x="960483" y="2149288"/>
                </a:lnTo>
                <a:lnTo>
                  <a:pt x="958029" y="2148911"/>
                </a:lnTo>
                <a:lnTo>
                  <a:pt x="952554" y="2148346"/>
                </a:lnTo>
                <a:lnTo>
                  <a:pt x="947648" y="2147025"/>
                </a:lnTo>
                <a:lnTo>
                  <a:pt x="942740" y="2145138"/>
                </a:lnTo>
                <a:lnTo>
                  <a:pt x="938022" y="2142875"/>
                </a:lnTo>
                <a:lnTo>
                  <a:pt x="933870" y="2140235"/>
                </a:lnTo>
                <a:lnTo>
                  <a:pt x="929529" y="2137406"/>
                </a:lnTo>
                <a:lnTo>
                  <a:pt x="925943" y="2133822"/>
                </a:lnTo>
                <a:lnTo>
                  <a:pt x="922356" y="2130238"/>
                </a:lnTo>
                <a:lnTo>
                  <a:pt x="919525" y="2125900"/>
                </a:lnTo>
                <a:lnTo>
                  <a:pt x="916883" y="2121750"/>
                </a:lnTo>
                <a:lnTo>
                  <a:pt x="914619" y="2117035"/>
                </a:lnTo>
                <a:lnTo>
                  <a:pt x="912731" y="2112131"/>
                </a:lnTo>
                <a:lnTo>
                  <a:pt x="911410" y="2107228"/>
                </a:lnTo>
                <a:lnTo>
                  <a:pt x="911032" y="2104586"/>
                </a:lnTo>
                <a:lnTo>
                  <a:pt x="910467" y="2101757"/>
                </a:lnTo>
                <a:lnTo>
                  <a:pt x="910277" y="2099117"/>
                </a:lnTo>
                <a:lnTo>
                  <a:pt x="910277" y="2096475"/>
                </a:lnTo>
                <a:lnTo>
                  <a:pt x="910277" y="1918799"/>
                </a:lnTo>
                <a:lnTo>
                  <a:pt x="894613" y="1916158"/>
                </a:lnTo>
                <a:lnTo>
                  <a:pt x="878947" y="1912952"/>
                </a:lnTo>
                <a:lnTo>
                  <a:pt x="863283" y="1909556"/>
                </a:lnTo>
                <a:lnTo>
                  <a:pt x="848184" y="1905785"/>
                </a:lnTo>
                <a:lnTo>
                  <a:pt x="832707" y="1902012"/>
                </a:lnTo>
                <a:lnTo>
                  <a:pt x="817419" y="1897674"/>
                </a:lnTo>
                <a:lnTo>
                  <a:pt x="802509" y="1893336"/>
                </a:lnTo>
                <a:lnTo>
                  <a:pt x="787600" y="1888620"/>
                </a:lnTo>
                <a:lnTo>
                  <a:pt x="772500" y="1883716"/>
                </a:lnTo>
                <a:lnTo>
                  <a:pt x="757778" y="1878247"/>
                </a:lnTo>
                <a:lnTo>
                  <a:pt x="743245" y="1872965"/>
                </a:lnTo>
                <a:lnTo>
                  <a:pt x="728714" y="1867118"/>
                </a:lnTo>
                <a:lnTo>
                  <a:pt x="714369" y="1861082"/>
                </a:lnTo>
                <a:lnTo>
                  <a:pt x="700213" y="1854858"/>
                </a:lnTo>
                <a:lnTo>
                  <a:pt x="686247" y="1848067"/>
                </a:lnTo>
                <a:lnTo>
                  <a:pt x="672092" y="1841466"/>
                </a:lnTo>
                <a:lnTo>
                  <a:pt x="567720" y="1985380"/>
                </a:lnTo>
                <a:lnTo>
                  <a:pt x="566021" y="1987644"/>
                </a:lnTo>
                <a:lnTo>
                  <a:pt x="564323" y="1989719"/>
                </a:lnTo>
                <a:lnTo>
                  <a:pt x="562436" y="1991605"/>
                </a:lnTo>
                <a:lnTo>
                  <a:pt x="560548" y="1993491"/>
                </a:lnTo>
                <a:lnTo>
                  <a:pt x="556396" y="1996698"/>
                </a:lnTo>
                <a:lnTo>
                  <a:pt x="552244" y="1999716"/>
                </a:lnTo>
                <a:lnTo>
                  <a:pt x="547714" y="2001979"/>
                </a:lnTo>
                <a:lnTo>
                  <a:pt x="542996" y="2003865"/>
                </a:lnTo>
                <a:lnTo>
                  <a:pt x="538088" y="2005562"/>
                </a:lnTo>
                <a:lnTo>
                  <a:pt x="533182" y="2006317"/>
                </a:lnTo>
                <a:lnTo>
                  <a:pt x="528085" y="2007072"/>
                </a:lnTo>
                <a:lnTo>
                  <a:pt x="522989" y="2007072"/>
                </a:lnTo>
                <a:lnTo>
                  <a:pt x="517704" y="2006694"/>
                </a:lnTo>
                <a:lnTo>
                  <a:pt x="512799" y="2005752"/>
                </a:lnTo>
                <a:lnTo>
                  <a:pt x="507703" y="2004242"/>
                </a:lnTo>
                <a:lnTo>
                  <a:pt x="502984" y="2002356"/>
                </a:lnTo>
                <a:lnTo>
                  <a:pt x="498077" y="1999904"/>
                </a:lnTo>
                <a:lnTo>
                  <a:pt x="495811" y="1998395"/>
                </a:lnTo>
                <a:lnTo>
                  <a:pt x="493547" y="1996698"/>
                </a:lnTo>
                <a:lnTo>
                  <a:pt x="348408" y="1891261"/>
                </a:lnTo>
                <a:lnTo>
                  <a:pt x="346521" y="1889751"/>
                </a:lnTo>
                <a:lnTo>
                  <a:pt x="344445" y="1887866"/>
                </a:lnTo>
                <a:lnTo>
                  <a:pt x="342369" y="1886168"/>
                </a:lnTo>
                <a:lnTo>
                  <a:pt x="340671" y="1884283"/>
                </a:lnTo>
                <a:lnTo>
                  <a:pt x="337273" y="1880321"/>
                </a:lnTo>
                <a:lnTo>
                  <a:pt x="334442" y="1875794"/>
                </a:lnTo>
                <a:lnTo>
                  <a:pt x="331988" y="1871456"/>
                </a:lnTo>
                <a:lnTo>
                  <a:pt x="329912" y="1866741"/>
                </a:lnTo>
                <a:lnTo>
                  <a:pt x="328402" y="1861836"/>
                </a:lnTo>
                <a:lnTo>
                  <a:pt x="327458" y="1856932"/>
                </a:lnTo>
                <a:lnTo>
                  <a:pt x="326703" y="1851840"/>
                </a:lnTo>
                <a:lnTo>
                  <a:pt x="326703" y="1846747"/>
                </a:lnTo>
                <a:lnTo>
                  <a:pt x="327270" y="1841655"/>
                </a:lnTo>
                <a:lnTo>
                  <a:pt x="328024" y="1836751"/>
                </a:lnTo>
                <a:lnTo>
                  <a:pt x="329535" y="1831657"/>
                </a:lnTo>
                <a:lnTo>
                  <a:pt x="331423" y="1826942"/>
                </a:lnTo>
                <a:lnTo>
                  <a:pt x="332554" y="1824491"/>
                </a:lnTo>
                <a:lnTo>
                  <a:pt x="333687" y="1822227"/>
                </a:lnTo>
                <a:lnTo>
                  <a:pt x="335197" y="1819775"/>
                </a:lnTo>
                <a:lnTo>
                  <a:pt x="336896" y="1817511"/>
                </a:lnTo>
                <a:lnTo>
                  <a:pt x="441455" y="1673597"/>
                </a:lnTo>
                <a:lnTo>
                  <a:pt x="430509" y="1662091"/>
                </a:lnTo>
                <a:lnTo>
                  <a:pt x="420128" y="1650775"/>
                </a:lnTo>
                <a:lnTo>
                  <a:pt x="409559" y="1639080"/>
                </a:lnTo>
                <a:lnTo>
                  <a:pt x="399179" y="1627197"/>
                </a:lnTo>
                <a:lnTo>
                  <a:pt x="389364" y="1615125"/>
                </a:lnTo>
                <a:lnTo>
                  <a:pt x="379550" y="1602866"/>
                </a:lnTo>
                <a:lnTo>
                  <a:pt x="369925" y="1590605"/>
                </a:lnTo>
                <a:lnTo>
                  <a:pt x="360487" y="1578156"/>
                </a:lnTo>
                <a:lnTo>
                  <a:pt x="351429" y="1565331"/>
                </a:lnTo>
                <a:lnTo>
                  <a:pt x="342747" y="1552316"/>
                </a:lnTo>
                <a:lnTo>
                  <a:pt x="333875" y="1539113"/>
                </a:lnTo>
                <a:lnTo>
                  <a:pt x="325382" y="1526098"/>
                </a:lnTo>
                <a:lnTo>
                  <a:pt x="317455" y="1512518"/>
                </a:lnTo>
                <a:lnTo>
                  <a:pt x="309340" y="1498937"/>
                </a:lnTo>
                <a:lnTo>
                  <a:pt x="301791" y="1485168"/>
                </a:lnTo>
                <a:lnTo>
                  <a:pt x="294052" y="1471211"/>
                </a:lnTo>
                <a:lnTo>
                  <a:pt x="124756" y="1526098"/>
                </a:lnTo>
                <a:lnTo>
                  <a:pt x="122302" y="1526853"/>
                </a:lnTo>
                <a:lnTo>
                  <a:pt x="119660" y="1527608"/>
                </a:lnTo>
                <a:lnTo>
                  <a:pt x="117017" y="1527985"/>
                </a:lnTo>
                <a:lnTo>
                  <a:pt x="114563" y="1528550"/>
                </a:lnTo>
                <a:lnTo>
                  <a:pt x="109090" y="1528740"/>
                </a:lnTo>
                <a:lnTo>
                  <a:pt x="103994" y="1528550"/>
                </a:lnTo>
                <a:lnTo>
                  <a:pt x="99087" y="1527796"/>
                </a:lnTo>
                <a:lnTo>
                  <a:pt x="93991" y="1526664"/>
                </a:lnTo>
                <a:lnTo>
                  <a:pt x="89273" y="1525155"/>
                </a:lnTo>
                <a:lnTo>
                  <a:pt x="84555" y="1522892"/>
                </a:lnTo>
                <a:lnTo>
                  <a:pt x="80025" y="1520440"/>
                </a:lnTo>
                <a:lnTo>
                  <a:pt x="76061" y="1517611"/>
                </a:lnTo>
                <a:lnTo>
                  <a:pt x="72286" y="1514216"/>
                </a:lnTo>
                <a:lnTo>
                  <a:pt x="68701" y="1510443"/>
                </a:lnTo>
                <a:lnTo>
                  <a:pt x="65303" y="1506293"/>
                </a:lnTo>
                <a:lnTo>
                  <a:pt x="62661" y="1501955"/>
                </a:lnTo>
                <a:lnTo>
                  <a:pt x="60207" y="1497240"/>
                </a:lnTo>
                <a:lnTo>
                  <a:pt x="59075" y="1494789"/>
                </a:lnTo>
                <a:lnTo>
                  <a:pt x="58131" y="1492336"/>
                </a:lnTo>
                <a:lnTo>
                  <a:pt x="2642" y="1321449"/>
                </a:lnTo>
                <a:lnTo>
                  <a:pt x="2076" y="1318997"/>
                </a:lnTo>
                <a:lnTo>
                  <a:pt x="1321" y="1316357"/>
                </a:lnTo>
                <a:lnTo>
                  <a:pt x="943" y="1313716"/>
                </a:lnTo>
                <a:lnTo>
                  <a:pt x="378" y="1310886"/>
                </a:lnTo>
                <a:lnTo>
                  <a:pt x="0" y="1305795"/>
                </a:lnTo>
                <a:lnTo>
                  <a:pt x="189" y="1300702"/>
                </a:lnTo>
                <a:lnTo>
                  <a:pt x="943" y="1295609"/>
                </a:lnTo>
                <a:lnTo>
                  <a:pt x="2266" y="1290705"/>
                </a:lnTo>
                <a:lnTo>
                  <a:pt x="3775" y="1285801"/>
                </a:lnTo>
                <a:lnTo>
                  <a:pt x="5851" y="1281274"/>
                </a:lnTo>
                <a:lnTo>
                  <a:pt x="8305" y="1276747"/>
                </a:lnTo>
                <a:lnTo>
                  <a:pt x="11324" y="1272598"/>
                </a:lnTo>
                <a:lnTo>
                  <a:pt x="14533" y="1268636"/>
                </a:lnTo>
                <a:lnTo>
                  <a:pt x="18308" y="1265241"/>
                </a:lnTo>
                <a:lnTo>
                  <a:pt x="22271" y="1262035"/>
                </a:lnTo>
                <a:lnTo>
                  <a:pt x="26801" y="1259205"/>
                </a:lnTo>
                <a:lnTo>
                  <a:pt x="29254" y="1258074"/>
                </a:lnTo>
                <a:lnTo>
                  <a:pt x="31708" y="1256942"/>
                </a:lnTo>
                <a:lnTo>
                  <a:pt x="34161" y="1255811"/>
                </a:lnTo>
                <a:lnTo>
                  <a:pt x="36615" y="1254867"/>
                </a:lnTo>
                <a:lnTo>
                  <a:pt x="205912" y="1199791"/>
                </a:lnTo>
                <a:lnTo>
                  <a:pt x="203836" y="1184514"/>
                </a:lnTo>
                <a:lnTo>
                  <a:pt x="201949" y="1169047"/>
                </a:lnTo>
                <a:lnTo>
                  <a:pt x="200439" y="1153580"/>
                </a:lnTo>
                <a:lnTo>
                  <a:pt x="199117" y="1137926"/>
                </a:lnTo>
                <a:lnTo>
                  <a:pt x="198174" y="1122270"/>
                </a:lnTo>
                <a:lnTo>
                  <a:pt x="197230" y="1106427"/>
                </a:lnTo>
                <a:lnTo>
                  <a:pt x="196852" y="1090583"/>
                </a:lnTo>
                <a:lnTo>
                  <a:pt x="196852" y="1074739"/>
                </a:lnTo>
                <a:lnTo>
                  <a:pt x="196852" y="1058895"/>
                </a:lnTo>
                <a:lnTo>
                  <a:pt x="197230" y="1043051"/>
                </a:lnTo>
                <a:lnTo>
                  <a:pt x="198174" y="1027396"/>
                </a:lnTo>
                <a:lnTo>
                  <a:pt x="199117" y="1011741"/>
                </a:lnTo>
                <a:lnTo>
                  <a:pt x="200439" y="996085"/>
                </a:lnTo>
                <a:lnTo>
                  <a:pt x="201949" y="980430"/>
                </a:lnTo>
                <a:lnTo>
                  <a:pt x="203836" y="964964"/>
                </a:lnTo>
                <a:lnTo>
                  <a:pt x="205912" y="949497"/>
                </a:lnTo>
                <a:lnTo>
                  <a:pt x="36615" y="894798"/>
                </a:lnTo>
                <a:lnTo>
                  <a:pt x="34161" y="893856"/>
                </a:lnTo>
                <a:lnTo>
                  <a:pt x="31708" y="892724"/>
                </a:lnTo>
                <a:lnTo>
                  <a:pt x="26801" y="890271"/>
                </a:lnTo>
                <a:lnTo>
                  <a:pt x="22271" y="887630"/>
                </a:lnTo>
                <a:lnTo>
                  <a:pt x="18308" y="884235"/>
                </a:lnTo>
                <a:lnTo>
                  <a:pt x="14533" y="880652"/>
                </a:lnTo>
                <a:lnTo>
                  <a:pt x="11324" y="876880"/>
                </a:lnTo>
                <a:lnTo>
                  <a:pt x="8305" y="872541"/>
                </a:lnTo>
                <a:lnTo>
                  <a:pt x="5851" y="868203"/>
                </a:lnTo>
                <a:lnTo>
                  <a:pt x="3775" y="863677"/>
                </a:lnTo>
                <a:lnTo>
                  <a:pt x="2266" y="858772"/>
                </a:lnTo>
                <a:lnTo>
                  <a:pt x="943" y="853869"/>
                </a:lnTo>
                <a:lnTo>
                  <a:pt x="189" y="848776"/>
                </a:lnTo>
                <a:lnTo>
                  <a:pt x="0" y="843495"/>
                </a:lnTo>
                <a:lnTo>
                  <a:pt x="378" y="838402"/>
                </a:lnTo>
                <a:lnTo>
                  <a:pt x="943" y="835762"/>
                </a:lnTo>
                <a:lnTo>
                  <a:pt x="1321" y="833121"/>
                </a:lnTo>
                <a:lnTo>
                  <a:pt x="2076" y="830291"/>
                </a:lnTo>
                <a:lnTo>
                  <a:pt x="2642" y="827839"/>
                </a:lnTo>
                <a:lnTo>
                  <a:pt x="58131" y="657330"/>
                </a:lnTo>
                <a:lnTo>
                  <a:pt x="59075" y="654689"/>
                </a:lnTo>
                <a:lnTo>
                  <a:pt x="60207" y="652237"/>
                </a:lnTo>
                <a:lnTo>
                  <a:pt x="61339" y="649786"/>
                </a:lnTo>
                <a:lnTo>
                  <a:pt x="62661" y="647521"/>
                </a:lnTo>
                <a:lnTo>
                  <a:pt x="65303" y="642995"/>
                </a:lnTo>
                <a:lnTo>
                  <a:pt x="68701" y="639034"/>
                </a:lnTo>
                <a:lnTo>
                  <a:pt x="72286" y="635262"/>
                </a:lnTo>
                <a:lnTo>
                  <a:pt x="76061" y="631866"/>
                </a:lnTo>
                <a:lnTo>
                  <a:pt x="80025" y="629038"/>
                </a:lnTo>
                <a:lnTo>
                  <a:pt x="84555" y="626585"/>
                </a:lnTo>
                <a:lnTo>
                  <a:pt x="89273" y="624511"/>
                </a:lnTo>
                <a:lnTo>
                  <a:pt x="93991" y="622625"/>
                </a:lnTo>
                <a:lnTo>
                  <a:pt x="99087" y="621681"/>
                </a:lnTo>
                <a:lnTo>
                  <a:pt x="103994" y="620927"/>
                </a:lnTo>
                <a:lnTo>
                  <a:pt x="109090" y="620738"/>
                </a:lnTo>
                <a:lnTo>
                  <a:pt x="114563" y="621115"/>
                </a:lnTo>
                <a:lnTo>
                  <a:pt x="117017" y="621681"/>
                </a:lnTo>
                <a:lnTo>
                  <a:pt x="119660" y="622058"/>
                </a:lnTo>
                <a:lnTo>
                  <a:pt x="122302" y="622625"/>
                </a:lnTo>
                <a:lnTo>
                  <a:pt x="124756" y="623379"/>
                </a:lnTo>
                <a:lnTo>
                  <a:pt x="294052" y="678077"/>
                </a:lnTo>
                <a:lnTo>
                  <a:pt x="301791" y="664308"/>
                </a:lnTo>
                <a:lnTo>
                  <a:pt x="309340" y="650728"/>
                </a:lnTo>
                <a:lnTo>
                  <a:pt x="317455" y="636959"/>
                </a:lnTo>
                <a:lnTo>
                  <a:pt x="325382" y="623567"/>
                </a:lnTo>
                <a:lnTo>
                  <a:pt x="333875" y="610176"/>
                </a:lnTo>
                <a:lnTo>
                  <a:pt x="342747" y="597160"/>
                </a:lnTo>
                <a:lnTo>
                  <a:pt x="351429" y="584335"/>
                </a:lnTo>
                <a:lnTo>
                  <a:pt x="360487" y="571320"/>
                </a:lnTo>
                <a:lnTo>
                  <a:pt x="369925" y="558871"/>
                </a:lnTo>
                <a:lnTo>
                  <a:pt x="379550" y="546423"/>
                </a:lnTo>
                <a:lnTo>
                  <a:pt x="389364" y="534163"/>
                </a:lnTo>
                <a:lnTo>
                  <a:pt x="399179" y="522091"/>
                </a:lnTo>
                <a:lnTo>
                  <a:pt x="409559" y="510208"/>
                </a:lnTo>
                <a:lnTo>
                  <a:pt x="420128" y="498703"/>
                </a:lnTo>
                <a:lnTo>
                  <a:pt x="430509" y="487008"/>
                </a:lnTo>
                <a:lnTo>
                  <a:pt x="441455" y="475880"/>
                </a:lnTo>
                <a:lnTo>
                  <a:pt x="336706" y="331965"/>
                </a:lnTo>
                <a:lnTo>
                  <a:pt x="335008" y="329702"/>
                </a:lnTo>
                <a:lnTo>
                  <a:pt x="333687" y="327439"/>
                </a:lnTo>
                <a:lnTo>
                  <a:pt x="332366" y="325176"/>
                </a:lnTo>
                <a:lnTo>
                  <a:pt x="331233" y="322723"/>
                </a:lnTo>
                <a:lnTo>
                  <a:pt x="329535" y="317819"/>
                </a:lnTo>
                <a:lnTo>
                  <a:pt x="327836" y="312915"/>
                </a:lnTo>
                <a:lnTo>
                  <a:pt x="327081" y="307823"/>
                </a:lnTo>
                <a:lnTo>
                  <a:pt x="326703" y="302542"/>
                </a:lnTo>
                <a:lnTo>
                  <a:pt x="326703" y="297448"/>
                </a:lnTo>
                <a:lnTo>
                  <a:pt x="327458" y="292545"/>
                </a:lnTo>
                <a:lnTo>
                  <a:pt x="328402" y="287452"/>
                </a:lnTo>
                <a:lnTo>
                  <a:pt x="329912" y="282737"/>
                </a:lnTo>
                <a:lnTo>
                  <a:pt x="331988" y="277833"/>
                </a:lnTo>
                <a:lnTo>
                  <a:pt x="334442" y="273306"/>
                </a:lnTo>
                <a:lnTo>
                  <a:pt x="337273" y="269156"/>
                </a:lnTo>
                <a:lnTo>
                  <a:pt x="340671" y="265007"/>
                </a:lnTo>
                <a:lnTo>
                  <a:pt x="342369" y="263120"/>
                </a:lnTo>
                <a:lnTo>
                  <a:pt x="344445" y="261234"/>
                </a:lnTo>
                <a:lnTo>
                  <a:pt x="346521" y="259537"/>
                </a:lnTo>
                <a:lnTo>
                  <a:pt x="348408" y="257839"/>
                </a:lnTo>
                <a:lnTo>
                  <a:pt x="493925" y="152591"/>
                </a:lnTo>
                <a:lnTo>
                  <a:pt x="496190" y="151082"/>
                </a:lnTo>
                <a:lnTo>
                  <a:pt x="498265" y="149573"/>
                </a:lnTo>
                <a:lnTo>
                  <a:pt x="500719" y="148441"/>
                </a:lnTo>
                <a:lnTo>
                  <a:pt x="502984" y="147309"/>
                </a:lnTo>
                <a:lnTo>
                  <a:pt x="507891" y="145236"/>
                </a:lnTo>
                <a:lnTo>
                  <a:pt x="512799" y="143914"/>
                </a:lnTo>
                <a:lnTo>
                  <a:pt x="518084" y="142971"/>
                </a:lnTo>
                <a:lnTo>
                  <a:pt x="523179" y="142594"/>
                </a:lnTo>
                <a:lnTo>
                  <a:pt x="528085" y="142594"/>
                </a:lnTo>
                <a:lnTo>
                  <a:pt x="533182" y="142971"/>
                </a:lnTo>
                <a:lnTo>
                  <a:pt x="538088" y="144104"/>
                </a:lnTo>
                <a:lnTo>
                  <a:pt x="542996" y="145612"/>
                </a:lnTo>
                <a:lnTo>
                  <a:pt x="547714" y="147687"/>
                </a:lnTo>
                <a:lnTo>
                  <a:pt x="552244" y="149950"/>
                </a:lnTo>
                <a:lnTo>
                  <a:pt x="556396" y="152780"/>
                </a:lnTo>
                <a:lnTo>
                  <a:pt x="560548" y="156175"/>
                </a:lnTo>
                <a:lnTo>
                  <a:pt x="562436" y="158061"/>
                </a:lnTo>
                <a:lnTo>
                  <a:pt x="564323" y="159948"/>
                </a:lnTo>
                <a:lnTo>
                  <a:pt x="566021" y="162021"/>
                </a:lnTo>
                <a:lnTo>
                  <a:pt x="567720" y="164285"/>
                </a:lnTo>
                <a:lnTo>
                  <a:pt x="672092" y="308011"/>
                </a:lnTo>
                <a:lnTo>
                  <a:pt x="686247" y="301221"/>
                </a:lnTo>
                <a:lnTo>
                  <a:pt x="700213" y="294808"/>
                </a:lnTo>
                <a:lnTo>
                  <a:pt x="714369" y="288395"/>
                </a:lnTo>
                <a:lnTo>
                  <a:pt x="728714" y="282549"/>
                </a:lnTo>
                <a:lnTo>
                  <a:pt x="743245" y="276701"/>
                </a:lnTo>
                <a:lnTo>
                  <a:pt x="757778" y="271042"/>
                </a:lnTo>
                <a:lnTo>
                  <a:pt x="772500" y="265950"/>
                </a:lnTo>
                <a:lnTo>
                  <a:pt x="787600" y="260857"/>
                </a:lnTo>
                <a:lnTo>
                  <a:pt x="802509" y="256142"/>
                </a:lnTo>
                <a:lnTo>
                  <a:pt x="817419" y="251615"/>
                </a:lnTo>
                <a:lnTo>
                  <a:pt x="832707" y="247653"/>
                </a:lnTo>
                <a:lnTo>
                  <a:pt x="848184" y="243693"/>
                </a:lnTo>
                <a:lnTo>
                  <a:pt x="863283" y="240109"/>
                </a:lnTo>
                <a:lnTo>
                  <a:pt x="878947" y="236714"/>
                </a:lnTo>
                <a:lnTo>
                  <a:pt x="894613" y="233508"/>
                </a:lnTo>
                <a:lnTo>
                  <a:pt x="910277" y="230868"/>
                </a:lnTo>
                <a:lnTo>
                  <a:pt x="910277" y="53001"/>
                </a:lnTo>
                <a:lnTo>
                  <a:pt x="910277" y="50173"/>
                </a:lnTo>
                <a:lnTo>
                  <a:pt x="910467" y="47532"/>
                </a:lnTo>
                <a:lnTo>
                  <a:pt x="911032" y="44891"/>
                </a:lnTo>
                <a:lnTo>
                  <a:pt x="911410" y="42250"/>
                </a:lnTo>
                <a:lnTo>
                  <a:pt x="912731" y="37346"/>
                </a:lnTo>
                <a:lnTo>
                  <a:pt x="914619" y="32443"/>
                </a:lnTo>
                <a:lnTo>
                  <a:pt x="916883" y="27727"/>
                </a:lnTo>
                <a:lnTo>
                  <a:pt x="919525" y="23388"/>
                </a:lnTo>
                <a:lnTo>
                  <a:pt x="922356" y="19239"/>
                </a:lnTo>
                <a:lnTo>
                  <a:pt x="925943" y="15656"/>
                </a:lnTo>
                <a:lnTo>
                  <a:pt x="929529" y="12072"/>
                </a:lnTo>
                <a:lnTo>
                  <a:pt x="933870" y="9054"/>
                </a:lnTo>
                <a:lnTo>
                  <a:pt x="938022" y="6413"/>
                </a:lnTo>
                <a:lnTo>
                  <a:pt x="942740" y="4150"/>
                </a:lnTo>
                <a:lnTo>
                  <a:pt x="947648" y="2452"/>
                </a:lnTo>
                <a:lnTo>
                  <a:pt x="952554" y="1132"/>
                </a:lnTo>
                <a:lnTo>
                  <a:pt x="955386" y="565"/>
                </a:lnTo>
                <a:lnTo>
                  <a:pt x="958029" y="189"/>
                </a:lnTo>
                <a:close/>
              </a:path>
            </a:pathLst>
          </a:custGeom>
          <a:solidFill>
            <a:srgbClr val="00B05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smtClean="0">
                <a:solidFill>
                  <a:srgbClr val="FFFFFF"/>
                </a:solidFill>
                <a:latin typeface="+mn-ea"/>
                <a:ea typeface="+mn-ea"/>
              </a:rPr>
              <a:t>攻击事件还原</a:t>
            </a:r>
            <a:endParaRPr lang="zh-CN" altLang="en-US" sz="800" b="1" dirty="0">
              <a:solidFill>
                <a:srgbClr val="FFFFFF"/>
              </a:solidFill>
              <a:latin typeface="+mn-ea"/>
              <a:ea typeface="+mn-ea"/>
            </a:endParaRPr>
          </a:p>
        </p:txBody>
      </p:sp>
      <p:sp>
        <p:nvSpPr>
          <p:cNvPr id="23" name="任意多边形: 形状 50"/>
          <p:cNvSpPr>
            <a:spLocks/>
          </p:cNvSpPr>
          <p:nvPr/>
        </p:nvSpPr>
        <p:spPr bwMode="auto">
          <a:xfrm>
            <a:off x="4044972" y="4645992"/>
            <a:ext cx="612000" cy="612000"/>
          </a:xfrm>
          <a:custGeom>
            <a:avLst/>
            <a:gdLst>
              <a:gd name="connsiteX0" fmla="*/ 757675 w 1641194"/>
              <a:gd name="connsiteY0" fmla="*/ 0 h 1643934"/>
              <a:gd name="connsiteX1" fmla="*/ 883892 w 1641194"/>
              <a:gd name="connsiteY1" fmla="*/ 0 h 1643934"/>
              <a:gd name="connsiteX2" fmla="*/ 890222 w 1641194"/>
              <a:gd name="connsiteY2" fmla="*/ 373 h 1643934"/>
              <a:gd name="connsiteX3" fmla="*/ 896551 w 1641194"/>
              <a:gd name="connsiteY3" fmla="*/ 1119 h 1643934"/>
              <a:gd name="connsiteX4" fmla="*/ 902508 w 1641194"/>
              <a:gd name="connsiteY4" fmla="*/ 2611 h 1643934"/>
              <a:gd name="connsiteX5" fmla="*/ 908466 w 1641194"/>
              <a:gd name="connsiteY5" fmla="*/ 4848 h 1643934"/>
              <a:gd name="connsiteX6" fmla="*/ 914050 w 1641194"/>
              <a:gd name="connsiteY6" fmla="*/ 7459 h 1643934"/>
              <a:gd name="connsiteX7" fmla="*/ 919263 w 1641194"/>
              <a:gd name="connsiteY7" fmla="*/ 10443 h 1643934"/>
              <a:gd name="connsiteX8" fmla="*/ 923731 w 1641194"/>
              <a:gd name="connsiteY8" fmla="*/ 14545 h 1643934"/>
              <a:gd name="connsiteX9" fmla="*/ 928198 w 1641194"/>
              <a:gd name="connsiteY9" fmla="*/ 18648 h 1643934"/>
              <a:gd name="connsiteX10" fmla="*/ 932666 w 1641194"/>
              <a:gd name="connsiteY10" fmla="*/ 23123 h 1643934"/>
              <a:gd name="connsiteX11" fmla="*/ 936389 w 1641194"/>
              <a:gd name="connsiteY11" fmla="*/ 27971 h 1643934"/>
              <a:gd name="connsiteX12" fmla="*/ 939368 w 1641194"/>
              <a:gd name="connsiteY12" fmla="*/ 32819 h 1643934"/>
              <a:gd name="connsiteX13" fmla="*/ 941974 w 1641194"/>
              <a:gd name="connsiteY13" fmla="*/ 38414 h 1643934"/>
              <a:gd name="connsiteX14" fmla="*/ 944209 w 1641194"/>
              <a:gd name="connsiteY14" fmla="*/ 44380 h 1643934"/>
              <a:gd name="connsiteX15" fmla="*/ 945697 w 1641194"/>
              <a:gd name="connsiteY15" fmla="*/ 50348 h 1643934"/>
              <a:gd name="connsiteX16" fmla="*/ 946815 w 1641194"/>
              <a:gd name="connsiteY16" fmla="*/ 56688 h 1643934"/>
              <a:gd name="connsiteX17" fmla="*/ 946815 w 1641194"/>
              <a:gd name="connsiteY17" fmla="*/ 63028 h 1643934"/>
              <a:gd name="connsiteX18" fmla="*/ 946815 w 1641194"/>
              <a:gd name="connsiteY18" fmla="*/ 139108 h 1643934"/>
              <a:gd name="connsiteX19" fmla="*/ 947187 w 1641194"/>
              <a:gd name="connsiteY19" fmla="*/ 145821 h 1643934"/>
              <a:gd name="connsiteX20" fmla="*/ 948304 w 1641194"/>
              <a:gd name="connsiteY20" fmla="*/ 152161 h 1643934"/>
              <a:gd name="connsiteX21" fmla="*/ 949793 w 1641194"/>
              <a:gd name="connsiteY21" fmla="*/ 158501 h 1643934"/>
              <a:gd name="connsiteX22" fmla="*/ 951655 w 1641194"/>
              <a:gd name="connsiteY22" fmla="*/ 164841 h 1643934"/>
              <a:gd name="connsiteX23" fmla="*/ 954261 w 1641194"/>
              <a:gd name="connsiteY23" fmla="*/ 171554 h 1643934"/>
              <a:gd name="connsiteX24" fmla="*/ 957239 w 1641194"/>
              <a:gd name="connsiteY24" fmla="*/ 177521 h 1643934"/>
              <a:gd name="connsiteX25" fmla="*/ 960963 w 1641194"/>
              <a:gd name="connsiteY25" fmla="*/ 183488 h 1643934"/>
              <a:gd name="connsiteX26" fmla="*/ 964686 w 1641194"/>
              <a:gd name="connsiteY26" fmla="*/ 189083 h 1643934"/>
              <a:gd name="connsiteX27" fmla="*/ 969154 w 1641194"/>
              <a:gd name="connsiteY27" fmla="*/ 194676 h 1643934"/>
              <a:gd name="connsiteX28" fmla="*/ 973622 w 1641194"/>
              <a:gd name="connsiteY28" fmla="*/ 199898 h 1643934"/>
              <a:gd name="connsiteX29" fmla="*/ 978462 w 1641194"/>
              <a:gd name="connsiteY29" fmla="*/ 204746 h 1643934"/>
              <a:gd name="connsiteX30" fmla="*/ 983674 w 1641194"/>
              <a:gd name="connsiteY30" fmla="*/ 208849 h 1643934"/>
              <a:gd name="connsiteX31" fmla="*/ 989631 w 1641194"/>
              <a:gd name="connsiteY31" fmla="*/ 212578 h 1643934"/>
              <a:gd name="connsiteX32" fmla="*/ 995216 w 1641194"/>
              <a:gd name="connsiteY32" fmla="*/ 215935 h 1643934"/>
              <a:gd name="connsiteX33" fmla="*/ 1001173 w 1641194"/>
              <a:gd name="connsiteY33" fmla="*/ 218918 h 1643934"/>
              <a:gd name="connsiteX34" fmla="*/ 1007130 w 1641194"/>
              <a:gd name="connsiteY34" fmla="*/ 220783 h 1643934"/>
              <a:gd name="connsiteX35" fmla="*/ 1112870 w 1641194"/>
              <a:gd name="connsiteY35" fmla="*/ 264790 h 1643934"/>
              <a:gd name="connsiteX36" fmla="*/ 1118827 w 1641194"/>
              <a:gd name="connsiteY36" fmla="*/ 267400 h 1643934"/>
              <a:gd name="connsiteX37" fmla="*/ 1125157 w 1641194"/>
              <a:gd name="connsiteY37" fmla="*/ 269638 h 1643934"/>
              <a:gd name="connsiteX38" fmla="*/ 1131486 w 1641194"/>
              <a:gd name="connsiteY38" fmla="*/ 271503 h 1643934"/>
              <a:gd name="connsiteX39" fmla="*/ 1137816 w 1641194"/>
              <a:gd name="connsiteY39" fmla="*/ 272622 h 1643934"/>
              <a:gd name="connsiteX40" fmla="*/ 1144889 w 1641194"/>
              <a:gd name="connsiteY40" fmla="*/ 273368 h 1643934"/>
              <a:gd name="connsiteX41" fmla="*/ 1151591 w 1641194"/>
              <a:gd name="connsiteY41" fmla="*/ 273368 h 1643934"/>
              <a:gd name="connsiteX42" fmla="*/ 1158666 w 1641194"/>
              <a:gd name="connsiteY42" fmla="*/ 273368 h 1643934"/>
              <a:gd name="connsiteX43" fmla="*/ 1165367 w 1641194"/>
              <a:gd name="connsiteY43" fmla="*/ 272622 h 1643934"/>
              <a:gd name="connsiteX44" fmla="*/ 1172442 w 1641194"/>
              <a:gd name="connsiteY44" fmla="*/ 271130 h 1643934"/>
              <a:gd name="connsiteX45" fmla="*/ 1178771 w 1641194"/>
              <a:gd name="connsiteY45" fmla="*/ 269638 h 1643934"/>
              <a:gd name="connsiteX46" fmla="*/ 1185100 w 1641194"/>
              <a:gd name="connsiteY46" fmla="*/ 267400 h 1643934"/>
              <a:gd name="connsiteX47" fmla="*/ 1191429 w 1641194"/>
              <a:gd name="connsiteY47" fmla="*/ 264790 h 1643934"/>
              <a:gd name="connsiteX48" fmla="*/ 1197759 w 1641194"/>
              <a:gd name="connsiteY48" fmla="*/ 261807 h 1643934"/>
              <a:gd name="connsiteX49" fmla="*/ 1203344 w 1641194"/>
              <a:gd name="connsiteY49" fmla="*/ 258077 h 1643934"/>
              <a:gd name="connsiteX50" fmla="*/ 1208557 w 1641194"/>
              <a:gd name="connsiteY50" fmla="*/ 254347 h 1643934"/>
              <a:gd name="connsiteX51" fmla="*/ 1213397 w 1641194"/>
              <a:gd name="connsiteY51" fmla="*/ 249499 h 1643934"/>
              <a:gd name="connsiteX52" fmla="*/ 1267011 w 1641194"/>
              <a:gd name="connsiteY52" fmla="*/ 195796 h 1643934"/>
              <a:gd name="connsiteX53" fmla="*/ 1271479 w 1641194"/>
              <a:gd name="connsiteY53" fmla="*/ 191693 h 1643934"/>
              <a:gd name="connsiteX54" fmla="*/ 1277064 w 1641194"/>
              <a:gd name="connsiteY54" fmla="*/ 187963 h 1643934"/>
              <a:gd name="connsiteX55" fmla="*/ 1282276 w 1641194"/>
              <a:gd name="connsiteY55" fmla="*/ 184607 h 1643934"/>
              <a:gd name="connsiteX56" fmla="*/ 1287861 w 1641194"/>
              <a:gd name="connsiteY56" fmla="*/ 182370 h 1643934"/>
              <a:gd name="connsiteX57" fmla="*/ 1293446 w 1641194"/>
              <a:gd name="connsiteY57" fmla="*/ 180132 h 1643934"/>
              <a:gd name="connsiteX58" fmla="*/ 1299403 w 1641194"/>
              <a:gd name="connsiteY58" fmla="*/ 178640 h 1643934"/>
              <a:gd name="connsiteX59" fmla="*/ 1305732 w 1641194"/>
              <a:gd name="connsiteY59" fmla="*/ 177895 h 1643934"/>
              <a:gd name="connsiteX60" fmla="*/ 1311689 w 1641194"/>
              <a:gd name="connsiteY60" fmla="*/ 177521 h 1643934"/>
              <a:gd name="connsiteX61" fmla="*/ 1317646 w 1641194"/>
              <a:gd name="connsiteY61" fmla="*/ 177895 h 1643934"/>
              <a:gd name="connsiteX62" fmla="*/ 1323604 w 1641194"/>
              <a:gd name="connsiteY62" fmla="*/ 178640 h 1643934"/>
              <a:gd name="connsiteX63" fmla="*/ 1329933 w 1641194"/>
              <a:gd name="connsiteY63" fmla="*/ 180132 h 1643934"/>
              <a:gd name="connsiteX64" fmla="*/ 1335518 w 1641194"/>
              <a:gd name="connsiteY64" fmla="*/ 182370 h 1643934"/>
              <a:gd name="connsiteX65" fmla="*/ 1341103 w 1641194"/>
              <a:gd name="connsiteY65" fmla="*/ 184607 h 1643934"/>
              <a:gd name="connsiteX66" fmla="*/ 1346316 w 1641194"/>
              <a:gd name="connsiteY66" fmla="*/ 187963 h 1643934"/>
              <a:gd name="connsiteX67" fmla="*/ 1351528 w 1641194"/>
              <a:gd name="connsiteY67" fmla="*/ 191693 h 1643934"/>
              <a:gd name="connsiteX68" fmla="*/ 1356368 w 1641194"/>
              <a:gd name="connsiteY68" fmla="*/ 195796 h 1643934"/>
              <a:gd name="connsiteX69" fmla="*/ 1445726 w 1641194"/>
              <a:gd name="connsiteY69" fmla="*/ 285302 h 1643934"/>
              <a:gd name="connsiteX70" fmla="*/ 1450193 w 1641194"/>
              <a:gd name="connsiteY70" fmla="*/ 290150 h 1643934"/>
              <a:gd name="connsiteX71" fmla="*/ 1453544 w 1641194"/>
              <a:gd name="connsiteY71" fmla="*/ 295372 h 1643934"/>
              <a:gd name="connsiteX72" fmla="*/ 1456895 w 1641194"/>
              <a:gd name="connsiteY72" fmla="*/ 300592 h 1643934"/>
              <a:gd name="connsiteX73" fmla="*/ 1459501 w 1641194"/>
              <a:gd name="connsiteY73" fmla="*/ 306560 h 1643934"/>
              <a:gd name="connsiteX74" fmla="*/ 1461735 w 1641194"/>
              <a:gd name="connsiteY74" fmla="*/ 312153 h 1643934"/>
              <a:gd name="connsiteX75" fmla="*/ 1463225 w 1641194"/>
              <a:gd name="connsiteY75" fmla="*/ 318121 h 1643934"/>
              <a:gd name="connsiteX76" fmla="*/ 1463969 w 1641194"/>
              <a:gd name="connsiteY76" fmla="*/ 324088 h 1643934"/>
              <a:gd name="connsiteX77" fmla="*/ 1464341 w 1641194"/>
              <a:gd name="connsiteY77" fmla="*/ 330428 h 1643934"/>
              <a:gd name="connsiteX78" fmla="*/ 1463969 w 1641194"/>
              <a:gd name="connsiteY78" fmla="*/ 336395 h 1643934"/>
              <a:gd name="connsiteX79" fmla="*/ 1463225 w 1641194"/>
              <a:gd name="connsiteY79" fmla="*/ 342362 h 1643934"/>
              <a:gd name="connsiteX80" fmla="*/ 1461735 w 1641194"/>
              <a:gd name="connsiteY80" fmla="*/ 347957 h 1643934"/>
              <a:gd name="connsiteX81" fmla="*/ 1459501 w 1641194"/>
              <a:gd name="connsiteY81" fmla="*/ 353923 h 1643934"/>
              <a:gd name="connsiteX82" fmla="*/ 1456895 w 1641194"/>
              <a:gd name="connsiteY82" fmla="*/ 359891 h 1643934"/>
              <a:gd name="connsiteX83" fmla="*/ 1453544 w 1641194"/>
              <a:gd name="connsiteY83" fmla="*/ 365111 h 1643934"/>
              <a:gd name="connsiteX84" fmla="*/ 1450193 w 1641194"/>
              <a:gd name="connsiteY84" fmla="*/ 369960 h 1643934"/>
              <a:gd name="connsiteX85" fmla="*/ 1445726 w 1641194"/>
              <a:gd name="connsiteY85" fmla="*/ 374808 h 1643934"/>
              <a:gd name="connsiteX86" fmla="*/ 1392111 w 1641194"/>
              <a:gd name="connsiteY86" fmla="*/ 428512 h 1643934"/>
              <a:gd name="connsiteX87" fmla="*/ 1387643 w 1641194"/>
              <a:gd name="connsiteY87" fmla="*/ 433360 h 1643934"/>
              <a:gd name="connsiteX88" fmla="*/ 1383920 w 1641194"/>
              <a:gd name="connsiteY88" fmla="*/ 438955 h 1643934"/>
              <a:gd name="connsiteX89" fmla="*/ 1379824 w 1641194"/>
              <a:gd name="connsiteY89" fmla="*/ 444548 h 1643934"/>
              <a:gd name="connsiteX90" fmla="*/ 1376846 w 1641194"/>
              <a:gd name="connsiteY90" fmla="*/ 450516 h 1643934"/>
              <a:gd name="connsiteX91" fmla="*/ 1374240 w 1641194"/>
              <a:gd name="connsiteY91" fmla="*/ 456483 h 1643934"/>
              <a:gd name="connsiteX92" fmla="*/ 1372006 w 1641194"/>
              <a:gd name="connsiteY92" fmla="*/ 463196 h 1643934"/>
              <a:gd name="connsiteX93" fmla="*/ 1370516 w 1641194"/>
              <a:gd name="connsiteY93" fmla="*/ 469909 h 1643934"/>
              <a:gd name="connsiteX94" fmla="*/ 1369400 w 1641194"/>
              <a:gd name="connsiteY94" fmla="*/ 476622 h 1643934"/>
              <a:gd name="connsiteX95" fmla="*/ 1368282 w 1641194"/>
              <a:gd name="connsiteY95" fmla="*/ 483335 h 1643934"/>
              <a:gd name="connsiteX96" fmla="*/ 1368282 w 1641194"/>
              <a:gd name="connsiteY96" fmla="*/ 490421 h 1643934"/>
              <a:gd name="connsiteX97" fmla="*/ 1368282 w 1641194"/>
              <a:gd name="connsiteY97" fmla="*/ 497134 h 1643934"/>
              <a:gd name="connsiteX98" fmla="*/ 1369027 w 1641194"/>
              <a:gd name="connsiteY98" fmla="*/ 503846 h 1643934"/>
              <a:gd name="connsiteX99" fmla="*/ 1370144 w 1641194"/>
              <a:gd name="connsiteY99" fmla="*/ 510559 h 1643934"/>
              <a:gd name="connsiteX100" fmla="*/ 1372006 w 1641194"/>
              <a:gd name="connsiteY100" fmla="*/ 517272 h 1643934"/>
              <a:gd name="connsiteX101" fmla="*/ 1374240 w 1641194"/>
              <a:gd name="connsiteY101" fmla="*/ 523240 h 1643934"/>
              <a:gd name="connsiteX102" fmla="*/ 1377218 w 1641194"/>
              <a:gd name="connsiteY102" fmla="*/ 529207 h 1643934"/>
              <a:gd name="connsiteX103" fmla="*/ 1420780 w 1641194"/>
              <a:gd name="connsiteY103" fmla="*/ 635123 h 1643934"/>
              <a:gd name="connsiteX104" fmla="*/ 1423014 w 1641194"/>
              <a:gd name="connsiteY104" fmla="*/ 641090 h 1643934"/>
              <a:gd name="connsiteX105" fmla="*/ 1425621 w 1641194"/>
              <a:gd name="connsiteY105" fmla="*/ 647430 h 1643934"/>
              <a:gd name="connsiteX106" fmla="*/ 1428971 w 1641194"/>
              <a:gd name="connsiteY106" fmla="*/ 653024 h 1643934"/>
              <a:gd name="connsiteX107" fmla="*/ 1432694 w 1641194"/>
              <a:gd name="connsiteY107" fmla="*/ 658618 h 1643934"/>
              <a:gd name="connsiteX108" fmla="*/ 1437535 w 1641194"/>
              <a:gd name="connsiteY108" fmla="*/ 663840 h 1643934"/>
              <a:gd name="connsiteX109" fmla="*/ 1442002 w 1641194"/>
              <a:gd name="connsiteY109" fmla="*/ 668688 h 1643934"/>
              <a:gd name="connsiteX110" fmla="*/ 1447215 w 1641194"/>
              <a:gd name="connsiteY110" fmla="*/ 673536 h 1643934"/>
              <a:gd name="connsiteX111" fmla="*/ 1452427 w 1641194"/>
              <a:gd name="connsiteY111" fmla="*/ 678011 h 1643934"/>
              <a:gd name="connsiteX112" fmla="*/ 1458012 w 1641194"/>
              <a:gd name="connsiteY112" fmla="*/ 681741 h 1643934"/>
              <a:gd name="connsiteX113" fmla="*/ 1464341 w 1641194"/>
              <a:gd name="connsiteY113" fmla="*/ 685097 h 1643934"/>
              <a:gd name="connsiteX114" fmla="*/ 1470298 w 1641194"/>
              <a:gd name="connsiteY114" fmla="*/ 688081 h 1643934"/>
              <a:gd name="connsiteX115" fmla="*/ 1476628 w 1641194"/>
              <a:gd name="connsiteY115" fmla="*/ 690691 h 1643934"/>
              <a:gd name="connsiteX116" fmla="*/ 1482958 w 1641194"/>
              <a:gd name="connsiteY116" fmla="*/ 692556 h 1643934"/>
              <a:gd name="connsiteX117" fmla="*/ 1489660 w 1641194"/>
              <a:gd name="connsiteY117" fmla="*/ 694048 h 1643934"/>
              <a:gd name="connsiteX118" fmla="*/ 1495989 w 1641194"/>
              <a:gd name="connsiteY118" fmla="*/ 695167 h 1643934"/>
              <a:gd name="connsiteX119" fmla="*/ 1502690 w 1641194"/>
              <a:gd name="connsiteY119" fmla="*/ 695167 h 1643934"/>
              <a:gd name="connsiteX120" fmla="*/ 1578272 w 1641194"/>
              <a:gd name="connsiteY120" fmla="*/ 695167 h 1643934"/>
              <a:gd name="connsiteX121" fmla="*/ 1584601 w 1641194"/>
              <a:gd name="connsiteY121" fmla="*/ 695540 h 1643934"/>
              <a:gd name="connsiteX122" fmla="*/ 1590931 w 1641194"/>
              <a:gd name="connsiteY122" fmla="*/ 696658 h 1643934"/>
              <a:gd name="connsiteX123" fmla="*/ 1597260 w 1641194"/>
              <a:gd name="connsiteY123" fmla="*/ 698523 h 1643934"/>
              <a:gd name="connsiteX124" fmla="*/ 1602845 w 1641194"/>
              <a:gd name="connsiteY124" fmla="*/ 700760 h 1643934"/>
              <a:gd name="connsiteX125" fmla="*/ 1608430 w 1641194"/>
              <a:gd name="connsiteY125" fmla="*/ 703371 h 1643934"/>
              <a:gd name="connsiteX126" fmla="*/ 1613271 w 1641194"/>
              <a:gd name="connsiteY126" fmla="*/ 706355 h 1643934"/>
              <a:gd name="connsiteX127" fmla="*/ 1618110 w 1641194"/>
              <a:gd name="connsiteY127" fmla="*/ 710085 h 1643934"/>
              <a:gd name="connsiteX128" fmla="*/ 1622950 w 1641194"/>
              <a:gd name="connsiteY128" fmla="*/ 714186 h 1643934"/>
              <a:gd name="connsiteX129" fmla="*/ 1627046 w 1641194"/>
              <a:gd name="connsiteY129" fmla="*/ 718289 h 1643934"/>
              <a:gd name="connsiteX130" fmla="*/ 1630770 w 1641194"/>
              <a:gd name="connsiteY130" fmla="*/ 723137 h 1643934"/>
              <a:gd name="connsiteX131" fmla="*/ 1633748 w 1641194"/>
              <a:gd name="connsiteY131" fmla="*/ 728732 h 1643934"/>
              <a:gd name="connsiteX132" fmla="*/ 1636354 w 1641194"/>
              <a:gd name="connsiteY132" fmla="*/ 734325 h 1643934"/>
              <a:gd name="connsiteX133" fmla="*/ 1638588 w 1641194"/>
              <a:gd name="connsiteY133" fmla="*/ 739920 h 1643934"/>
              <a:gd name="connsiteX134" fmla="*/ 1640078 w 1641194"/>
              <a:gd name="connsiteY134" fmla="*/ 745887 h 1643934"/>
              <a:gd name="connsiteX135" fmla="*/ 1640822 w 1641194"/>
              <a:gd name="connsiteY135" fmla="*/ 752600 h 1643934"/>
              <a:gd name="connsiteX136" fmla="*/ 1641194 w 1641194"/>
              <a:gd name="connsiteY136" fmla="*/ 758940 h 1643934"/>
              <a:gd name="connsiteX137" fmla="*/ 1641194 w 1641194"/>
              <a:gd name="connsiteY137" fmla="*/ 885368 h 1643934"/>
              <a:gd name="connsiteX138" fmla="*/ 1640822 w 1641194"/>
              <a:gd name="connsiteY138" fmla="*/ 891708 h 1643934"/>
              <a:gd name="connsiteX139" fmla="*/ 1640078 w 1641194"/>
              <a:gd name="connsiteY139" fmla="*/ 898048 h 1643934"/>
              <a:gd name="connsiteX140" fmla="*/ 1638588 w 1641194"/>
              <a:gd name="connsiteY140" fmla="*/ 904015 h 1643934"/>
              <a:gd name="connsiteX141" fmla="*/ 1636354 w 1641194"/>
              <a:gd name="connsiteY141" fmla="*/ 909982 h 1643934"/>
              <a:gd name="connsiteX142" fmla="*/ 1633748 w 1641194"/>
              <a:gd name="connsiteY142" fmla="*/ 915576 h 1643934"/>
              <a:gd name="connsiteX143" fmla="*/ 1630770 w 1641194"/>
              <a:gd name="connsiteY143" fmla="*/ 920797 h 1643934"/>
              <a:gd name="connsiteX144" fmla="*/ 1627046 w 1641194"/>
              <a:gd name="connsiteY144" fmla="*/ 925273 h 1643934"/>
              <a:gd name="connsiteX145" fmla="*/ 1622950 w 1641194"/>
              <a:gd name="connsiteY145" fmla="*/ 929748 h 1643934"/>
              <a:gd name="connsiteX146" fmla="*/ 1618110 w 1641194"/>
              <a:gd name="connsiteY146" fmla="*/ 933850 h 1643934"/>
              <a:gd name="connsiteX147" fmla="*/ 1613271 w 1641194"/>
              <a:gd name="connsiteY147" fmla="*/ 937953 h 1643934"/>
              <a:gd name="connsiteX148" fmla="*/ 1608430 w 1641194"/>
              <a:gd name="connsiteY148" fmla="*/ 940936 h 1643934"/>
              <a:gd name="connsiteX149" fmla="*/ 1602845 w 1641194"/>
              <a:gd name="connsiteY149" fmla="*/ 943547 h 1643934"/>
              <a:gd name="connsiteX150" fmla="*/ 1597260 w 1641194"/>
              <a:gd name="connsiteY150" fmla="*/ 945784 h 1643934"/>
              <a:gd name="connsiteX151" fmla="*/ 1590931 w 1641194"/>
              <a:gd name="connsiteY151" fmla="*/ 947276 h 1643934"/>
              <a:gd name="connsiteX152" fmla="*/ 1584601 w 1641194"/>
              <a:gd name="connsiteY152" fmla="*/ 948395 h 1643934"/>
              <a:gd name="connsiteX153" fmla="*/ 1578272 w 1641194"/>
              <a:gd name="connsiteY153" fmla="*/ 948395 h 1643934"/>
              <a:gd name="connsiteX154" fmla="*/ 1502690 w 1641194"/>
              <a:gd name="connsiteY154" fmla="*/ 948395 h 1643934"/>
              <a:gd name="connsiteX155" fmla="*/ 1495989 w 1641194"/>
              <a:gd name="connsiteY155" fmla="*/ 948768 h 1643934"/>
              <a:gd name="connsiteX156" fmla="*/ 1489660 w 1641194"/>
              <a:gd name="connsiteY156" fmla="*/ 949887 h 1643934"/>
              <a:gd name="connsiteX157" fmla="*/ 1482958 w 1641194"/>
              <a:gd name="connsiteY157" fmla="*/ 951379 h 1643934"/>
              <a:gd name="connsiteX158" fmla="*/ 1476628 w 1641194"/>
              <a:gd name="connsiteY158" fmla="*/ 953244 h 1643934"/>
              <a:gd name="connsiteX159" fmla="*/ 1470298 w 1641194"/>
              <a:gd name="connsiteY159" fmla="*/ 955854 h 1643934"/>
              <a:gd name="connsiteX160" fmla="*/ 1464341 w 1641194"/>
              <a:gd name="connsiteY160" fmla="*/ 958837 h 1643934"/>
              <a:gd name="connsiteX161" fmla="*/ 1458012 w 1641194"/>
              <a:gd name="connsiteY161" fmla="*/ 962567 h 1643934"/>
              <a:gd name="connsiteX162" fmla="*/ 1452427 w 1641194"/>
              <a:gd name="connsiteY162" fmla="*/ 966297 h 1643934"/>
              <a:gd name="connsiteX163" fmla="*/ 1447215 w 1641194"/>
              <a:gd name="connsiteY163" fmla="*/ 970772 h 1643934"/>
              <a:gd name="connsiteX164" fmla="*/ 1442002 w 1641194"/>
              <a:gd name="connsiteY164" fmla="*/ 975247 h 1643934"/>
              <a:gd name="connsiteX165" fmla="*/ 1437535 w 1641194"/>
              <a:gd name="connsiteY165" fmla="*/ 980095 h 1643934"/>
              <a:gd name="connsiteX166" fmla="*/ 1432694 w 1641194"/>
              <a:gd name="connsiteY166" fmla="*/ 985316 h 1643934"/>
              <a:gd name="connsiteX167" fmla="*/ 1428971 w 1641194"/>
              <a:gd name="connsiteY167" fmla="*/ 991284 h 1643934"/>
              <a:gd name="connsiteX168" fmla="*/ 1425621 w 1641194"/>
              <a:gd name="connsiteY168" fmla="*/ 996877 h 1643934"/>
              <a:gd name="connsiteX169" fmla="*/ 1423014 w 1641194"/>
              <a:gd name="connsiteY169" fmla="*/ 1002845 h 1643934"/>
              <a:gd name="connsiteX170" fmla="*/ 1420780 w 1641194"/>
              <a:gd name="connsiteY170" fmla="*/ 1008812 h 1643934"/>
              <a:gd name="connsiteX171" fmla="*/ 1377218 w 1641194"/>
              <a:gd name="connsiteY171" fmla="*/ 1114728 h 1643934"/>
              <a:gd name="connsiteX172" fmla="*/ 1374240 w 1641194"/>
              <a:gd name="connsiteY172" fmla="*/ 1121068 h 1643934"/>
              <a:gd name="connsiteX173" fmla="*/ 1372006 w 1641194"/>
              <a:gd name="connsiteY173" fmla="*/ 1127035 h 1643934"/>
              <a:gd name="connsiteX174" fmla="*/ 1370144 w 1641194"/>
              <a:gd name="connsiteY174" fmla="*/ 1133375 h 1643934"/>
              <a:gd name="connsiteX175" fmla="*/ 1369027 w 1641194"/>
              <a:gd name="connsiteY175" fmla="*/ 1140088 h 1643934"/>
              <a:gd name="connsiteX176" fmla="*/ 1368282 w 1641194"/>
              <a:gd name="connsiteY176" fmla="*/ 1146801 h 1643934"/>
              <a:gd name="connsiteX177" fmla="*/ 1368282 w 1641194"/>
              <a:gd name="connsiteY177" fmla="*/ 1153887 h 1643934"/>
              <a:gd name="connsiteX178" fmla="*/ 1368282 w 1641194"/>
              <a:gd name="connsiteY178" fmla="*/ 1160599 h 1643934"/>
              <a:gd name="connsiteX179" fmla="*/ 1369400 w 1641194"/>
              <a:gd name="connsiteY179" fmla="*/ 1167312 h 1643934"/>
              <a:gd name="connsiteX180" fmla="*/ 1370516 w 1641194"/>
              <a:gd name="connsiteY180" fmla="*/ 1174399 h 1643934"/>
              <a:gd name="connsiteX181" fmla="*/ 1372006 w 1641194"/>
              <a:gd name="connsiteY181" fmla="*/ 1180739 h 1643934"/>
              <a:gd name="connsiteX182" fmla="*/ 1374240 w 1641194"/>
              <a:gd name="connsiteY182" fmla="*/ 1187452 h 1643934"/>
              <a:gd name="connsiteX183" fmla="*/ 1376846 w 1641194"/>
              <a:gd name="connsiteY183" fmla="*/ 1193419 h 1643934"/>
              <a:gd name="connsiteX184" fmla="*/ 1379824 w 1641194"/>
              <a:gd name="connsiteY184" fmla="*/ 1199759 h 1643934"/>
              <a:gd name="connsiteX185" fmla="*/ 1383920 w 1641194"/>
              <a:gd name="connsiteY185" fmla="*/ 1205353 h 1643934"/>
              <a:gd name="connsiteX186" fmla="*/ 1387643 w 1641194"/>
              <a:gd name="connsiteY186" fmla="*/ 1210574 h 1643934"/>
              <a:gd name="connsiteX187" fmla="*/ 1392111 w 1641194"/>
              <a:gd name="connsiteY187" fmla="*/ 1215422 h 1643934"/>
              <a:gd name="connsiteX188" fmla="*/ 1445726 w 1641194"/>
              <a:gd name="connsiteY188" fmla="*/ 1269127 h 1643934"/>
              <a:gd name="connsiteX189" fmla="*/ 1450193 w 1641194"/>
              <a:gd name="connsiteY189" fmla="*/ 1273602 h 1643934"/>
              <a:gd name="connsiteX190" fmla="*/ 1453544 w 1641194"/>
              <a:gd name="connsiteY190" fmla="*/ 1279196 h 1643934"/>
              <a:gd name="connsiteX191" fmla="*/ 1456895 w 1641194"/>
              <a:gd name="connsiteY191" fmla="*/ 1284417 h 1643934"/>
              <a:gd name="connsiteX192" fmla="*/ 1459501 w 1641194"/>
              <a:gd name="connsiteY192" fmla="*/ 1290011 h 1643934"/>
              <a:gd name="connsiteX193" fmla="*/ 1461735 w 1641194"/>
              <a:gd name="connsiteY193" fmla="*/ 1295606 h 1643934"/>
              <a:gd name="connsiteX194" fmla="*/ 1463225 w 1641194"/>
              <a:gd name="connsiteY194" fmla="*/ 1301572 h 1643934"/>
              <a:gd name="connsiteX195" fmla="*/ 1463969 w 1641194"/>
              <a:gd name="connsiteY195" fmla="*/ 1307912 h 1643934"/>
              <a:gd name="connsiteX196" fmla="*/ 1464341 w 1641194"/>
              <a:gd name="connsiteY196" fmla="*/ 1313880 h 1643934"/>
              <a:gd name="connsiteX197" fmla="*/ 1463969 w 1641194"/>
              <a:gd name="connsiteY197" fmla="*/ 1319847 h 1643934"/>
              <a:gd name="connsiteX198" fmla="*/ 1463225 w 1641194"/>
              <a:gd name="connsiteY198" fmla="*/ 1325814 h 1643934"/>
              <a:gd name="connsiteX199" fmla="*/ 1461735 w 1641194"/>
              <a:gd name="connsiteY199" fmla="*/ 1332154 h 1643934"/>
              <a:gd name="connsiteX200" fmla="*/ 1459501 w 1641194"/>
              <a:gd name="connsiteY200" fmla="*/ 1337748 h 1643934"/>
              <a:gd name="connsiteX201" fmla="*/ 1456895 w 1641194"/>
              <a:gd name="connsiteY201" fmla="*/ 1343342 h 1643934"/>
              <a:gd name="connsiteX202" fmla="*/ 1453544 w 1641194"/>
              <a:gd name="connsiteY202" fmla="*/ 1348564 h 1643934"/>
              <a:gd name="connsiteX203" fmla="*/ 1450193 w 1641194"/>
              <a:gd name="connsiteY203" fmla="*/ 1353785 h 1643934"/>
              <a:gd name="connsiteX204" fmla="*/ 1445726 w 1641194"/>
              <a:gd name="connsiteY204" fmla="*/ 1358633 h 1643934"/>
              <a:gd name="connsiteX205" fmla="*/ 1356368 w 1641194"/>
              <a:gd name="connsiteY205" fmla="*/ 1448139 h 1643934"/>
              <a:gd name="connsiteX206" fmla="*/ 1351528 w 1641194"/>
              <a:gd name="connsiteY206" fmla="*/ 1452241 h 1643934"/>
              <a:gd name="connsiteX207" fmla="*/ 1346316 w 1641194"/>
              <a:gd name="connsiteY207" fmla="*/ 1455971 h 1643934"/>
              <a:gd name="connsiteX208" fmla="*/ 1341103 w 1641194"/>
              <a:gd name="connsiteY208" fmla="*/ 1459328 h 1643934"/>
              <a:gd name="connsiteX209" fmla="*/ 1335518 w 1641194"/>
              <a:gd name="connsiteY209" fmla="*/ 1462311 h 1643934"/>
              <a:gd name="connsiteX210" fmla="*/ 1329933 w 1641194"/>
              <a:gd name="connsiteY210" fmla="*/ 1464176 h 1643934"/>
              <a:gd name="connsiteX211" fmla="*/ 1323604 w 1641194"/>
              <a:gd name="connsiteY211" fmla="*/ 1465668 h 1643934"/>
              <a:gd name="connsiteX212" fmla="*/ 1317646 w 1641194"/>
              <a:gd name="connsiteY212" fmla="*/ 1466413 h 1643934"/>
              <a:gd name="connsiteX213" fmla="*/ 1311689 w 1641194"/>
              <a:gd name="connsiteY213" fmla="*/ 1466786 h 1643934"/>
              <a:gd name="connsiteX214" fmla="*/ 1305732 w 1641194"/>
              <a:gd name="connsiteY214" fmla="*/ 1466413 h 1643934"/>
              <a:gd name="connsiteX215" fmla="*/ 1299403 w 1641194"/>
              <a:gd name="connsiteY215" fmla="*/ 1465668 h 1643934"/>
              <a:gd name="connsiteX216" fmla="*/ 1293446 w 1641194"/>
              <a:gd name="connsiteY216" fmla="*/ 1464176 h 1643934"/>
              <a:gd name="connsiteX217" fmla="*/ 1287861 w 1641194"/>
              <a:gd name="connsiteY217" fmla="*/ 1462311 h 1643934"/>
              <a:gd name="connsiteX218" fmla="*/ 1282276 w 1641194"/>
              <a:gd name="connsiteY218" fmla="*/ 1459328 h 1643934"/>
              <a:gd name="connsiteX219" fmla="*/ 1277064 w 1641194"/>
              <a:gd name="connsiteY219" fmla="*/ 1455971 h 1643934"/>
              <a:gd name="connsiteX220" fmla="*/ 1271479 w 1641194"/>
              <a:gd name="connsiteY220" fmla="*/ 1452241 h 1643934"/>
              <a:gd name="connsiteX221" fmla="*/ 1267011 w 1641194"/>
              <a:gd name="connsiteY221" fmla="*/ 1448139 h 1643934"/>
              <a:gd name="connsiteX222" fmla="*/ 1213397 w 1641194"/>
              <a:gd name="connsiteY222" fmla="*/ 1394435 h 1643934"/>
              <a:gd name="connsiteX223" fmla="*/ 1208557 w 1641194"/>
              <a:gd name="connsiteY223" fmla="*/ 1389960 h 1643934"/>
              <a:gd name="connsiteX224" fmla="*/ 1203344 w 1641194"/>
              <a:gd name="connsiteY224" fmla="*/ 1386231 h 1643934"/>
              <a:gd name="connsiteX225" fmla="*/ 1197759 w 1641194"/>
              <a:gd name="connsiteY225" fmla="*/ 1382128 h 1643934"/>
              <a:gd name="connsiteX226" fmla="*/ 1191802 w 1641194"/>
              <a:gd name="connsiteY226" fmla="*/ 1379144 h 1643934"/>
              <a:gd name="connsiteX227" fmla="*/ 1185472 w 1641194"/>
              <a:gd name="connsiteY227" fmla="*/ 1376534 h 1643934"/>
              <a:gd name="connsiteX228" fmla="*/ 1179143 w 1641194"/>
              <a:gd name="connsiteY228" fmla="*/ 1374296 h 1643934"/>
              <a:gd name="connsiteX229" fmla="*/ 1172442 w 1641194"/>
              <a:gd name="connsiteY229" fmla="*/ 1372804 h 1643934"/>
              <a:gd name="connsiteX230" fmla="*/ 1165367 w 1641194"/>
              <a:gd name="connsiteY230" fmla="*/ 1371686 h 1643934"/>
              <a:gd name="connsiteX231" fmla="*/ 1158666 w 1641194"/>
              <a:gd name="connsiteY231" fmla="*/ 1370567 h 1643934"/>
              <a:gd name="connsiteX232" fmla="*/ 1151964 w 1641194"/>
              <a:gd name="connsiteY232" fmla="*/ 1370567 h 1643934"/>
              <a:gd name="connsiteX233" fmla="*/ 1145262 w 1641194"/>
              <a:gd name="connsiteY233" fmla="*/ 1370567 h 1643934"/>
              <a:gd name="connsiteX234" fmla="*/ 1138188 w 1641194"/>
              <a:gd name="connsiteY234" fmla="*/ 1371313 h 1643934"/>
              <a:gd name="connsiteX235" fmla="*/ 1131486 w 1641194"/>
              <a:gd name="connsiteY235" fmla="*/ 1372804 h 1643934"/>
              <a:gd name="connsiteX236" fmla="*/ 1125157 w 1641194"/>
              <a:gd name="connsiteY236" fmla="*/ 1374296 h 1643934"/>
              <a:gd name="connsiteX237" fmla="*/ 1119199 w 1641194"/>
              <a:gd name="connsiteY237" fmla="*/ 1376534 h 1643934"/>
              <a:gd name="connsiteX238" fmla="*/ 1112870 w 1641194"/>
              <a:gd name="connsiteY238" fmla="*/ 1379518 h 1643934"/>
              <a:gd name="connsiteX239" fmla="*/ 1007130 w 1641194"/>
              <a:gd name="connsiteY239" fmla="*/ 1423152 h 1643934"/>
              <a:gd name="connsiteX240" fmla="*/ 1001173 w 1641194"/>
              <a:gd name="connsiteY240" fmla="*/ 1425389 h 1643934"/>
              <a:gd name="connsiteX241" fmla="*/ 995216 w 1641194"/>
              <a:gd name="connsiteY241" fmla="*/ 1428000 h 1643934"/>
              <a:gd name="connsiteX242" fmla="*/ 989631 w 1641194"/>
              <a:gd name="connsiteY242" fmla="*/ 1431357 h 1643934"/>
              <a:gd name="connsiteX243" fmla="*/ 983674 w 1641194"/>
              <a:gd name="connsiteY243" fmla="*/ 1435086 h 1643934"/>
              <a:gd name="connsiteX244" fmla="*/ 978462 w 1641194"/>
              <a:gd name="connsiteY244" fmla="*/ 1439934 h 1643934"/>
              <a:gd name="connsiteX245" fmla="*/ 973622 w 1641194"/>
              <a:gd name="connsiteY245" fmla="*/ 1444410 h 1643934"/>
              <a:gd name="connsiteX246" fmla="*/ 969154 w 1641194"/>
              <a:gd name="connsiteY246" fmla="*/ 1449631 h 1643934"/>
              <a:gd name="connsiteX247" fmla="*/ 964686 w 1641194"/>
              <a:gd name="connsiteY247" fmla="*/ 1454852 h 1643934"/>
              <a:gd name="connsiteX248" fmla="*/ 960963 w 1641194"/>
              <a:gd name="connsiteY248" fmla="*/ 1460446 h 1643934"/>
              <a:gd name="connsiteX249" fmla="*/ 957239 w 1641194"/>
              <a:gd name="connsiteY249" fmla="*/ 1466786 h 1643934"/>
              <a:gd name="connsiteX250" fmla="*/ 954261 w 1641194"/>
              <a:gd name="connsiteY250" fmla="*/ 1472754 h 1643934"/>
              <a:gd name="connsiteX251" fmla="*/ 951655 w 1641194"/>
              <a:gd name="connsiteY251" fmla="*/ 1479094 h 1643934"/>
              <a:gd name="connsiteX252" fmla="*/ 949793 w 1641194"/>
              <a:gd name="connsiteY252" fmla="*/ 1485433 h 1643934"/>
              <a:gd name="connsiteX253" fmla="*/ 948304 w 1641194"/>
              <a:gd name="connsiteY253" fmla="*/ 1492146 h 1643934"/>
              <a:gd name="connsiteX254" fmla="*/ 947187 w 1641194"/>
              <a:gd name="connsiteY254" fmla="*/ 1498860 h 1643934"/>
              <a:gd name="connsiteX255" fmla="*/ 946815 w 1641194"/>
              <a:gd name="connsiteY255" fmla="*/ 1505199 h 1643934"/>
              <a:gd name="connsiteX256" fmla="*/ 946815 w 1641194"/>
              <a:gd name="connsiteY256" fmla="*/ 1580907 h 1643934"/>
              <a:gd name="connsiteX257" fmla="*/ 946815 w 1641194"/>
              <a:gd name="connsiteY257" fmla="*/ 1587247 h 1643934"/>
              <a:gd name="connsiteX258" fmla="*/ 945697 w 1641194"/>
              <a:gd name="connsiteY258" fmla="*/ 1593214 h 1643934"/>
              <a:gd name="connsiteX259" fmla="*/ 944209 w 1641194"/>
              <a:gd name="connsiteY259" fmla="*/ 1599554 h 1643934"/>
              <a:gd name="connsiteX260" fmla="*/ 941974 w 1641194"/>
              <a:gd name="connsiteY260" fmla="*/ 1605521 h 1643934"/>
              <a:gd name="connsiteX261" fmla="*/ 939368 w 1641194"/>
              <a:gd name="connsiteY261" fmla="*/ 1610742 h 1643934"/>
              <a:gd name="connsiteX262" fmla="*/ 936389 w 1641194"/>
              <a:gd name="connsiteY262" fmla="*/ 1615964 h 1643934"/>
              <a:gd name="connsiteX263" fmla="*/ 932666 w 1641194"/>
              <a:gd name="connsiteY263" fmla="*/ 1621185 h 1643934"/>
              <a:gd name="connsiteX264" fmla="*/ 928198 w 1641194"/>
              <a:gd name="connsiteY264" fmla="*/ 1625660 h 1643934"/>
              <a:gd name="connsiteX265" fmla="*/ 923731 w 1641194"/>
              <a:gd name="connsiteY265" fmla="*/ 1629763 h 1643934"/>
              <a:gd name="connsiteX266" fmla="*/ 919263 w 1641194"/>
              <a:gd name="connsiteY266" fmla="*/ 1633119 h 1643934"/>
              <a:gd name="connsiteX267" fmla="*/ 914050 w 1641194"/>
              <a:gd name="connsiteY267" fmla="*/ 1636476 h 1643934"/>
              <a:gd name="connsiteX268" fmla="*/ 908466 w 1641194"/>
              <a:gd name="connsiteY268" fmla="*/ 1639086 h 1643934"/>
              <a:gd name="connsiteX269" fmla="*/ 902508 w 1641194"/>
              <a:gd name="connsiteY269" fmla="*/ 1640951 h 1643934"/>
              <a:gd name="connsiteX270" fmla="*/ 896551 w 1641194"/>
              <a:gd name="connsiteY270" fmla="*/ 1642816 h 1643934"/>
              <a:gd name="connsiteX271" fmla="*/ 890222 w 1641194"/>
              <a:gd name="connsiteY271" fmla="*/ 1643561 h 1643934"/>
              <a:gd name="connsiteX272" fmla="*/ 883892 w 1641194"/>
              <a:gd name="connsiteY272" fmla="*/ 1643934 h 1643934"/>
              <a:gd name="connsiteX273" fmla="*/ 757675 w 1641194"/>
              <a:gd name="connsiteY273" fmla="*/ 1643934 h 1643934"/>
              <a:gd name="connsiteX274" fmla="*/ 751345 w 1641194"/>
              <a:gd name="connsiteY274" fmla="*/ 1643561 h 1643934"/>
              <a:gd name="connsiteX275" fmla="*/ 744644 w 1641194"/>
              <a:gd name="connsiteY275" fmla="*/ 1642816 h 1643934"/>
              <a:gd name="connsiteX276" fmla="*/ 738687 w 1641194"/>
              <a:gd name="connsiteY276" fmla="*/ 1640951 h 1643934"/>
              <a:gd name="connsiteX277" fmla="*/ 733102 w 1641194"/>
              <a:gd name="connsiteY277" fmla="*/ 1639086 h 1643934"/>
              <a:gd name="connsiteX278" fmla="*/ 727517 w 1641194"/>
              <a:gd name="connsiteY278" fmla="*/ 1636476 h 1643934"/>
              <a:gd name="connsiteX279" fmla="*/ 722677 w 1641194"/>
              <a:gd name="connsiteY279" fmla="*/ 1633119 h 1643934"/>
              <a:gd name="connsiteX280" fmla="*/ 717464 w 1641194"/>
              <a:gd name="connsiteY280" fmla="*/ 1629763 h 1643934"/>
              <a:gd name="connsiteX281" fmla="*/ 712996 w 1641194"/>
              <a:gd name="connsiteY281" fmla="*/ 1625660 h 1643934"/>
              <a:gd name="connsiteX282" fmla="*/ 708901 w 1641194"/>
              <a:gd name="connsiteY282" fmla="*/ 1621185 h 1643934"/>
              <a:gd name="connsiteX283" fmla="*/ 705178 w 1641194"/>
              <a:gd name="connsiteY283" fmla="*/ 1615964 h 1643934"/>
              <a:gd name="connsiteX284" fmla="*/ 702199 w 1641194"/>
              <a:gd name="connsiteY284" fmla="*/ 1610742 h 1643934"/>
              <a:gd name="connsiteX285" fmla="*/ 699593 w 1641194"/>
              <a:gd name="connsiteY285" fmla="*/ 1605521 h 1643934"/>
              <a:gd name="connsiteX286" fmla="*/ 697359 w 1641194"/>
              <a:gd name="connsiteY286" fmla="*/ 1599554 h 1643934"/>
              <a:gd name="connsiteX287" fmla="*/ 695869 w 1641194"/>
              <a:gd name="connsiteY287" fmla="*/ 1593214 h 1643934"/>
              <a:gd name="connsiteX288" fmla="*/ 695125 w 1641194"/>
              <a:gd name="connsiteY288" fmla="*/ 1587247 h 1643934"/>
              <a:gd name="connsiteX289" fmla="*/ 694753 w 1641194"/>
              <a:gd name="connsiteY289" fmla="*/ 1580907 h 1643934"/>
              <a:gd name="connsiteX290" fmla="*/ 694753 w 1641194"/>
              <a:gd name="connsiteY290" fmla="*/ 1505199 h 1643934"/>
              <a:gd name="connsiteX291" fmla="*/ 694008 w 1641194"/>
              <a:gd name="connsiteY291" fmla="*/ 1498860 h 1643934"/>
              <a:gd name="connsiteX292" fmla="*/ 692891 w 1641194"/>
              <a:gd name="connsiteY292" fmla="*/ 1492146 h 1643934"/>
              <a:gd name="connsiteX293" fmla="*/ 691775 w 1641194"/>
              <a:gd name="connsiteY293" fmla="*/ 1485433 h 1643934"/>
              <a:gd name="connsiteX294" fmla="*/ 689540 w 1641194"/>
              <a:gd name="connsiteY294" fmla="*/ 1479094 h 1643934"/>
              <a:gd name="connsiteX295" fmla="*/ 686934 w 1641194"/>
              <a:gd name="connsiteY295" fmla="*/ 1472754 h 1643934"/>
              <a:gd name="connsiteX296" fmla="*/ 683955 w 1641194"/>
              <a:gd name="connsiteY296" fmla="*/ 1466786 h 1643934"/>
              <a:gd name="connsiteX297" fmla="*/ 680604 w 1641194"/>
              <a:gd name="connsiteY297" fmla="*/ 1460446 h 1643934"/>
              <a:gd name="connsiteX298" fmla="*/ 676882 w 1641194"/>
              <a:gd name="connsiteY298" fmla="*/ 1454852 h 1643934"/>
              <a:gd name="connsiteX299" fmla="*/ 672786 w 1641194"/>
              <a:gd name="connsiteY299" fmla="*/ 1449631 h 1643934"/>
              <a:gd name="connsiteX300" fmla="*/ 667573 w 1641194"/>
              <a:gd name="connsiteY300" fmla="*/ 1444410 h 1643934"/>
              <a:gd name="connsiteX301" fmla="*/ 662733 w 1641194"/>
              <a:gd name="connsiteY301" fmla="*/ 1439934 h 1643934"/>
              <a:gd name="connsiteX302" fmla="*/ 657520 w 1641194"/>
              <a:gd name="connsiteY302" fmla="*/ 1435086 h 1643934"/>
              <a:gd name="connsiteX303" fmla="*/ 651936 w 1641194"/>
              <a:gd name="connsiteY303" fmla="*/ 1431357 h 1643934"/>
              <a:gd name="connsiteX304" fmla="*/ 646351 w 1641194"/>
              <a:gd name="connsiteY304" fmla="*/ 1428000 h 1643934"/>
              <a:gd name="connsiteX305" fmla="*/ 640021 w 1641194"/>
              <a:gd name="connsiteY305" fmla="*/ 1425389 h 1643934"/>
              <a:gd name="connsiteX306" fmla="*/ 634064 w 1641194"/>
              <a:gd name="connsiteY306" fmla="*/ 1423152 h 1643934"/>
              <a:gd name="connsiteX307" fmla="*/ 528325 w 1641194"/>
              <a:gd name="connsiteY307" fmla="*/ 1379518 h 1643934"/>
              <a:gd name="connsiteX308" fmla="*/ 522367 w 1641194"/>
              <a:gd name="connsiteY308" fmla="*/ 1376534 h 1643934"/>
              <a:gd name="connsiteX309" fmla="*/ 516410 w 1641194"/>
              <a:gd name="connsiteY309" fmla="*/ 1374296 h 1643934"/>
              <a:gd name="connsiteX310" fmla="*/ 510081 w 1641194"/>
              <a:gd name="connsiteY310" fmla="*/ 1372804 h 1643934"/>
              <a:gd name="connsiteX311" fmla="*/ 503007 w 1641194"/>
              <a:gd name="connsiteY311" fmla="*/ 1371313 h 1643934"/>
              <a:gd name="connsiteX312" fmla="*/ 496305 w 1641194"/>
              <a:gd name="connsiteY312" fmla="*/ 1370567 h 1643934"/>
              <a:gd name="connsiteX313" fmla="*/ 489603 w 1641194"/>
              <a:gd name="connsiteY313" fmla="*/ 1370567 h 1643934"/>
              <a:gd name="connsiteX314" fmla="*/ 482529 w 1641194"/>
              <a:gd name="connsiteY314" fmla="*/ 1370567 h 1643934"/>
              <a:gd name="connsiteX315" fmla="*/ 475827 w 1641194"/>
              <a:gd name="connsiteY315" fmla="*/ 1371686 h 1643934"/>
              <a:gd name="connsiteX316" fmla="*/ 469125 w 1641194"/>
              <a:gd name="connsiteY316" fmla="*/ 1372804 h 1643934"/>
              <a:gd name="connsiteX317" fmla="*/ 462797 w 1641194"/>
              <a:gd name="connsiteY317" fmla="*/ 1374296 h 1643934"/>
              <a:gd name="connsiteX318" fmla="*/ 456095 w 1641194"/>
              <a:gd name="connsiteY318" fmla="*/ 1376534 h 1643934"/>
              <a:gd name="connsiteX319" fmla="*/ 449765 w 1641194"/>
              <a:gd name="connsiteY319" fmla="*/ 1379144 h 1643934"/>
              <a:gd name="connsiteX320" fmla="*/ 443808 w 1641194"/>
              <a:gd name="connsiteY320" fmla="*/ 1382128 h 1643934"/>
              <a:gd name="connsiteX321" fmla="*/ 438223 w 1641194"/>
              <a:gd name="connsiteY321" fmla="*/ 1386231 h 1643934"/>
              <a:gd name="connsiteX322" fmla="*/ 433011 w 1641194"/>
              <a:gd name="connsiteY322" fmla="*/ 1389960 h 1643934"/>
              <a:gd name="connsiteX323" fmla="*/ 428170 w 1641194"/>
              <a:gd name="connsiteY323" fmla="*/ 1394435 h 1643934"/>
              <a:gd name="connsiteX324" fmla="*/ 374184 w 1641194"/>
              <a:gd name="connsiteY324" fmla="*/ 1448139 h 1643934"/>
              <a:gd name="connsiteX325" fmla="*/ 369716 w 1641194"/>
              <a:gd name="connsiteY325" fmla="*/ 1452241 h 1643934"/>
              <a:gd name="connsiteX326" fmla="*/ 364503 w 1641194"/>
              <a:gd name="connsiteY326" fmla="*/ 1455971 h 1643934"/>
              <a:gd name="connsiteX327" fmla="*/ 359291 w 1641194"/>
              <a:gd name="connsiteY327" fmla="*/ 1459328 h 1643934"/>
              <a:gd name="connsiteX328" fmla="*/ 353706 w 1641194"/>
              <a:gd name="connsiteY328" fmla="*/ 1462311 h 1643934"/>
              <a:gd name="connsiteX329" fmla="*/ 347749 w 1641194"/>
              <a:gd name="connsiteY329" fmla="*/ 1464176 h 1643934"/>
              <a:gd name="connsiteX330" fmla="*/ 341792 w 1641194"/>
              <a:gd name="connsiteY330" fmla="*/ 1465668 h 1643934"/>
              <a:gd name="connsiteX331" fmla="*/ 335835 w 1641194"/>
              <a:gd name="connsiteY331" fmla="*/ 1466413 h 1643934"/>
              <a:gd name="connsiteX332" fmla="*/ 329878 w 1641194"/>
              <a:gd name="connsiteY332" fmla="*/ 1466786 h 1643934"/>
              <a:gd name="connsiteX333" fmla="*/ 323548 w 1641194"/>
              <a:gd name="connsiteY333" fmla="*/ 1466413 h 1643934"/>
              <a:gd name="connsiteX334" fmla="*/ 317591 w 1641194"/>
              <a:gd name="connsiteY334" fmla="*/ 1465668 h 1643934"/>
              <a:gd name="connsiteX335" fmla="*/ 311634 w 1641194"/>
              <a:gd name="connsiteY335" fmla="*/ 1464176 h 1643934"/>
              <a:gd name="connsiteX336" fmla="*/ 306049 w 1641194"/>
              <a:gd name="connsiteY336" fmla="*/ 1462311 h 1643934"/>
              <a:gd name="connsiteX337" fmla="*/ 300464 w 1641194"/>
              <a:gd name="connsiteY337" fmla="*/ 1459328 h 1643934"/>
              <a:gd name="connsiteX338" fmla="*/ 294879 w 1641194"/>
              <a:gd name="connsiteY338" fmla="*/ 1455971 h 1643934"/>
              <a:gd name="connsiteX339" fmla="*/ 290039 w 1641194"/>
              <a:gd name="connsiteY339" fmla="*/ 1452241 h 1643934"/>
              <a:gd name="connsiteX340" fmla="*/ 285199 w 1641194"/>
              <a:gd name="connsiteY340" fmla="*/ 1448139 h 1643934"/>
              <a:gd name="connsiteX341" fmla="*/ 195842 w 1641194"/>
              <a:gd name="connsiteY341" fmla="*/ 1358633 h 1643934"/>
              <a:gd name="connsiteX342" fmla="*/ 191374 w 1641194"/>
              <a:gd name="connsiteY342" fmla="*/ 1353785 h 1643934"/>
              <a:gd name="connsiteX343" fmla="*/ 187650 w 1641194"/>
              <a:gd name="connsiteY343" fmla="*/ 1348564 h 1643934"/>
              <a:gd name="connsiteX344" fmla="*/ 184672 w 1641194"/>
              <a:gd name="connsiteY344" fmla="*/ 1343342 h 1643934"/>
              <a:gd name="connsiteX345" fmla="*/ 182066 w 1641194"/>
              <a:gd name="connsiteY345" fmla="*/ 1337748 h 1643934"/>
              <a:gd name="connsiteX346" fmla="*/ 179832 w 1641194"/>
              <a:gd name="connsiteY346" fmla="*/ 1332154 h 1643934"/>
              <a:gd name="connsiteX347" fmla="*/ 178715 w 1641194"/>
              <a:gd name="connsiteY347" fmla="*/ 1325814 h 1643934"/>
              <a:gd name="connsiteX348" fmla="*/ 177598 w 1641194"/>
              <a:gd name="connsiteY348" fmla="*/ 1319847 h 1643934"/>
              <a:gd name="connsiteX349" fmla="*/ 177598 w 1641194"/>
              <a:gd name="connsiteY349" fmla="*/ 1313880 h 1643934"/>
              <a:gd name="connsiteX350" fmla="*/ 177598 w 1641194"/>
              <a:gd name="connsiteY350" fmla="*/ 1307912 h 1643934"/>
              <a:gd name="connsiteX351" fmla="*/ 178715 w 1641194"/>
              <a:gd name="connsiteY351" fmla="*/ 1301572 h 1643934"/>
              <a:gd name="connsiteX352" fmla="*/ 179832 w 1641194"/>
              <a:gd name="connsiteY352" fmla="*/ 1295606 h 1643934"/>
              <a:gd name="connsiteX353" fmla="*/ 182066 w 1641194"/>
              <a:gd name="connsiteY353" fmla="*/ 1290011 h 1643934"/>
              <a:gd name="connsiteX354" fmla="*/ 184672 w 1641194"/>
              <a:gd name="connsiteY354" fmla="*/ 1284417 h 1643934"/>
              <a:gd name="connsiteX355" fmla="*/ 187650 w 1641194"/>
              <a:gd name="connsiteY355" fmla="*/ 1279196 h 1643934"/>
              <a:gd name="connsiteX356" fmla="*/ 191374 w 1641194"/>
              <a:gd name="connsiteY356" fmla="*/ 1273602 h 1643934"/>
              <a:gd name="connsiteX357" fmla="*/ 195842 w 1641194"/>
              <a:gd name="connsiteY357" fmla="*/ 1269127 h 1643934"/>
              <a:gd name="connsiteX358" fmla="*/ 249456 w 1641194"/>
              <a:gd name="connsiteY358" fmla="*/ 1215422 h 1643934"/>
              <a:gd name="connsiteX359" fmla="*/ 253924 w 1641194"/>
              <a:gd name="connsiteY359" fmla="*/ 1210574 h 1643934"/>
              <a:gd name="connsiteX360" fmla="*/ 258019 w 1641194"/>
              <a:gd name="connsiteY360" fmla="*/ 1205353 h 1643934"/>
              <a:gd name="connsiteX361" fmla="*/ 261370 w 1641194"/>
              <a:gd name="connsiteY361" fmla="*/ 1199759 h 1643934"/>
              <a:gd name="connsiteX362" fmla="*/ 264349 w 1641194"/>
              <a:gd name="connsiteY362" fmla="*/ 1193419 h 1643934"/>
              <a:gd name="connsiteX363" fmla="*/ 266955 w 1641194"/>
              <a:gd name="connsiteY363" fmla="*/ 1187452 h 1643934"/>
              <a:gd name="connsiteX364" fmla="*/ 269189 w 1641194"/>
              <a:gd name="connsiteY364" fmla="*/ 1180739 h 1643934"/>
              <a:gd name="connsiteX365" fmla="*/ 270678 w 1641194"/>
              <a:gd name="connsiteY365" fmla="*/ 1174399 h 1643934"/>
              <a:gd name="connsiteX366" fmla="*/ 272540 w 1641194"/>
              <a:gd name="connsiteY366" fmla="*/ 1167312 h 1643934"/>
              <a:gd name="connsiteX367" fmla="*/ 273284 w 1641194"/>
              <a:gd name="connsiteY367" fmla="*/ 1160599 h 1643934"/>
              <a:gd name="connsiteX368" fmla="*/ 273657 w 1641194"/>
              <a:gd name="connsiteY368" fmla="*/ 1153887 h 1643934"/>
              <a:gd name="connsiteX369" fmla="*/ 273284 w 1641194"/>
              <a:gd name="connsiteY369" fmla="*/ 1146801 h 1643934"/>
              <a:gd name="connsiteX370" fmla="*/ 272540 w 1641194"/>
              <a:gd name="connsiteY370" fmla="*/ 1140088 h 1643934"/>
              <a:gd name="connsiteX371" fmla="*/ 271051 w 1641194"/>
              <a:gd name="connsiteY371" fmla="*/ 1133375 h 1643934"/>
              <a:gd name="connsiteX372" fmla="*/ 269189 w 1641194"/>
              <a:gd name="connsiteY372" fmla="*/ 1127035 h 1643934"/>
              <a:gd name="connsiteX373" fmla="*/ 266955 w 1641194"/>
              <a:gd name="connsiteY373" fmla="*/ 1121068 h 1643934"/>
              <a:gd name="connsiteX374" fmla="*/ 264349 w 1641194"/>
              <a:gd name="connsiteY374" fmla="*/ 1114728 h 1643934"/>
              <a:gd name="connsiteX375" fmla="*/ 220787 w 1641194"/>
              <a:gd name="connsiteY375" fmla="*/ 1008812 h 1643934"/>
              <a:gd name="connsiteX376" fmla="*/ 218181 w 1641194"/>
              <a:gd name="connsiteY376" fmla="*/ 1002845 h 1643934"/>
              <a:gd name="connsiteX377" fmla="*/ 215575 w 1641194"/>
              <a:gd name="connsiteY377" fmla="*/ 996877 h 1643934"/>
              <a:gd name="connsiteX378" fmla="*/ 212224 w 1641194"/>
              <a:gd name="connsiteY378" fmla="*/ 991284 h 1643934"/>
              <a:gd name="connsiteX379" fmla="*/ 208500 w 1641194"/>
              <a:gd name="connsiteY379" fmla="*/ 985316 h 1643934"/>
              <a:gd name="connsiteX380" fmla="*/ 204405 w 1641194"/>
              <a:gd name="connsiteY380" fmla="*/ 980095 h 1643934"/>
              <a:gd name="connsiteX381" fmla="*/ 199565 w 1641194"/>
              <a:gd name="connsiteY381" fmla="*/ 975247 h 1643934"/>
              <a:gd name="connsiteX382" fmla="*/ 194725 w 1641194"/>
              <a:gd name="connsiteY382" fmla="*/ 970772 h 1643934"/>
              <a:gd name="connsiteX383" fmla="*/ 188768 w 1641194"/>
              <a:gd name="connsiteY383" fmla="*/ 966297 h 1643934"/>
              <a:gd name="connsiteX384" fmla="*/ 183183 w 1641194"/>
              <a:gd name="connsiteY384" fmla="*/ 962567 h 1643934"/>
              <a:gd name="connsiteX385" fmla="*/ 177598 w 1641194"/>
              <a:gd name="connsiteY385" fmla="*/ 958837 h 1643934"/>
              <a:gd name="connsiteX386" fmla="*/ 171269 w 1641194"/>
              <a:gd name="connsiteY386" fmla="*/ 955854 h 1643934"/>
              <a:gd name="connsiteX387" fmla="*/ 164939 w 1641194"/>
              <a:gd name="connsiteY387" fmla="*/ 953244 h 1643934"/>
              <a:gd name="connsiteX388" fmla="*/ 158609 w 1641194"/>
              <a:gd name="connsiteY388" fmla="*/ 951379 h 1643934"/>
              <a:gd name="connsiteX389" fmla="*/ 151908 w 1641194"/>
              <a:gd name="connsiteY389" fmla="*/ 949887 h 1643934"/>
              <a:gd name="connsiteX390" fmla="*/ 145579 w 1641194"/>
              <a:gd name="connsiteY390" fmla="*/ 948768 h 1643934"/>
              <a:gd name="connsiteX391" fmla="*/ 138877 w 1641194"/>
              <a:gd name="connsiteY391" fmla="*/ 948395 h 1643934"/>
              <a:gd name="connsiteX392" fmla="*/ 63295 w 1641194"/>
              <a:gd name="connsiteY392" fmla="*/ 948395 h 1643934"/>
              <a:gd name="connsiteX393" fmla="*/ 56593 w 1641194"/>
              <a:gd name="connsiteY393" fmla="*/ 948022 h 1643934"/>
              <a:gd name="connsiteX394" fmla="*/ 50636 w 1641194"/>
              <a:gd name="connsiteY394" fmla="*/ 947276 h 1643934"/>
              <a:gd name="connsiteX395" fmla="*/ 44679 w 1641194"/>
              <a:gd name="connsiteY395" fmla="*/ 945784 h 1643934"/>
              <a:gd name="connsiteX396" fmla="*/ 38722 w 1641194"/>
              <a:gd name="connsiteY396" fmla="*/ 943547 h 1643934"/>
              <a:gd name="connsiteX397" fmla="*/ 33137 w 1641194"/>
              <a:gd name="connsiteY397" fmla="*/ 940936 h 1643934"/>
              <a:gd name="connsiteX398" fmla="*/ 27925 w 1641194"/>
              <a:gd name="connsiteY398" fmla="*/ 937953 h 1643934"/>
              <a:gd name="connsiteX399" fmla="*/ 23084 w 1641194"/>
              <a:gd name="connsiteY399" fmla="*/ 933850 h 1643934"/>
              <a:gd name="connsiteX400" fmla="*/ 18617 w 1641194"/>
              <a:gd name="connsiteY400" fmla="*/ 929748 h 1643934"/>
              <a:gd name="connsiteX401" fmla="*/ 14521 w 1641194"/>
              <a:gd name="connsiteY401" fmla="*/ 925273 h 1643934"/>
              <a:gd name="connsiteX402" fmla="*/ 11170 w 1641194"/>
              <a:gd name="connsiteY402" fmla="*/ 920425 h 1643934"/>
              <a:gd name="connsiteX403" fmla="*/ 7447 w 1641194"/>
              <a:gd name="connsiteY403" fmla="*/ 915203 h 1643934"/>
              <a:gd name="connsiteX404" fmla="*/ 4841 w 1641194"/>
              <a:gd name="connsiteY404" fmla="*/ 909982 h 1643934"/>
              <a:gd name="connsiteX405" fmla="*/ 2979 w 1641194"/>
              <a:gd name="connsiteY405" fmla="*/ 904015 h 1643934"/>
              <a:gd name="connsiteX406" fmla="*/ 1118 w 1641194"/>
              <a:gd name="connsiteY406" fmla="*/ 898048 h 1643934"/>
              <a:gd name="connsiteX407" fmla="*/ 373 w 1641194"/>
              <a:gd name="connsiteY407" fmla="*/ 891708 h 1643934"/>
              <a:gd name="connsiteX408" fmla="*/ 0 w 1641194"/>
              <a:gd name="connsiteY408" fmla="*/ 885368 h 1643934"/>
              <a:gd name="connsiteX409" fmla="*/ 0 w 1641194"/>
              <a:gd name="connsiteY409" fmla="*/ 758940 h 1643934"/>
              <a:gd name="connsiteX410" fmla="*/ 373 w 1641194"/>
              <a:gd name="connsiteY410" fmla="*/ 752600 h 1643934"/>
              <a:gd name="connsiteX411" fmla="*/ 1118 w 1641194"/>
              <a:gd name="connsiteY411" fmla="*/ 745887 h 1643934"/>
              <a:gd name="connsiteX412" fmla="*/ 2979 w 1641194"/>
              <a:gd name="connsiteY412" fmla="*/ 739920 h 1643934"/>
              <a:gd name="connsiteX413" fmla="*/ 4841 w 1641194"/>
              <a:gd name="connsiteY413" fmla="*/ 734325 h 1643934"/>
              <a:gd name="connsiteX414" fmla="*/ 7447 w 1641194"/>
              <a:gd name="connsiteY414" fmla="*/ 728732 h 1643934"/>
              <a:gd name="connsiteX415" fmla="*/ 11170 w 1641194"/>
              <a:gd name="connsiteY415" fmla="*/ 723137 h 1643934"/>
              <a:gd name="connsiteX416" fmla="*/ 14521 w 1641194"/>
              <a:gd name="connsiteY416" fmla="*/ 718289 h 1643934"/>
              <a:gd name="connsiteX417" fmla="*/ 18617 w 1641194"/>
              <a:gd name="connsiteY417" fmla="*/ 714186 h 1643934"/>
              <a:gd name="connsiteX418" fmla="*/ 23084 w 1641194"/>
              <a:gd name="connsiteY418" fmla="*/ 710085 h 1643934"/>
              <a:gd name="connsiteX419" fmla="*/ 27925 w 1641194"/>
              <a:gd name="connsiteY419" fmla="*/ 706355 h 1643934"/>
              <a:gd name="connsiteX420" fmla="*/ 33137 w 1641194"/>
              <a:gd name="connsiteY420" fmla="*/ 703371 h 1643934"/>
              <a:gd name="connsiteX421" fmla="*/ 38722 w 1641194"/>
              <a:gd name="connsiteY421" fmla="*/ 700760 h 1643934"/>
              <a:gd name="connsiteX422" fmla="*/ 44679 w 1641194"/>
              <a:gd name="connsiteY422" fmla="*/ 698523 h 1643934"/>
              <a:gd name="connsiteX423" fmla="*/ 50636 w 1641194"/>
              <a:gd name="connsiteY423" fmla="*/ 696658 h 1643934"/>
              <a:gd name="connsiteX424" fmla="*/ 56593 w 1641194"/>
              <a:gd name="connsiteY424" fmla="*/ 695540 h 1643934"/>
              <a:gd name="connsiteX425" fmla="*/ 63295 w 1641194"/>
              <a:gd name="connsiteY425" fmla="*/ 695167 h 1643934"/>
              <a:gd name="connsiteX426" fmla="*/ 138877 w 1641194"/>
              <a:gd name="connsiteY426" fmla="*/ 695540 h 1643934"/>
              <a:gd name="connsiteX427" fmla="*/ 145579 w 1641194"/>
              <a:gd name="connsiteY427" fmla="*/ 695167 h 1643934"/>
              <a:gd name="connsiteX428" fmla="*/ 152280 w 1641194"/>
              <a:gd name="connsiteY428" fmla="*/ 694048 h 1643934"/>
              <a:gd name="connsiteX429" fmla="*/ 158609 w 1641194"/>
              <a:gd name="connsiteY429" fmla="*/ 692556 h 1643934"/>
              <a:gd name="connsiteX430" fmla="*/ 164939 w 1641194"/>
              <a:gd name="connsiteY430" fmla="*/ 690691 h 1643934"/>
              <a:gd name="connsiteX431" fmla="*/ 171269 w 1641194"/>
              <a:gd name="connsiteY431" fmla="*/ 688081 h 1643934"/>
              <a:gd name="connsiteX432" fmla="*/ 177598 w 1641194"/>
              <a:gd name="connsiteY432" fmla="*/ 685097 h 1643934"/>
              <a:gd name="connsiteX433" fmla="*/ 183555 w 1641194"/>
              <a:gd name="connsiteY433" fmla="*/ 681741 h 1643934"/>
              <a:gd name="connsiteX434" fmla="*/ 189140 w 1641194"/>
              <a:gd name="connsiteY434" fmla="*/ 678011 h 1643934"/>
              <a:gd name="connsiteX435" fmla="*/ 194725 w 1641194"/>
              <a:gd name="connsiteY435" fmla="*/ 673536 h 1643934"/>
              <a:gd name="connsiteX436" fmla="*/ 199565 w 1641194"/>
              <a:gd name="connsiteY436" fmla="*/ 668688 h 1643934"/>
              <a:gd name="connsiteX437" fmla="*/ 204405 w 1641194"/>
              <a:gd name="connsiteY437" fmla="*/ 663840 h 1643934"/>
              <a:gd name="connsiteX438" fmla="*/ 208500 w 1641194"/>
              <a:gd name="connsiteY438" fmla="*/ 658618 h 1643934"/>
              <a:gd name="connsiteX439" fmla="*/ 212224 w 1641194"/>
              <a:gd name="connsiteY439" fmla="*/ 653024 h 1643934"/>
              <a:gd name="connsiteX440" fmla="*/ 215575 w 1641194"/>
              <a:gd name="connsiteY440" fmla="*/ 647430 h 1643934"/>
              <a:gd name="connsiteX441" fmla="*/ 218554 w 1641194"/>
              <a:gd name="connsiteY441" fmla="*/ 641090 h 1643934"/>
              <a:gd name="connsiteX442" fmla="*/ 221160 w 1641194"/>
              <a:gd name="connsiteY442" fmla="*/ 635123 h 1643934"/>
              <a:gd name="connsiteX443" fmla="*/ 264349 w 1641194"/>
              <a:gd name="connsiteY443" fmla="*/ 529207 h 1643934"/>
              <a:gd name="connsiteX444" fmla="*/ 266955 w 1641194"/>
              <a:gd name="connsiteY444" fmla="*/ 523240 h 1643934"/>
              <a:gd name="connsiteX445" fmla="*/ 269189 w 1641194"/>
              <a:gd name="connsiteY445" fmla="*/ 517272 h 1643934"/>
              <a:gd name="connsiteX446" fmla="*/ 271051 w 1641194"/>
              <a:gd name="connsiteY446" fmla="*/ 510559 h 1643934"/>
              <a:gd name="connsiteX447" fmla="*/ 272540 w 1641194"/>
              <a:gd name="connsiteY447" fmla="*/ 503846 h 1643934"/>
              <a:gd name="connsiteX448" fmla="*/ 273284 w 1641194"/>
              <a:gd name="connsiteY448" fmla="*/ 497134 h 1643934"/>
              <a:gd name="connsiteX449" fmla="*/ 273657 w 1641194"/>
              <a:gd name="connsiteY449" fmla="*/ 490421 h 1643934"/>
              <a:gd name="connsiteX450" fmla="*/ 273284 w 1641194"/>
              <a:gd name="connsiteY450" fmla="*/ 483335 h 1643934"/>
              <a:gd name="connsiteX451" fmla="*/ 272540 w 1641194"/>
              <a:gd name="connsiteY451" fmla="*/ 476622 h 1643934"/>
              <a:gd name="connsiteX452" fmla="*/ 271051 w 1641194"/>
              <a:gd name="connsiteY452" fmla="*/ 469909 h 1643934"/>
              <a:gd name="connsiteX453" fmla="*/ 269189 w 1641194"/>
              <a:gd name="connsiteY453" fmla="*/ 463196 h 1643934"/>
              <a:gd name="connsiteX454" fmla="*/ 266955 w 1641194"/>
              <a:gd name="connsiteY454" fmla="*/ 456483 h 1643934"/>
              <a:gd name="connsiteX455" fmla="*/ 264349 w 1641194"/>
              <a:gd name="connsiteY455" fmla="*/ 450516 h 1643934"/>
              <a:gd name="connsiteX456" fmla="*/ 261370 w 1641194"/>
              <a:gd name="connsiteY456" fmla="*/ 444548 h 1643934"/>
              <a:gd name="connsiteX457" fmla="*/ 258019 w 1641194"/>
              <a:gd name="connsiteY457" fmla="*/ 438955 h 1643934"/>
              <a:gd name="connsiteX458" fmla="*/ 253924 w 1641194"/>
              <a:gd name="connsiteY458" fmla="*/ 433360 h 1643934"/>
              <a:gd name="connsiteX459" fmla="*/ 249456 w 1641194"/>
              <a:gd name="connsiteY459" fmla="*/ 428512 h 1643934"/>
              <a:gd name="connsiteX460" fmla="*/ 196214 w 1641194"/>
              <a:gd name="connsiteY460" fmla="*/ 374808 h 1643934"/>
              <a:gd name="connsiteX461" fmla="*/ 191374 w 1641194"/>
              <a:gd name="connsiteY461" fmla="*/ 369960 h 1643934"/>
              <a:gd name="connsiteX462" fmla="*/ 187650 w 1641194"/>
              <a:gd name="connsiteY462" fmla="*/ 365111 h 1643934"/>
              <a:gd name="connsiteX463" fmla="*/ 184672 w 1641194"/>
              <a:gd name="connsiteY463" fmla="*/ 359891 h 1643934"/>
              <a:gd name="connsiteX464" fmla="*/ 182066 w 1641194"/>
              <a:gd name="connsiteY464" fmla="*/ 353923 h 1643934"/>
              <a:gd name="connsiteX465" fmla="*/ 180204 w 1641194"/>
              <a:gd name="connsiteY465" fmla="*/ 347957 h 1643934"/>
              <a:gd name="connsiteX466" fmla="*/ 178715 w 1641194"/>
              <a:gd name="connsiteY466" fmla="*/ 342362 h 1643934"/>
              <a:gd name="connsiteX467" fmla="*/ 177598 w 1641194"/>
              <a:gd name="connsiteY467" fmla="*/ 336395 h 1643934"/>
              <a:gd name="connsiteX468" fmla="*/ 177598 w 1641194"/>
              <a:gd name="connsiteY468" fmla="*/ 330428 h 1643934"/>
              <a:gd name="connsiteX469" fmla="*/ 177598 w 1641194"/>
              <a:gd name="connsiteY469" fmla="*/ 324088 h 1643934"/>
              <a:gd name="connsiteX470" fmla="*/ 178715 w 1641194"/>
              <a:gd name="connsiteY470" fmla="*/ 318121 h 1643934"/>
              <a:gd name="connsiteX471" fmla="*/ 180204 w 1641194"/>
              <a:gd name="connsiteY471" fmla="*/ 312153 h 1643934"/>
              <a:gd name="connsiteX472" fmla="*/ 182066 w 1641194"/>
              <a:gd name="connsiteY472" fmla="*/ 306560 h 1643934"/>
              <a:gd name="connsiteX473" fmla="*/ 184672 w 1641194"/>
              <a:gd name="connsiteY473" fmla="*/ 300592 h 1643934"/>
              <a:gd name="connsiteX474" fmla="*/ 187650 w 1641194"/>
              <a:gd name="connsiteY474" fmla="*/ 295372 h 1643934"/>
              <a:gd name="connsiteX475" fmla="*/ 191374 w 1641194"/>
              <a:gd name="connsiteY475" fmla="*/ 290150 h 1643934"/>
              <a:gd name="connsiteX476" fmla="*/ 196214 w 1641194"/>
              <a:gd name="connsiteY476" fmla="*/ 285302 h 1643934"/>
              <a:gd name="connsiteX477" fmla="*/ 285199 w 1641194"/>
              <a:gd name="connsiteY477" fmla="*/ 195796 h 1643934"/>
              <a:gd name="connsiteX478" fmla="*/ 290039 w 1641194"/>
              <a:gd name="connsiteY478" fmla="*/ 191693 h 1643934"/>
              <a:gd name="connsiteX479" fmla="*/ 294879 w 1641194"/>
              <a:gd name="connsiteY479" fmla="*/ 187963 h 1643934"/>
              <a:gd name="connsiteX480" fmla="*/ 300464 w 1641194"/>
              <a:gd name="connsiteY480" fmla="*/ 184607 h 1643934"/>
              <a:gd name="connsiteX481" fmla="*/ 306049 w 1641194"/>
              <a:gd name="connsiteY481" fmla="*/ 182370 h 1643934"/>
              <a:gd name="connsiteX482" fmla="*/ 311634 w 1641194"/>
              <a:gd name="connsiteY482" fmla="*/ 180132 h 1643934"/>
              <a:gd name="connsiteX483" fmla="*/ 317591 w 1641194"/>
              <a:gd name="connsiteY483" fmla="*/ 178640 h 1643934"/>
              <a:gd name="connsiteX484" fmla="*/ 323548 w 1641194"/>
              <a:gd name="connsiteY484" fmla="*/ 177895 h 1643934"/>
              <a:gd name="connsiteX485" fmla="*/ 329878 w 1641194"/>
              <a:gd name="connsiteY485" fmla="*/ 177521 h 1643934"/>
              <a:gd name="connsiteX486" fmla="*/ 335835 w 1641194"/>
              <a:gd name="connsiteY486" fmla="*/ 177895 h 1643934"/>
              <a:gd name="connsiteX487" fmla="*/ 341792 w 1641194"/>
              <a:gd name="connsiteY487" fmla="*/ 178640 h 1643934"/>
              <a:gd name="connsiteX488" fmla="*/ 347749 w 1641194"/>
              <a:gd name="connsiteY488" fmla="*/ 180132 h 1643934"/>
              <a:gd name="connsiteX489" fmla="*/ 353706 w 1641194"/>
              <a:gd name="connsiteY489" fmla="*/ 182370 h 1643934"/>
              <a:gd name="connsiteX490" fmla="*/ 359291 w 1641194"/>
              <a:gd name="connsiteY490" fmla="*/ 184607 h 1643934"/>
              <a:gd name="connsiteX491" fmla="*/ 364503 w 1641194"/>
              <a:gd name="connsiteY491" fmla="*/ 187963 h 1643934"/>
              <a:gd name="connsiteX492" fmla="*/ 369716 w 1641194"/>
              <a:gd name="connsiteY492" fmla="*/ 191693 h 1643934"/>
              <a:gd name="connsiteX493" fmla="*/ 374184 w 1641194"/>
              <a:gd name="connsiteY493" fmla="*/ 195796 h 1643934"/>
              <a:gd name="connsiteX494" fmla="*/ 428170 w 1641194"/>
              <a:gd name="connsiteY494" fmla="*/ 249499 h 1643934"/>
              <a:gd name="connsiteX495" fmla="*/ 433383 w 1641194"/>
              <a:gd name="connsiteY495" fmla="*/ 254347 h 1643934"/>
              <a:gd name="connsiteX496" fmla="*/ 438596 w 1641194"/>
              <a:gd name="connsiteY496" fmla="*/ 258077 h 1643934"/>
              <a:gd name="connsiteX497" fmla="*/ 444180 w 1641194"/>
              <a:gd name="connsiteY497" fmla="*/ 261807 h 1643934"/>
              <a:gd name="connsiteX498" fmla="*/ 449765 w 1641194"/>
              <a:gd name="connsiteY498" fmla="*/ 264790 h 1643934"/>
              <a:gd name="connsiteX499" fmla="*/ 456095 w 1641194"/>
              <a:gd name="connsiteY499" fmla="*/ 267400 h 1643934"/>
              <a:gd name="connsiteX500" fmla="*/ 462797 w 1641194"/>
              <a:gd name="connsiteY500" fmla="*/ 269638 h 1643934"/>
              <a:gd name="connsiteX501" fmla="*/ 469498 w 1641194"/>
              <a:gd name="connsiteY501" fmla="*/ 271130 h 1643934"/>
              <a:gd name="connsiteX502" fmla="*/ 475827 w 1641194"/>
              <a:gd name="connsiteY502" fmla="*/ 272622 h 1643934"/>
              <a:gd name="connsiteX503" fmla="*/ 482902 w 1641194"/>
              <a:gd name="connsiteY503" fmla="*/ 273368 h 1643934"/>
              <a:gd name="connsiteX504" fmla="*/ 489975 w 1641194"/>
              <a:gd name="connsiteY504" fmla="*/ 273368 h 1643934"/>
              <a:gd name="connsiteX505" fmla="*/ 496678 w 1641194"/>
              <a:gd name="connsiteY505" fmla="*/ 273368 h 1643934"/>
              <a:gd name="connsiteX506" fmla="*/ 503380 w 1641194"/>
              <a:gd name="connsiteY506" fmla="*/ 272622 h 1643934"/>
              <a:gd name="connsiteX507" fmla="*/ 510081 w 1641194"/>
              <a:gd name="connsiteY507" fmla="*/ 271503 h 1643934"/>
              <a:gd name="connsiteX508" fmla="*/ 516410 w 1641194"/>
              <a:gd name="connsiteY508" fmla="*/ 269638 h 1643934"/>
              <a:gd name="connsiteX509" fmla="*/ 522740 w 1641194"/>
              <a:gd name="connsiteY509" fmla="*/ 267400 h 1643934"/>
              <a:gd name="connsiteX510" fmla="*/ 528325 w 1641194"/>
              <a:gd name="connsiteY510" fmla="*/ 264790 h 1643934"/>
              <a:gd name="connsiteX511" fmla="*/ 634064 w 1641194"/>
              <a:gd name="connsiteY511" fmla="*/ 220783 h 1643934"/>
              <a:gd name="connsiteX512" fmla="*/ 640021 w 1641194"/>
              <a:gd name="connsiteY512" fmla="*/ 218918 h 1643934"/>
              <a:gd name="connsiteX513" fmla="*/ 646351 w 1641194"/>
              <a:gd name="connsiteY513" fmla="*/ 215935 h 1643934"/>
              <a:gd name="connsiteX514" fmla="*/ 651936 w 1641194"/>
              <a:gd name="connsiteY514" fmla="*/ 212578 h 1643934"/>
              <a:gd name="connsiteX515" fmla="*/ 657520 w 1641194"/>
              <a:gd name="connsiteY515" fmla="*/ 208849 h 1643934"/>
              <a:gd name="connsiteX516" fmla="*/ 662733 w 1641194"/>
              <a:gd name="connsiteY516" fmla="*/ 204746 h 1643934"/>
              <a:gd name="connsiteX517" fmla="*/ 667573 w 1641194"/>
              <a:gd name="connsiteY517" fmla="*/ 199898 h 1643934"/>
              <a:gd name="connsiteX518" fmla="*/ 672786 w 1641194"/>
              <a:gd name="connsiteY518" fmla="*/ 194676 h 1643934"/>
              <a:gd name="connsiteX519" fmla="*/ 676882 w 1641194"/>
              <a:gd name="connsiteY519" fmla="*/ 189083 h 1643934"/>
              <a:gd name="connsiteX520" fmla="*/ 680604 w 1641194"/>
              <a:gd name="connsiteY520" fmla="*/ 183488 h 1643934"/>
              <a:gd name="connsiteX521" fmla="*/ 683955 w 1641194"/>
              <a:gd name="connsiteY521" fmla="*/ 177521 h 1643934"/>
              <a:gd name="connsiteX522" fmla="*/ 686934 w 1641194"/>
              <a:gd name="connsiteY522" fmla="*/ 171554 h 1643934"/>
              <a:gd name="connsiteX523" fmla="*/ 689540 w 1641194"/>
              <a:gd name="connsiteY523" fmla="*/ 164841 h 1643934"/>
              <a:gd name="connsiteX524" fmla="*/ 691775 w 1641194"/>
              <a:gd name="connsiteY524" fmla="*/ 158501 h 1643934"/>
              <a:gd name="connsiteX525" fmla="*/ 692891 w 1641194"/>
              <a:gd name="connsiteY525" fmla="*/ 152161 h 1643934"/>
              <a:gd name="connsiteX526" fmla="*/ 694008 w 1641194"/>
              <a:gd name="connsiteY526" fmla="*/ 145821 h 1643934"/>
              <a:gd name="connsiteX527" fmla="*/ 694753 w 1641194"/>
              <a:gd name="connsiteY527" fmla="*/ 139108 h 1643934"/>
              <a:gd name="connsiteX528" fmla="*/ 694753 w 1641194"/>
              <a:gd name="connsiteY528" fmla="*/ 63028 h 1643934"/>
              <a:gd name="connsiteX529" fmla="*/ 695125 w 1641194"/>
              <a:gd name="connsiteY529" fmla="*/ 56688 h 1643934"/>
              <a:gd name="connsiteX530" fmla="*/ 695869 w 1641194"/>
              <a:gd name="connsiteY530" fmla="*/ 50348 h 1643934"/>
              <a:gd name="connsiteX531" fmla="*/ 697359 w 1641194"/>
              <a:gd name="connsiteY531" fmla="*/ 44380 h 1643934"/>
              <a:gd name="connsiteX532" fmla="*/ 699593 w 1641194"/>
              <a:gd name="connsiteY532" fmla="*/ 38414 h 1643934"/>
              <a:gd name="connsiteX533" fmla="*/ 702199 w 1641194"/>
              <a:gd name="connsiteY533" fmla="*/ 32819 h 1643934"/>
              <a:gd name="connsiteX534" fmla="*/ 705178 w 1641194"/>
              <a:gd name="connsiteY534" fmla="*/ 27971 h 1643934"/>
              <a:gd name="connsiteX535" fmla="*/ 708901 w 1641194"/>
              <a:gd name="connsiteY535" fmla="*/ 23123 h 1643934"/>
              <a:gd name="connsiteX536" fmla="*/ 712996 w 1641194"/>
              <a:gd name="connsiteY536" fmla="*/ 18648 h 1643934"/>
              <a:gd name="connsiteX537" fmla="*/ 717464 w 1641194"/>
              <a:gd name="connsiteY537" fmla="*/ 14545 h 1643934"/>
              <a:gd name="connsiteX538" fmla="*/ 722677 w 1641194"/>
              <a:gd name="connsiteY538" fmla="*/ 10443 h 1643934"/>
              <a:gd name="connsiteX539" fmla="*/ 727889 w 1641194"/>
              <a:gd name="connsiteY539" fmla="*/ 7459 h 1643934"/>
              <a:gd name="connsiteX540" fmla="*/ 733102 w 1641194"/>
              <a:gd name="connsiteY540" fmla="*/ 4848 h 1643934"/>
              <a:gd name="connsiteX541" fmla="*/ 739059 w 1641194"/>
              <a:gd name="connsiteY541" fmla="*/ 2611 h 1643934"/>
              <a:gd name="connsiteX542" fmla="*/ 745016 w 1641194"/>
              <a:gd name="connsiteY542" fmla="*/ 1119 h 1643934"/>
              <a:gd name="connsiteX543" fmla="*/ 751345 w 1641194"/>
              <a:gd name="connsiteY543" fmla="*/ 373 h 164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41194" h="1643934">
                <a:moveTo>
                  <a:pt x="757675" y="0"/>
                </a:moveTo>
                <a:lnTo>
                  <a:pt x="883892" y="0"/>
                </a:lnTo>
                <a:lnTo>
                  <a:pt x="890222" y="373"/>
                </a:lnTo>
                <a:lnTo>
                  <a:pt x="896551" y="1119"/>
                </a:lnTo>
                <a:lnTo>
                  <a:pt x="902508" y="2611"/>
                </a:lnTo>
                <a:lnTo>
                  <a:pt x="908466" y="4848"/>
                </a:lnTo>
                <a:lnTo>
                  <a:pt x="914050" y="7459"/>
                </a:lnTo>
                <a:lnTo>
                  <a:pt x="919263" y="10443"/>
                </a:lnTo>
                <a:lnTo>
                  <a:pt x="923731" y="14545"/>
                </a:lnTo>
                <a:lnTo>
                  <a:pt x="928198" y="18648"/>
                </a:lnTo>
                <a:lnTo>
                  <a:pt x="932666" y="23123"/>
                </a:lnTo>
                <a:lnTo>
                  <a:pt x="936389" y="27971"/>
                </a:lnTo>
                <a:lnTo>
                  <a:pt x="939368" y="32819"/>
                </a:lnTo>
                <a:lnTo>
                  <a:pt x="941974" y="38414"/>
                </a:lnTo>
                <a:lnTo>
                  <a:pt x="944209" y="44380"/>
                </a:lnTo>
                <a:lnTo>
                  <a:pt x="945697" y="50348"/>
                </a:lnTo>
                <a:lnTo>
                  <a:pt x="946815" y="56688"/>
                </a:lnTo>
                <a:lnTo>
                  <a:pt x="946815" y="63028"/>
                </a:lnTo>
                <a:lnTo>
                  <a:pt x="946815" y="139108"/>
                </a:lnTo>
                <a:lnTo>
                  <a:pt x="947187" y="145821"/>
                </a:lnTo>
                <a:lnTo>
                  <a:pt x="948304" y="152161"/>
                </a:lnTo>
                <a:lnTo>
                  <a:pt x="949793" y="158501"/>
                </a:lnTo>
                <a:lnTo>
                  <a:pt x="951655" y="164841"/>
                </a:lnTo>
                <a:lnTo>
                  <a:pt x="954261" y="171554"/>
                </a:lnTo>
                <a:lnTo>
                  <a:pt x="957239" y="177521"/>
                </a:lnTo>
                <a:lnTo>
                  <a:pt x="960963" y="183488"/>
                </a:lnTo>
                <a:lnTo>
                  <a:pt x="964686" y="189083"/>
                </a:lnTo>
                <a:lnTo>
                  <a:pt x="969154" y="194676"/>
                </a:lnTo>
                <a:lnTo>
                  <a:pt x="973622" y="199898"/>
                </a:lnTo>
                <a:lnTo>
                  <a:pt x="978462" y="204746"/>
                </a:lnTo>
                <a:lnTo>
                  <a:pt x="983674" y="208849"/>
                </a:lnTo>
                <a:lnTo>
                  <a:pt x="989631" y="212578"/>
                </a:lnTo>
                <a:lnTo>
                  <a:pt x="995216" y="215935"/>
                </a:lnTo>
                <a:lnTo>
                  <a:pt x="1001173" y="218918"/>
                </a:lnTo>
                <a:lnTo>
                  <a:pt x="1007130" y="220783"/>
                </a:lnTo>
                <a:lnTo>
                  <a:pt x="1112870" y="264790"/>
                </a:lnTo>
                <a:lnTo>
                  <a:pt x="1118827" y="267400"/>
                </a:lnTo>
                <a:lnTo>
                  <a:pt x="1125157" y="269638"/>
                </a:lnTo>
                <a:lnTo>
                  <a:pt x="1131486" y="271503"/>
                </a:lnTo>
                <a:lnTo>
                  <a:pt x="1137816" y="272622"/>
                </a:lnTo>
                <a:lnTo>
                  <a:pt x="1144889" y="273368"/>
                </a:lnTo>
                <a:lnTo>
                  <a:pt x="1151591" y="273368"/>
                </a:lnTo>
                <a:lnTo>
                  <a:pt x="1158666" y="273368"/>
                </a:lnTo>
                <a:lnTo>
                  <a:pt x="1165367" y="272622"/>
                </a:lnTo>
                <a:lnTo>
                  <a:pt x="1172442" y="271130"/>
                </a:lnTo>
                <a:lnTo>
                  <a:pt x="1178771" y="269638"/>
                </a:lnTo>
                <a:lnTo>
                  <a:pt x="1185100" y="267400"/>
                </a:lnTo>
                <a:lnTo>
                  <a:pt x="1191429" y="264790"/>
                </a:lnTo>
                <a:lnTo>
                  <a:pt x="1197759" y="261807"/>
                </a:lnTo>
                <a:lnTo>
                  <a:pt x="1203344" y="258077"/>
                </a:lnTo>
                <a:lnTo>
                  <a:pt x="1208557" y="254347"/>
                </a:lnTo>
                <a:lnTo>
                  <a:pt x="1213397" y="249499"/>
                </a:lnTo>
                <a:lnTo>
                  <a:pt x="1267011" y="195796"/>
                </a:lnTo>
                <a:lnTo>
                  <a:pt x="1271479" y="191693"/>
                </a:lnTo>
                <a:lnTo>
                  <a:pt x="1277064" y="187963"/>
                </a:lnTo>
                <a:lnTo>
                  <a:pt x="1282276" y="184607"/>
                </a:lnTo>
                <a:lnTo>
                  <a:pt x="1287861" y="182370"/>
                </a:lnTo>
                <a:lnTo>
                  <a:pt x="1293446" y="180132"/>
                </a:lnTo>
                <a:lnTo>
                  <a:pt x="1299403" y="178640"/>
                </a:lnTo>
                <a:lnTo>
                  <a:pt x="1305732" y="177895"/>
                </a:lnTo>
                <a:lnTo>
                  <a:pt x="1311689" y="177521"/>
                </a:lnTo>
                <a:lnTo>
                  <a:pt x="1317646" y="177895"/>
                </a:lnTo>
                <a:lnTo>
                  <a:pt x="1323604" y="178640"/>
                </a:lnTo>
                <a:lnTo>
                  <a:pt x="1329933" y="180132"/>
                </a:lnTo>
                <a:lnTo>
                  <a:pt x="1335518" y="182370"/>
                </a:lnTo>
                <a:lnTo>
                  <a:pt x="1341103" y="184607"/>
                </a:lnTo>
                <a:lnTo>
                  <a:pt x="1346316" y="187963"/>
                </a:lnTo>
                <a:lnTo>
                  <a:pt x="1351528" y="191693"/>
                </a:lnTo>
                <a:lnTo>
                  <a:pt x="1356368" y="195796"/>
                </a:lnTo>
                <a:lnTo>
                  <a:pt x="1445726" y="285302"/>
                </a:lnTo>
                <a:lnTo>
                  <a:pt x="1450193" y="290150"/>
                </a:lnTo>
                <a:lnTo>
                  <a:pt x="1453544" y="295372"/>
                </a:lnTo>
                <a:lnTo>
                  <a:pt x="1456895" y="300592"/>
                </a:lnTo>
                <a:lnTo>
                  <a:pt x="1459501" y="306560"/>
                </a:lnTo>
                <a:lnTo>
                  <a:pt x="1461735" y="312153"/>
                </a:lnTo>
                <a:lnTo>
                  <a:pt x="1463225" y="318121"/>
                </a:lnTo>
                <a:lnTo>
                  <a:pt x="1463969" y="324088"/>
                </a:lnTo>
                <a:lnTo>
                  <a:pt x="1464341" y="330428"/>
                </a:lnTo>
                <a:lnTo>
                  <a:pt x="1463969" y="336395"/>
                </a:lnTo>
                <a:lnTo>
                  <a:pt x="1463225" y="342362"/>
                </a:lnTo>
                <a:lnTo>
                  <a:pt x="1461735" y="347957"/>
                </a:lnTo>
                <a:lnTo>
                  <a:pt x="1459501" y="353923"/>
                </a:lnTo>
                <a:lnTo>
                  <a:pt x="1456895" y="359891"/>
                </a:lnTo>
                <a:lnTo>
                  <a:pt x="1453544" y="365111"/>
                </a:lnTo>
                <a:lnTo>
                  <a:pt x="1450193" y="369960"/>
                </a:lnTo>
                <a:lnTo>
                  <a:pt x="1445726" y="374808"/>
                </a:lnTo>
                <a:lnTo>
                  <a:pt x="1392111" y="428512"/>
                </a:lnTo>
                <a:lnTo>
                  <a:pt x="1387643" y="433360"/>
                </a:lnTo>
                <a:lnTo>
                  <a:pt x="1383920" y="438955"/>
                </a:lnTo>
                <a:lnTo>
                  <a:pt x="1379824" y="444548"/>
                </a:lnTo>
                <a:lnTo>
                  <a:pt x="1376846" y="450516"/>
                </a:lnTo>
                <a:lnTo>
                  <a:pt x="1374240" y="456483"/>
                </a:lnTo>
                <a:lnTo>
                  <a:pt x="1372006" y="463196"/>
                </a:lnTo>
                <a:lnTo>
                  <a:pt x="1370516" y="469909"/>
                </a:lnTo>
                <a:lnTo>
                  <a:pt x="1369400" y="476622"/>
                </a:lnTo>
                <a:lnTo>
                  <a:pt x="1368282" y="483335"/>
                </a:lnTo>
                <a:lnTo>
                  <a:pt x="1368282" y="490421"/>
                </a:lnTo>
                <a:lnTo>
                  <a:pt x="1368282" y="497134"/>
                </a:lnTo>
                <a:lnTo>
                  <a:pt x="1369027" y="503846"/>
                </a:lnTo>
                <a:lnTo>
                  <a:pt x="1370144" y="510559"/>
                </a:lnTo>
                <a:lnTo>
                  <a:pt x="1372006" y="517272"/>
                </a:lnTo>
                <a:lnTo>
                  <a:pt x="1374240" y="523240"/>
                </a:lnTo>
                <a:lnTo>
                  <a:pt x="1377218" y="529207"/>
                </a:lnTo>
                <a:lnTo>
                  <a:pt x="1420780" y="635123"/>
                </a:lnTo>
                <a:lnTo>
                  <a:pt x="1423014" y="641090"/>
                </a:lnTo>
                <a:lnTo>
                  <a:pt x="1425621" y="647430"/>
                </a:lnTo>
                <a:lnTo>
                  <a:pt x="1428971" y="653024"/>
                </a:lnTo>
                <a:lnTo>
                  <a:pt x="1432694" y="658618"/>
                </a:lnTo>
                <a:lnTo>
                  <a:pt x="1437535" y="663840"/>
                </a:lnTo>
                <a:lnTo>
                  <a:pt x="1442002" y="668688"/>
                </a:lnTo>
                <a:lnTo>
                  <a:pt x="1447215" y="673536"/>
                </a:lnTo>
                <a:lnTo>
                  <a:pt x="1452427" y="678011"/>
                </a:lnTo>
                <a:lnTo>
                  <a:pt x="1458012" y="681741"/>
                </a:lnTo>
                <a:lnTo>
                  <a:pt x="1464341" y="685097"/>
                </a:lnTo>
                <a:lnTo>
                  <a:pt x="1470298" y="688081"/>
                </a:lnTo>
                <a:lnTo>
                  <a:pt x="1476628" y="690691"/>
                </a:lnTo>
                <a:lnTo>
                  <a:pt x="1482958" y="692556"/>
                </a:lnTo>
                <a:lnTo>
                  <a:pt x="1489660" y="694048"/>
                </a:lnTo>
                <a:lnTo>
                  <a:pt x="1495989" y="695167"/>
                </a:lnTo>
                <a:lnTo>
                  <a:pt x="1502690" y="695167"/>
                </a:lnTo>
                <a:lnTo>
                  <a:pt x="1578272" y="695167"/>
                </a:lnTo>
                <a:lnTo>
                  <a:pt x="1584601" y="695540"/>
                </a:lnTo>
                <a:lnTo>
                  <a:pt x="1590931" y="696658"/>
                </a:lnTo>
                <a:lnTo>
                  <a:pt x="1597260" y="698523"/>
                </a:lnTo>
                <a:lnTo>
                  <a:pt x="1602845" y="700760"/>
                </a:lnTo>
                <a:lnTo>
                  <a:pt x="1608430" y="703371"/>
                </a:lnTo>
                <a:lnTo>
                  <a:pt x="1613271" y="706355"/>
                </a:lnTo>
                <a:lnTo>
                  <a:pt x="1618110" y="710085"/>
                </a:lnTo>
                <a:lnTo>
                  <a:pt x="1622950" y="714186"/>
                </a:lnTo>
                <a:lnTo>
                  <a:pt x="1627046" y="718289"/>
                </a:lnTo>
                <a:lnTo>
                  <a:pt x="1630770" y="723137"/>
                </a:lnTo>
                <a:lnTo>
                  <a:pt x="1633748" y="728732"/>
                </a:lnTo>
                <a:lnTo>
                  <a:pt x="1636354" y="734325"/>
                </a:lnTo>
                <a:lnTo>
                  <a:pt x="1638588" y="739920"/>
                </a:lnTo>
                <a:lnTo>
                  <a:pt x="1640078" y="745887"/>
                </a:lnTo>
                <a:lnTo>
                  <a:pt x="1640822" y="752600"/>
                </a:lnTo>
                <a:lnTo>
                  <a:pt x="1641194" y="758940"/>
                </a:lnTo>
                <a:lnTo>
                  <a:pt x="1641194" y="885368"/>
                </a:lnTo>
                <a:lnTo>
                  <a:pt x="1640822" y="891708"/>
                </a:lnTo>
                <a:lnTo>
                  <a:pt x="1640078" y="898048"/>
                </a:lnTo>
                <a:lnTo>
                  <a:pt x="1638588" y="904015"/>
                </a:lnTo>
                <a:lnTo>
                  <a:pt x="1636354" y="909982"/>
                </a:lnTo>
                <a:lnTo>
                  <a:pt x="1633748" y="915576"/>
                </a:lnTo>
                <a:lnTo>
                  <a:pt x="1630770" y="920797"/>
                </a:lnTo>
                <a:lnTo>
                  <a:pt x="1627046" y="925273"/>
                </a:lnTo>
                <a:lnTo>
                  <a:pt x="1622950" y="929748"/>
                </a:lnTo>
                <a:lnTo>
                  <a:pt x="1618110" y="933850"/>
                </a:lnTo>
                <a:lnTo>
                  <a:pt x="1613271" y="937953"/>
                </a:lnTo>
                <a:lnTo>
                  <a:pt x="1608430" y="940936"/>
                </a:lnTo>
                <a:lnTo>
                  <a:pt x="1602845" y="943547"/>
                </a:lnTo>
                <a:lnTo>
                  <a:pt x="1597260" y="945784"/>
                </a:lnTo>
                <a:lnTo>
                  <a:pt x="1590931" y="947276"/>
                </a:lnTo>
                <a:lnTo>
                  <a:pt x="1584601" y="948395"/>
                </a:lnTo>
                <a:lnTo>
                  <a:pt x="1578272" y="948395"/>
                </a:lnTo>
                <a:lnTo>
                  <a:pt x="1502690" y="948395"/>
                </a:lnTo>
                <a:lnTo>
                  <a:pt x="1495989" y="948768"/>
                </a:lnTo>
                <a:lnTo>
                  <a:pt x="1489660" y="949887"/>
                </a:lnTo>
                <a:lnTo>
                  <a:pt x="1482958" y="951379"/>
                </a:lnTo>
                <a:lnTo>
                  <a:pt x="1476628" y="953244"/>
                </a:lnTo>
                <a:lnTo>
                  <a:pt x="1470298" y="955854"/>
                </a:lnTo>
                <a:lnTo>
                  <a:pt x="1464341" y="958837"/>
                </a:lnTo>
                <a:lnTo>
                  <a:pt x="1458012" y="962567"/>
                </a:lnTo>
                <a:lnTo>
                  <a:pt x="1452427" y="966297"/>
                </a:lnTo>
                <a:lnTo>
                  <a:pt x="1447215" y="970772"/>
                </a:lnTo>
                <a:lnTo>
                  <a:pt x="1442002" y="975247"/>
                </a:lnTo>
                <a:lnTo>
                  <a:pt x="1437535" y="980095"/>
                </a:lnTo>
                <a:lnTo>
                  <a:pt x="1432694" y="985316"/>
                </a:lnTo>
                <a:lnTo>
                  <a:pt x="1428971" y="991284"/>
                </a:lnTo>
                <a:lnTo>
                  <a:pt x="1425621" y="996877"/>
                </a:lnTo>
                <a:lnTo>
                  <a:pt x="1423014" y="1002845"/>
                </a:lnTo>
                <a:lnTo>
                  <a:pt x="1420780" y="1008812"/>
                </a:lnTo>
                <a:lnTo>
                  <a:pt x="1377218" y="1114728"/>
                </a:lnTo>
                <a:lnTo>
                  <a:pt x="1374240" y="1121068"/>
                </a:lnTo>
                <a:lnTo>
                  <a:pt x="1372006" y="1127035"/>
                </a:lnTo>
                <a:lnTo>
                  <a:pt x="1370144" y="1133375"/>
                </a:lnTo>
                <a:lnTo>
                  <a:pt x="1369027" y="1140088"/>
                </a:lnTo>
                <a:lnTo>
                  <a:pt x="1368282" y="1146801"/>
                </a:lnTo>
                <a:lnTo>
                  <a:pt x="1368282" y="1153887"/>
                </a:lnTo>
                <a:lnTo>
                  <a:pt x="1368282" y="1160599"/>
                </a:lnTo>
                <a:lnTo>
                  <a:pt x="1369400" y="1167312"/>
                </a:lnTo>
                <a:lnTo>
                  <a:pt x="1370516" y="1174399"/>
                </a:lnTo>
                <a:lnTo>
                  <a:pt x="1372006" y="1180739"/>
                </a:lnTo>
                <a:lnTo>
                  <a:pt x="1374240" y="1187452"/>
                </a:lnTo>
                <a:lnTo>
                  <a:pt x="1376846" y="1193419"/>
                </a:lnTo>
                <a:lnTo>
                  <a:pt x="1379824" y="1199759"/>
                </a:lnTo>
                <a:lnTo>
                  <a:pt x="1383920" y="1205353"/>
                </a:lnTo>
                <a:lnTo>
                  <a:pt x="1387643" y="1210574"/>
                </a:lnTo>
                <a:lnTo>
                  <a:pt x="1392111" y="1215422"/>
                </a:lnTo>
                <a:lnTo>
                  <a:pt x="1445726" y="1269127"/>
                </a:lnTo>
                <a:lnTo>
                  <a:pt x="1450193" y="1273602"/>
                </a:lnTo>
                <a:lnTo>
                  <a:pt x="1453544" y="1279196"/>
                </a:lnTo>
                <a:lnTo>
                  <a:pt x="1456895" y="1284417"/>
                </a:lnTo>
                <a:lnTo>
                  <a:pt x="1459501" y="1290011"/>
                </a:lnTo>
                <a:lnTo>
                  <a:pt x="1461735" y="1295606"/>
                </a:lnTo>
                <a:lnTo>
                  <a:pt x="1463225" y="1301572"/>
                </a:lnTo>
                <a:lnTo>
                  <a:pt x="1463969" y="1307912"/>
                </a:lnTo>
                <a:lnTo>
                  <a:pt x="1464341" y="1313880"/>
                </a:lnTo>
                <a:lnTo>
                  <a:pt x="1463969" y="1319847"/>
                </a:lnTo>
                <a:lnTo>
                  <a:pt x="1463225" y="1325814"/>
                </a:lnTo>
                <a:lnTo>
                  <a:pt x="1461735" y="1332154"/>
                </a:lnTo>
                <a:lnTo>
                  <a:pt x="1459501" y="1337748"/>
                </a:lnTo>
                <a:lnTo>
                  <a:pt x="1456895" y="1343342"/>
                </a:lnTo>
                <a:lnTo>
                  <a:pt x="1453544" y="1348564"/>
                </a:lnTo>
                <a:lnTo>
                  <a:pt x="1450193" y="1353785"/>
                </a:lnTo>
                <a:lnTo>
                  <a:pt x="1445726" y="1358633"/>
                </a:lnTo>
                <a:lnTo>
                  <a:pt x="1356368" y="1448139"/>
                </a:lnTo>
                <a:lnTo>
                  <a:pt x="1351528" y="1452241"/>
                </a:lnTo>
                <a:lnTo>
                  <a:pt x="1346316" y="1455971"/>
                </a:lnTo>
                <a:lnTo>
                  <a:pt x="1341103" y="1459328"/>
                </a:lnTo>
                <a:lnTo>
                  <a:pt x="1335518" y="1462311"/>
                </a:lnTo>
                <a:lnTo>
                  <a:pt x="1329933" y="1464176"/>
                </a:lnTo>
                <a:lnTo>
                  <a:pt x="1323604" y="1465668"/>
                </a:lnTo>
                <a:lnTo>
                  <a:pt x="1317646" y="1466413"/>
                </a:lnTo>
                <a:lnTo>
                  <a:pt x="1311689" y="1466786"/>
                </a:lnTo>
                <a:lnTo>
                  <a:pt x="1305732" y="1466413"/>
                </a:lnTo>
                <a:lnTo>
                  <a:pt x="1299403" y="1465668"/>
                </a:lnTo>
                <a:lnTo>
                  <a:pt x="1293446" y="1464176"/>
                </a:lnTo>
                <a:lnTo>
                  <a:pt x="1287861" y="1462311"/>
                </a:lnTo>
                <a:lnTo>
                  <a:pt x="1282276" y="1459328"/>
                </a:lnTo>
                <a:lnTo>
                  <a:pt x="1277064" y="1455971"/>
                </a:lnTo>
                <a:lnTo>
                  <a:pt x="1271479" y="1452241"/>
                </a:lnTo>
                <a:lnTo>
                  <a:pt x="1267011" y="1448139"/>
                </a:lnTo>
                <a:lnTo>
                  <a:pt x="1213397" y="1394435"/>
                </a:lnTo>
                <a:lnTo>
                  <a:pt x="1208557" y="1389960"/>
                </a:lnTo>
                <a:lnTo>
                  <a:pt x="1203344" y="1386231"/>
                </a:lnTo>
                <a:lnTo>
                  <a:pt x="1197759" y="1382128"/>
                </a:lnTo>
                <a:lnTo>
                  <a:pt x="1191802" y="1379144"/>
                </a:lnTo>
                <a:lnTo>
                  <a:pt x="1185472" y="1376534"/>
                </a:lnTo>
                <a:lnTo>
                  <a:pt x="1179143" y="1374296"/>
                </a:lnTo>
                <a:lnTo>
                  <a:pt x="1172442" y="1372804"/>
                </a:lnTo>
                <a:lnTo>
                  <a:pt x="1165367" y="1371686"/>
                </a:lnTo>
                <a:lnTo>
                  <a:pt x="1158666" y="1370567"/>
                </a:lnTo>
                <a:lnTo>
                  <a:pt x="1151964" y="1370567"/>
                </a:lnTo>
                <a:lnTo>
                  <a:pt x="1145262" y="1370567"/>
                </a:lnTo>
                <a:lnTo>
                  <a:pt x="1138188" y="1371313"/>
                </a:lnTo>
                <a:lnTo>
                  <a:pt x="1131486" y="1372804"/>
                </a:lnTo>
                <a:lnTo>
                  <a:pt x="1125157" y="1374296"/>
                </a:lnTo>
                <a:lnTo>
                  <a:pt x="1119199" y="1376534"/>
                </a:lnTo>
                <a:lnTo>
                  <a:pt x="1112870" y="1379518"/>
                </a:lnTo>
                <a:lnTo>
                  <a:pt x="1007130" y="1423152"/>
                </a:lnTo>
                <a:lnTo>
                  <a:pt x="1001173" y="1425389"/>
                </a:lnTo>
                <a:lnTo>
                  <a:pt x="995216" y="1428000"/>
                </a:lnTo>
                <a:lnTo>
                  <a:pt x="989631" y="1431357"/>
                </a:lnTo>
                <a:lnTo>
                  <a:pt x="983674" y="1435086"/>
                </a:lnTo>
                <a:lnTo>
                  <a:pt x="978462" y="1439934"/>
                </a:lnTo>
                <a:lnTo>
                  <a:pt x="973622" y="1444410"/>
                </a:lnTo>
                <a:lnTo>
                  <a:pt x="969154" y="1449631"/>
                </a:lnTo>
                <a:lnTo>
                  <a:pt x="964686" y="1454852"/>
                </a:lnTo>
                <a:lnTo>
                  <a:pt x="960963" y="1460446"/>
                </a:lnTo>
                <a:lnTo>
                  <a:pt x="957239" y="1466786"/>
                </a:lnTo>
                <a:lnTo>
                  <a:pt x="954261" y="1472754"/>
                </a:lnTo>
                <a:lnTo>
                  <a:pt x="951655" y="1479094"/>
                </a:lnTo>
                <a:lnTo>
                  <a:pt x="949793" y="1485433"/>
                </a:lnTo>
                <a:lnTo>
                  <a:pt x="948304" y="1492146"/>
                </a:lnTo>
                <a:lnTo>
                  <a:pt x="947187" y="1498860"/>
                </a:lnTo>
                <a:lnTo>
                  <a:pt x="946815" y="1505199"/>
                </a:lnTo>
                <a:lnTo>
                  <a:pt x="946815" y="1580907"/>
                </a:lnTo>
                <a:lnTo>
                  <a:pt x="946815" y="1587247"/>
                </a:lnTo>
                <a:lnTo>
                  <a:pt x="945697" y="1593214"/>
                </a:lnTo>
                <a:lnTo>
                  <a:pt x="944209" y="1599554"/>
                </a:lnTo>
                <a:lnTo>
                  <a:pt x="941974" y="1605521"/>
                </a:lnTo>
                <a:lnTo>
                  <a:pt x="939368" y="1610742"/>
                </a:lnTo>
                <a:lnTo>
                  <a:pt x="936389" y="1615964"/>
                </a:lnTo>
                <a:lnTo>
                  <a:pt x="932666" y="1621185"/>
                </a:lnTo>
                <a:lnTo>
                  <a:pt x="928198" y="1625660"/>
                </a:lnTo>
                <a:lnTo>
                  <a:pt x="923731" y="1629763"/>
                </a:lnTo>
                <a:lnTo>
                  <a:pt x="919263" y="1633119"/>
                </a:lnTo>
                <a:lnTo>
                  <a:pt x="914050" y="1636476"/>
                </a:lnTo>
                <a:lnTo>
                  <a:pt x="908466" y="1639086"/>
                </a:lnTo>
                <a:lnTo>
                  <a:pt x="902508" y="1640951"/>
                </a:lnTo>
                <a:lnTo>
                  <a:pt x="896551" y="1642816"/>
                </a:lnTo>
                <a:lnTo>
                  <a:pt x="890222" y="1643561"/>
                </a:lnTo>
                <a:lnTo>
                  <a:pt x="883892" y="1643934"/>
                </a:lnTo>
                <a:lnTo>
                  <a:pt x="757675" y="1643934"/>
                </a:lnTo>
                <a:lnTo>
                  <a:pt x="751345" y="1643561"/>
                </a:lnTo>
                <a:lnTo>
                  <a:pt x="744644" y="1642816"/>
                </a:lnTo>
                <a:lnTo>
                  <a:pt x="738687" y="1640951"/>
                </a:lnTo>
                <a:lnTo>
                  <a:pt x="733102" y="1639086"/>
                </a:lnTo>
                <a:lnTo>
                  <a:pt x="727517" y="1636476"/>
                </a:lnTo>
                <a:lnTo>
                  <a:pt x="722677" y="1633119"/>
                </a:lnTo>
                <a:lnTo>
                  <a:pt x="717464" y="1629763"/>
                </a:lnTo>
                <a:lnTo>
                  <a:pt x="712996" y="1625660"/>
                </a:lnTo>
                <a:lnTo>
                  <a:pt x="708901" y="1621185"/>
                </a:lnTo>
                <a:lnTo>
                  <a:pt x="705178" y="1615964"/>
                </a:lnTo>
                <a:lnTo>
                  <a:pt x="702199" y="1610742"/>
                </a:lnTo>
                <a:lnTo>
                  <a:pt x="699593" y="1605521"/>
                </a:lnTo>
                <a:lnTo>
                  <a:pt x="697359" y="1599554"/>
                </a:lnTo>
                <a:lnTo>
                  <a:pt x="695869" y="1593214"/>
                </a:lnTo>
                <a:lnTo>
                  <a:pt x="695125" y="1587247"/>
                </a:lnTo>
                <a:lnTo>
                  <a:pt x="694753" y="1580907"/>
                </a:lnTo>
                <a:lnTo>
                  <a:pt x="694753" y="1505199"/>
                </a:lnTo>
                <a:lnTo>
                  <a:pt x="694008" y="1498860"/>
                </a:lnTo>
                <a:lnTo>
                  <a:pt x="692891" y="1492146"/>
                </a:lnTo>
                <a:lnTo>
                  <a:pt x="691775" y="1485433"/>
                </a:lnTo>
                <a:lnTo>
                  <a:pt x="689540" y="1479094"/>
                </a:lnTo>
                <a:lnTo>
                  <a:pt x="686934" y="1472754"/>
                </a:lnTo>
                <a:lnTo>
                  <a:pt x="683955" y="1466786"/>
                </a:lnTo>
                <a:lnTo>
                  <a:pt x="680604" y="1460446"/>
                </a:lnTo>
                <a:lnTo>
                  <a:pt x="676882" y="1454852"/>
                </a:lnTo>
                <a:lnTo>
                  <a:pt x="672786" y="1449631"/>
                </a:lnTo>
                <a:lnTo>
                  <a:pt x="667573" y="1444410"/>
                </a:lnTo>
                <a:lnTo>
                  <a:pt x="662733" y="1439934"/>
                </a:lnTo>
                <a:lnTo>
                  <a:pt x="657520" y="1435086"/>
                </a:lnTo>
                <a:lnTo>
                  <a:pt x="651936" y="1431357"/>
                </a:lnTo>
                <a:lnTo>
                  <a:pt x="646351" y="1428000"/>
                </a:lnTo>
                <a:lnTo>
                  <a:pt x="640021" y="1425389"/>
                </a:lnTo>
                <a:lnTo>
                  <a:pt x="634064" y="1423152"/>
                </a:lnTo>
                <a:lnTo>
                  <a:pt x="528325" y="1379518"/>
                </a:lnTo>
                <a:lnTo>
                  <a:pt x="522367" y="1376534"/>
                </a:lnTo>
                <a:lnTo>
                  <a:pt x="516410" y="1374296"/>
                </a:lnTo>
                <a:lnTo>
                  <a:pt x="510081" y="1372804"/>
                </a:lnTo>
                <a:lnTo>
                  <a:pt x="503007" y="1371313"/>
                </a:lnTo>
                <a:lnTo>
                  <a:pt x="496305" y="1370567"/>
                </a:lnTo>
                <a:lnTo>
                  <a:pt x="489603" y="1370567"/>
                </a:lnTo>
                <a:lnTo>
                  <a:pt x="482529" y="1370567"/>
                </a:lnTo>
                <a:lnTo>
                  <a:pt x="475827" y="1371686"/>
                </a:lnTo>
                <a:lnTo>
                  <a:pt x="469125" y="1372804"/>
                </a:lnTo>
                <a:lnTo>
                  <a:pt x="462797" y="1374296"/>
                </a:lnTo>
                <a:lnTo>
                  <a:pt x="456095" y="1376534"/>
                </a:lnTo>
                <a:lnTo>
                  <a:pt x="449765" y="1379144"/>
                </a:lnTo>
                <a:lnTo>
                  <a:pt x="443808" y="1382128"/>
                </a:lnTo>
                <a:lnTo>
                  <a:pt x="438223" y="1386231"/>
                </a:lnTo>
                <a:lnTo>
                  <a:pt x="433011" y="1389960"/>
                </a:lnTo>
                <a:lnTo>
                  <a:pt x="428170" y="1394435"/>
                </a:lnTo>
                <a:lnTo>
                  <a:pt x="374184" y="1448139"/>
                </a:lnTo>
                <a:lnTo>
                  <a:pt x="369716" y="1452241"/>
                </a:lnTo>
                <a:lnTo>
                  <a:pt x="364503" y="1455971"/>
                </a:lnTo>
                <a:lnTo>
                  <a:pt x="359291" y="1459328"/>
                </a:lnTo>
                <a:lnTo>
                  <a:pt x="353706" y="1462311"/>
                </a:lnTo>
                <a:lnTo>
                  <a:pt x="347749" y="1464176"/>
                </a:lnTo>
                <a:lnTo>
                  <a:pt x="341792" y="1465668"/>
                </a:lnTo>
                <a:lnTo>
                  <a:pt x="335835" y="1466413"/>
                </a:lnTo>
                <a:lnTo>
                  <a:pt x="329878" y="1466786"/>
                </a:lnTo>
                <a:lnTo>
                  <a:pt x="323548" y="1466413"/>
                </a:lnTo>
                <a:lnTo>
                  <a:pt x="317591" y="1465668"/>
                </a:lnTo>
                <a:lnTo>
                  <a:pt x="311634" y="1464176"/>
                </a:lnTo>
                <a:lnTo>
                  <a:pt x="306049" y="1462311"/>
                </a:lnTo>
                <a:lnTo>
                  <a:pt x="300464" y="1459328"/>
                </a:lnTo>
                <a:lnTo>
                  <a:pt x="294879" y="1455971"/>
                </a:lnTo>
                <a:lnTo>
                  <a:pt x="290039" y="1452241"/>
                </a:lnTo>
                <a:lnTo>
                  <a:pt x="285199" y="1448139"/>
                </a:lnTo>
                <a:lnTo>
                  <a:pt x="195842" y="1358633"/>
                </a:lnTo>
                <a:lnTo>
                  <a:pt x="191374" y="1353785"/>
                </a:lnTo>
                <a:lnTo>
                  <a:pt x="187650" y="1348564"/>
                </a:lnTo>
                <a:lnTo>
                  <a:pt x="184672" y="1343342"/>
                </a:lnTo>
                <a:lnTo>
                  <a:pt x="182066" y="1337748"/>
                </a:lnTo>
                <a:lnTo>
                  <a:pt x="179832" y="1332154"/>
                </a:lnTo>
                <a:lnTo>
                  <a:pt x="178715" y="1325814"/>
                </a:lnTo>
                <a:lnTo>
                  <a:pt x="177598" y="1319847"/>
                </a:lnTo>
                <a:lnTo>
                  <a:pt x="177598" y="1313880"/>
                </a:lnTo>
                <a:lnTo>
                  <a:pt x="177598" y="1307912"/>
                </a:lnTo>
                <a:lnTo>
                  <a:pt x="178715" y="1301572"/>
                </a:lnTo>
                <a:lnTo>
                  <a:pt x="179832" y="1295606"/>
                </a:lnTo>
                <a:lnTo>
                  <a:pt x="182066" y="1290011"/>
                </a:lnTo>
                <a:lnTo>
                  <a:pt x="184672" y="1284417"/>
                </a:lnTo>
                <a:lnTo>
                  <a:pt x="187650" y="1279196"/>
                </a:lnTo>
                <a:lnTo>
                  <a:pt x="191374" y="1273602"/>
                </a:lnTo>
                <a:lnTo>
                  <a:pt x="195842" y="1269127"/>
                </a:lnTo>
                <a:lnTo>
                  <a:pt x="249456" y="1215422"/>
                </a:lnTo>
                <a:lnTo>
                  <a:pt x="253924" y="1210574"/>
                </a:lnTo>
                <a:lnTo>
                  <a:pt x="258019" y="1205353"/>
                </a:lnTo>
                <a:lnTo>
                  <a:pt x="261370" y="1199759"/>
                </a:lnTo>
                <a:lnTo>
                  <a:pt x="264349" y="1193419"/>
                </a:lnTo>
                <a:lnTo>
                  <a:pt x="266955" y="1187452"/>
                </a:lnTo>
                <a:lnTo>
                  <a:pt x="269189" y="1180739"/>
                </a:lnTo>
                <a:lnTo>
                  <a:pt x="270678" y="1174399"/>
                </a:lnTo>
                <a:lnTo>
                  <a:pt x="272540" y="1167312"/>
                </a:lnTo>
                <a:lnTo>
                  <a:pt x="273284" y="1160599"/>
                </a:lnTo>
                <a:lnTo>
                  <a:pt x="273657" y="1153887"/>
                </a:lnTo>
                <a:lnTo>
                  <a:pt x="273284" y="1146801"/>
                </a:lnTo>
                <a:lnTo>
                  <a:pt x="272540" y="1140088"/>
                </a:lnTo>
                <a:lnTo>
                  <a:pt x="271051" y="1133375"/>
                </a:lnTo>
                <a:lnTo>
                  <a:pt x="269189" y="1127035"/>
                </a:lnTo>
                <a:lnTo>
                  <a:pt x="266955" y="1121068"/>
                </a:lnTo>
                <a:lnTo>
                  <a:pt x="264349" y="1114728"/>
                </a:lnTo>
                <a:lnTo>
                  <a:pt x="220787" y="1008812"/>
                </a:lnTo>
                <a:lnTo>
                  <a:pt x="218181" y="1002845"/>
                </a:lnTo>
                <a:lnTo>
                  <a:pt x="215575" y="996877"/>
                </a:lnTo>
                <a:lnTo>
                  <a:pt x="212224" y="991284"/>
                </a:lnTo>
                <a:lnTo>
                  <a:pt x="208500" y="985316"/>
                </a:lnTo>
                <a:lnTo>
                  <a:pt x="204405" y="980095"/>
                </a:lnTo>
                <a:lnTo>
                  <a:pt x="199565" y="975247"/>
                </a:lnTo>
                <a:lnTo>
                  <a:pt x="194725" y="970772"/>
                </a:lnTo>
                <a:lnTo>
                  <a:pt x="188768" y="966297"/>
                </a:lnTo>
                <a:lnTo>
                  <a:pt x="183183" y="962567"/>
                </a:lnTo>
                <a:lnTo>
                  <a:pt x="177598" y="958837"/>
                </a:lnTo>
                <a:lnTo>
                  <a:pt x="171269" y="955854"/>
                </a:lnTo>
                <a:lnTo>
                  <a:pt x="164939" y="953244"/>
                </a:lnTo>
                <a:lnTo>
                  <a:pt x="158609" y="951379"/>
                </a:lnTo>
                <a:lnTo>
                  <a:pt x="151908" y="949887"/>
                </a:lnTo>
                <a:lnTo>
                  <a:pt x="145579" y="948768"/>
                </a:lnTo>
                <a:lnTo>
                  <a:pt x="138877" y="948395"/>
                </a:lnTo>
                <a:lnTo>
                  <a:pt x="63295" y="948395"/>
                </a:lnTo>
                <a:lnTo>
                  <a:pt x="56593" y="948022"/>
                </a:lnTo>
                <a:lnTo>
                  <a:pt x="50636" y="947276"/>
                </a:lnTo>
                <a:lnTo>
                  <a:pt x="44679" y="945784"/>
                </a:lnTo>
                <a:lnTo>
                  <a:pt x="38722" y="943547"/>
                </a:lnTo>
                <a:lnTo>
                  <a:pt x="33137" y="940936"/>
                </a:lnTo>
                <a:lnTo>
                  <a:pt x="27925" y="937953"/>
                </a:lnTo>
                <a:lnTo>
                  <a:pt x="23084" y="933850"/>
                </a:lnTo>
                <a:lnTo>
                  <a:pt x="18617" y="929748"/>
                </a:lnTo>
                <a:lnTo>
                  <a:pt x="14521" y="925273"/>
                </a:lnTo>
                <a:lnTo>
                  <a:pt x="11170" y="920425"/>
                </a:lnTo>
                <a:lnTo>
                  <a:pt x="7447" y="915203"/>
                </a:lnTo>
                <a:lnTo>
                  <a:pt x="4841" y="909982"/>
                </a:lnTo>
                <a:lnTo>
                  <a:pt x="2979" y="904015"/>
                </a:lnTo>
                <a:lnTo>
                  <a:pt x="1118" y="898048"/>
                </a:lnTo>
                <a:lnTo>
                  <a:pt x="373" y="891708"/>
                </a:lnTo>
                <a:lnTo>
                  <a:pt x="0" y="885368"/>
                </a:lnTo>
                <a:lnTo>
                  <a:pt x="0" y="758940"/>
                </a:lnTo>
                <a:lnTo>
                  <a:pt x="373" y="752600"/>
                </a:lnTo>
                <a:lnTo>
                  <a:pt x="1118" y="745887"/>
                </a:lnTo>
                <a:lnTo>
                  <a:pt x="2979" y="739920"/>
                </a:lnTo>
                <a:lnTo>
                  <a:pt x="4841" y="734325"/>
                </a:lnTo>
                <a:lnTo>
                  <a:pt x="7447" y="728732"/>
                </a:lnTo>
                <a:lnTo>
                  <a:pt x="11170" y="723137"/>
                </a:lnTo>
                <a:lnTo>
                  <a:pt x="14521" y="718289"/>
                </a:lnTo>
                <a:lnTo>
                  <a:pt x="18617" y="714186"/>
                </a:lnTo>
                <a:lnTo>
                  <a:pt x="23084" y="710085"/>
                </a:lnTo>
                <a:lnTo>
                  <a:pt x="27925" y="706355"/>
                </a:lnTo>
                <a:lnTo>
                  <a:pt x="33137" y="703371"/>
                </a:lnTo>
                <a:lnTo>
                  <a:pt x="38722" y="700760"/>
                </a:lnTo>
                <a:lnTo>
                  <a:pt x="44679" y="698523"/>
                </a:lnTo>
                <a:lnTo>
                  <a:pt x="50636" y="696658"/>
                </a:lnTo>
                <a:lnTo>
                  <a:pt x="56593" y="695540"/>
                </a:lnTo>
                <a:lnTo>
                  <a:pt x="63295" y="695167"/>
                </a:lnTo>
                <a:lnTo>
                  <a:pt x="138877" y="695540"/>
                </a:lnTo>
                <a:lnTo>
                  <a:pt x="145579" y="695167"/>
                </a:lnTo>
                <a:lnTo>
                  <a:pt x="152280" y="694048"/>
                </a:lnTo>
                <a:lnTo>
                  <a:pt x="158609" y="692556"/>
                </a:lnTo>
                <a:lnTo>
                  <a:pt x="164939" y="690691"/>
                </a:lnTo>
                <a:lnTo>
                  <a:pt x="171269" y="688081"/>
                </a:lnTo>
                <a:lnTo>
                  <a:pt x="177598" y="685097"/>
                </a:lnTo>
                <a:lnTo>
                  <a:pt x="183555" y="681741"/>
                </a:lnTo>
                <a:lnTo>
                  <a:pt x="189140" y="678011"/>
                </a:lnTo>
                <a:lnTo>
                  <a:pt x="194725" y="673536"/>
                </a:lnTo>
                <a:lnTo>
                  <a:pt x="199565" y="668688"/>
                </a:lnTo>
                <a:lnTo>
                  <a:pt x="204405" y="663840"/>
                </a:lnTo>
                <a:lnTo>
                  <a:pt x="208500" y="658618"/>
                </a:lnTo>
                <a:lnTo>
                  <a:pt x="212224" y="653024"/>
                </a:lnTo>
                <a:lnTo>
                  <a:pt x="215575" y="647430"/>
                </a:lnTo>
                <a:lnTo>
                  <a:pt x="218554" y="641090"/>
                </a:lnTo>
                <a:lnTo>
                  <a:pt x="221160" y="635123"/>
                </a:lnTo>
                <a:lnTo>
                  <a:pt x="264349" y="529207"/>
                </a:lnTo>
                <a:lnTo>
                  <a:pt x="266955" y="523240"/>
                </a:lnTo>
                <a:lnTo>
                  <a:pt x="269189" y="517272"/>
                </a:lnTo>
                <a:lnTo>
                  <a:pt x="271051" y="510559"/>
                </a:lnTo>
                <a:lnTo>
                  <a:pt x="272540" y="503846"/>
                </a:lnTo>
                <a:lnTo>
                  <a:pt x="273284" y="497134"/>
                </a:lnTo>
                <a:lnTo>
                  <a:pt x="273657" y="490421"/>
                </a:lnTo>
                <a:lnTo>
                  <a:pt x="273284" y="483335"/>
                </a:lnTo>
                <a:lnTo>
                  <a:pt x="272540" y="476622"/>
                </a:lnTo>
                <a:lnTo>
                  <a:pt x="271051" y="469909"/>
                </a:lnTo>
                <a:lnTo>
                  <a:pt x="269189" y="463196"/>
                </a:lnTo>
                <a:lnTo>
                  <a:pt x="266955" y="456483"/>
                </a:lnTo>
                <a:lnTo>
                  <a:pt x="264349" y="450516"/>
                </a:lnTo>
                <a:lnTo>
                  <a:pt x="261370" y="444548"/>
                </a:lnTo>
                <a:lnTo>
                  <a:pt x="258019" y="438955"/>
                </a:lnTo>
                <a:lnTo>
                  <a:pt x="253924" y="433360"/>
                </a:lnTo>
                <a:lnTo>
                  <a:pt x="249456" y="428512"/>
                </a:lnTo>
                <a:lnTo>
                  <a:pt x="196214" y="374808"/>
                </a:lnTo>
                <a:lnTo>
                  <a:pt x="191374" y="369960"/>
                </a:lnTo>
                <a:lnTo>
                  <a:pt x="187650" y="365111"/>
                </a:lnTo>
                <a:lnTo>
                  <a:pt x="184672" y="359891"/>
                </a:lnTo>
                <a:lnTo>
                  <a:pt x="182066" y="353923"/>
                </a:lnTo>
                <a:lnTo>
                  <a:pt x="180204" y="347957"/>
                </a:lnTo>
                <a:lnTo>
                  <a:pt x="178715" y="342362"/>
                </a:lnTo>
                <a:lnTo>
                  <a:pt x="177598" y="336395"/>
                </a:lnTo>
                <a:lnTo>
                  <a:pt x="177598" y="330428"/>
                </a:lnTo>
                <a:lnTo>
                  <a:pt x="177598" y="324088"/>
                </a:lnTo>
                <a:lnTo>
                  <a:pt x="178715" y="318121"/>
                </a:lnTo>
                <a:lnTo>
                  <a:pt x="180204" y="312153"/>
                </a:lnTo>
                <a:lnTo>
                  <a:pt x="182066" y="306560"/>
                </a:lnTo>
                <a:lnTo>
                  <a:pt x="184672" y="300592"/>
                </a:lnTo>
                <a:lnTo>
                  <a:pt x="187650" y="295372"/>
                </a:lnTo>
                <a:lnTo>
                  <a:pt x="191374" y="290150"/>
                </a:lnTo>
                <a:lnTo>
                  <a:pt x="196214" y="285302"/>
                </a:lnTo>
                <a:lnTo>
                  <a:pt x="285199" y="195796"/>
                </a:lnTo>
                <a:lnTo>
                  <a:pt x="290039" y="191693"/>
                </a:lnTo>
                <a:lnTo>
                  <a:pt x="294879" y="187963"/>
                </a:lnTo>
                <a:lnTo>
                  <a:pt x="300464" y="184607"/>
                </a:lnTo>
                <a:lnTo>
                  <a:pt x="306049" y="182370"/>
                </a:lnTo>
                <a:lnTo>
                  <a:pt x="311634" y="180132"/>
                </a:lnTo>
                <a:lnTo>
                  <a:pt x="317591" y="178640"/>
                </a:lnTo>
                <a:lnTo>
                  <a:pt x="323548" y="177895"/>
                </a:lnTo>
                <a:lnTo>
                  <a:pt x="329878" y="177521"/>
                </a:lnTo>
                <a:lnTo>
                  <a:pt x="335835" y="177895"/>
                </a:lnTo>
                <a:lnTo>
                  <a:pt x="341792" y="178640"/>
                </a:lnTo>
                <a:lnTo>
                  <a:pt x="347749" y="180132"/>
                </a:lnTo>
                <a:lnTo>
                  <a:pt x="353706" y="182370"/>
                </a:lnTo>
                <a:lnTo>
                  <a:pt x="359291" y="184607"/>
                </a:lnTo>
                <a:lnTo>
                  <a:pt x="364503" y="187963"/>
                </a:lnTo>
                <a:lnTo>
                  <a:pt x="369716" y="191693"/>
                </a:lnTo>
                <a:lnTo>
                  <a:pt x="374184" y="195796"/>
                </a:lnTo>
                <a:lnTo>
                  <a:pt x="428170" y="249499"/>
                </a:lnTo>
                <a:lnTo>
                  <a:pt x="433383" y="254347"/>
                </a:lnTo>
                <a:lnTo>
                  <a:pt x="438596" y="258077"/>
                </a:lnTo>
                <a:lnTo>
                  <a:pt x="444180" y="261807"/>
                </a:lnTo>
                <a:lnTo>
                  <a:pt x="449765" y="264790"/>
                </a:lnTo>
                <a:lnTo>
                  <a:pt x="456095" y="267400"/>
                </a:lnTo>
                <a:lnTo>
                  <a:pt x="462797" y="269638"/>
                </a:lnTo>
                <a:lnTo>
                  <a:pt x="469498" y="271130"/>
                </a:lnTo>
                <a:lnTo>
                  <a:pt x="475827" y="272622"/>
                </a:lnTo>
                <a:lnTo>
                  <a:pt x="482902" y="273368"/>
                </a:lnTo>
                <a:lnTo>
                  <a:pt x="489975" y="273368"/>
                </a:lnTo>
                <a:lnTo>
                  <a:pt x="496678" y="273368"/>
                </a:lnTo>
                <a:lnTo>
                  <a:pt x="503380" y="272622"/>
                </a:lnTo>
                <a:lnTo>
                  <a:pt x="510081" y="271503"/>
                </a:lnTo>
                <a:lnTo>
                  <a:pt x="516410" y="269638"/>
                </a:lnTo>
                <a:lnTo>
                  <a:pt x="522740" y="267400"/>
                </a:lnTo>
                <a:lnTo>
                  <a:pt x="528325" y="264790"/>
                </a:lnTo>
                <a:lnTo>
                  <a:pt x="634064" y="220783"/>
                </a:lnTo>
                <a:lnTo>
                  <a:pt x="640021" y="218918"/>
                </a:lnTo>
                <a:lnTo>
                  <a:pt x="646351" y="215935"/>
                </a:lnTo>
                <a:lnTo>
                  <a:pt x="651936" y="212578"/>
                </a:lnTo>
                <a:lnTo>
                  <a:pt x="657520" y="208849"/>
                </a:lnTo>
                <a:lnTo>
                  <a:pt x="662733" y="204746"/>
                </a:lnTo>
                <a:lnTo>
                  <a:pt x="667573" y="199898"/>
                </a:lnTo>
                <a:lnTo>
                  <a:pt x="672786" y="194676"/>
                </a:lnTo>
                <a:lnTo>
                  <a:pt x="676882" y="189083"/>
                </a:lnTo>
                <a:lnTo>
                  <a:pt x="680604" y="183488"/>
                </a:lnTo>
                <a:lnTo>
                  <a:pt x="683955" y="177521"/>
                </a:lnTo>
                <a:lnTo>
                  <a:pt x="686934" y="171554"/>
                </a:lnTo>
                <a:lnTo>
                  <a:pt x="689540" y="164841"/>
                </a:lnTo>
                <a:lnTo>
                  <a:pt x="691775" y="158501"/>
                </a:lnTo>
                <a:lnTo>
                  <a:pt x="692891" y="152161"/>
                </a:lnTo>
                <a:lnTo>
                  <a:pt x="694008" y="145821"/>
                </a:lnTo>
                <a:lnTo>
                  <a:pt x="694753" y="139108"/>
                </a:lnTo>
                <a:lnTo>
                  <a:pt x="694753" y="63028"/>
                </a:lnTo>
                <a:lnTo>
                  <a:pt x="695125" y="56688"/>
                </a:lnTo>
                <a:lnTo>
                  <a:pt x="695869" y="50348"/>
                </a:lnTo>
                <a:lnTo>
                  <a:pt x="697359" y="44380"/>
                </a:lnTo>
                <a:lnTo>
                  <a:pt x="699593" y="38414"/>
                </a:lnTo>
                <a:lnTo>
                  <a:pt x="702199" y="32819"/>
                </a:lnTo>
                <a:lnTo>
                  <a:pt x="705178" y="27971"/>
                </a:lnTo>
                <a:lnTo>
                  <a:pt x="708901" y="23123"/>
                </a:lnTo>
                <a:lnTo>
                  <a:pt x="712996" y="18648"/>
                </a:lnTo>
                <a:lnTo>
                  <a:pt x="717464" y="14545"/>
                </a:lnTo>
                <a:lnTo>
                  <a:pt x="722677" y="10443"/>
                </a:lnTo>
                <a:lnTo>
                  <a:pt x="727889" y="7459"/>
                </a:lnTo>
                <a:lnTo>
                  <a:pt x="733102" y="4848"/>
                </a:lnTo>
                <a:lnTo>
                  <a:pt x="739059" y="2611"/>
                </a:lnTo>
                <a:lnTo>
                  <a:pt x="745016" y="1119"/>
                </a:lnTo>
                <a:lnTo>
                  <a:pt x="751345" y="373"/>
                </a:lnTo>
                <a:close/>
              </a:path>
            </a:pathLst>
          </a:custGeom>
          <a:solidFill>
            <a:srgbClr val="0070C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smtClean="0">
                <a:solidFill>
                  <a:srgbClr val="FFFFFF"/>
                </a:solidFill>
                <a:latin typeface="+mn-ea"/>
                <a:ea typeface="+mn-ea"/>
              </a:rPr>
              <a:t>攻击态势</a:t>
            </a:r>
            <a:endParaRPr lang="zh-CN" altLang="en-US" sz="800" b="1" dirty="0">
              <a:solidFill>
                <a:srgbClr val="FFFFFF"/>
              </a:solidFill>
              <a:latin typeface="+mn-ea"/>
              <a:ea typeface="+mn-ea"/>
            </a:endParaRPr>
          </a:p>
        </p:txBody>
      </p:sp>
      <p:sp>
        <p:nvSpPr>
          <p:cNvPr id="24" name="任意多边形: 形状 50"/>
          <p:cNvSpPr>
            <a:spLocks/>
          </p:cNvSpPr>
          <p:nvPr/>
        </p:nvSpPr>
        <p:spPr bwMode="auto">
          <a:xfrm>
            <a:off x="3432972" y="4486960"/>
            <a:ext cx="612000" cy="612000"/>
          </a:xfrm>
          <a:custGeom>
            <a:avLst/>
            <a:gdLst>
              <a:gd name="connsiteX0" fmla="*/ 757675 w 1641194"/>
              <a:gd name="connsiteY0" fmla="*/ 0 h 1643934"/>
              <a:gd name="connsiteX1" fmla="*/ 883892 w 1641194"/>
              <a:gd name="connsiteY1" fmla="*/ 0 h 1643934"/>
              <a:gd name="connsiteX2" fmla="*/ 890222 w 1641194"/>
              <a:gd name="connsiteY2" fmla="*/ 373 h 1643934"/>
              <a:gd name="connsiteX3" fmla="*/ 896551 w 1641194"/>
              <a:gd name="connsiteY3" fmla="*/ 1119 h 1643934"/>
              <a:gd name="connsiteX4" fmla="*/ 902508 w 1641194"/>
              <a:gd name="connsiteY4" fmla="*/ 2611 h 1643934"/>
              <a:gd name="connsiteX5" fmla="*/ 908466 w 1641194"/>
              <a:gd name="connsiteY5" fmla="*/ 4848 h 1643934"/>
              <a:gd name="connsiteX6" fmla="*/ 914050 w 1641194"/>
              <a:gd name="connsiteY6" fmla="*/ 7459 h 1643934"/>
              <a:gd name="connsiteX7" fmla="*/ 919263 w 1641194"/>
              <a:gd name="connsiteY7" fmla="*/ 10443 h 1643934"/>
              <a:gd name="connsiteX8" fmla="*/ 923731 w 1641194"/>
              <a:gd name="connsiteY8" fmla="*/ 14545 h 1643934"/>
              <a:gd name="connsiteX9" fmla="*/ 928198 w 1641194"/>
              <a:gd name="connsiteY9" fmla="*/ 18648 h 1643934"/>
              <a:gd name="connsiteX10" fmla="*/ 932666 w 1641194"/>
              <a:gd name="connsiteY10" fmla="*/ 23123 h 1643934"/>
              <a:gd name="connsiteX11" fmla="*/ 936389 w 1641194"/>
              <a:gd name="connsiteY11" fmla="*/ 27971 h 1643934"/>
              <a:gd name="connsiteX12" fmla="*/ 939368 w 1641194"/>
              <a:gd name="connsiteY12" fmla="*/ 32819 h 1643934"/>
              <a:gd name="connsiteX13" fmla="*/ 941974 w 1641194"/>
              <a:gd name="connsiteY13" fmla="*/ 38414 h 1643934"/>
              <a:gd name="connsiteX14" fmla="*/ 944209 w 1641194"/>
              <a:gd name="connsiteY14" fmla="*/ 44380 h 1643934"/>
              <a:gd name="connsiteX15" fmla="*/ 945697 w 1641194"/>
              <a:gd name="connsiteY15" fmla="*/ 50348 h 1643934"/>
              <a:gd name="connsiteX16" fmla="*/ 946815 w 1641194"/>
              <a:gd name="connsiteY16" fmla="*/ 56688 h 1643934"/>
              <a:gd name="connsiteX17" fmla="*/ 946815 w 1641194"/>
              <a:gd name="connsiteY17" fmla="*/ 63028 h 1643934"/>
              <a:gd name="connsiteX18" fmla="*/ 946815 w 1641194"/>
              <a:gd name="connsiteY18" fmla="*/ 139108 h 1643934"/>
              <a:gd name="connsiteX19" fmla="*/ 947187 w 1641194"/>
              <a:gd name="connsiteY19" fmla="*/ 145821 h 1643934"/>
              <a:gd name="connsiteX20" fmla="*/ 948304 w 1641194"/>
              <a:gd name="connsiteY20" fmla="*/ 152161 h 1643934"/>
              <a:gd name="connsiteX21" fmla="*/ 949793 w 1641194"/>
              <a:gd name="connsiteY21" fmla="*/ 158501 h 1643934"/>
              <a:gd name="connsiteX22" fmla="*/ 951655 w 1641194"/>
              <a:gd name="connsiteY22" fmla="*/ 164841 h 1643934"/>
              <a:gd name="connsiteX23" fmla="*/ 954261 w 1641194"/>
              <a:gd name="connsiteY23" fmla="*/ 171554 h 1643934"/>
              <a:gd name="connsiteX24" fmla="*/ 957239 w 1641194"/>
              <a:gd name="connsiteY24" fmla="*/ 177521 h 1643934"/>
              <a:gd name="connsiteX25" fmla="*/ 960963 w 1641194"/>
              <a:gd name="connsiteY25" fmla="*/ 183488 h 1643934"/>
              <a:gd name="connsiteX26" fmla="*/ 964686 w 1641194"/>
              <a:gd name="connsiteY26" fmla="*/ 189083 h 1643934"/>
              <a:gd name="connsiteX27" fmla="*/ 969154 w 1641194"/>
              <a:gd name="connsiteY27" fmla="*/ 194676 h 1643934"/>
              <a:gd name="connsiteX28" fmla="*/ 973622 w 1641194"/>
              <a:gd name="connsiteY28" fmla="*/ 199898 h 1643934"/>
              <a:gd name="connsiteX29" fmla="*/ 978462 w 1641194"/>
              <a:gd name="connsiteY29" fmla="*/ 204746 h 1643934"/>
              <a:gd name="connsiteX30" fmla="*/ 983674 w 1641194"/>
              <a:gd name="connsiteY30" fmla="*/ 208849 h 1643934"/>
              <a:gd name="connsiteX31" fmla="*/ 989631 w 1641194"/>
              <a:gd name="connsiteY31" fmla="*/ 212578 h 1643934"/>
              <a:gd name="connsiteX32" fmla="*/ 995216 w 1641194"/>
              <a:gd name="connsiteY32" fmla="*/ 215935 h 1643934"/>
              <a:gd name="connsiteX33" fmla="*/ 1001173 w 1641194"/>
              <a:gd name="connsiteY33" fmla="*/ 218918 h 1643934"/>
              <a:gd name="connsiteX34" fmla="*/ 1007130 w 1641194"/>
              <a:gd name="connsiteY34" fmla="*/ 220783 h 1643934"/>
              <a:gd name="connsiteX35" fmla="*/ 1112870 w 1641194"/>
              <a:gd name="connsiteY35" fmla="*/ 264790 h 1643934"/>
              <a:gd name="connsiteX36" fmla="*/ 1118827 w 1641194"/>
              <a:gd name="connsiteY36" fmla="*/ 267400 h 1643934"/>
              <a:gd name="connsiteX37" fmla="*/ 1125157 w 1641194"/>
              <a:gd name="connsiteY37" fmla="*/ 269638 h 1643934"/>
              <a:gd name="connsiteX38" fmla="*/ 1131486 w 1641194"/>
              <a:gd name="connsiteY38" fmla="*/ 271503 h 1643934"/>
              <a:gd name="connsiteX39" fmla="*/ 1137816 w 1641194"/>
              <a:gd name="connsiteY39" fmla="*/ 272622 h 1643934"/>
              <a:gd name="connsiteX40" fmla="*/ 1144889 w 1641194"/>
              <a:gd name="connsiteY40" fmla="*/ 273368 h 1643934"/>
              <a:gd name="connsiteX41" fmla="*/ 1151591 w 1641194"/>
              <a:gd name="connsiteY41" fmla="*/ 273368 h 1643934"/>
              <a:gd name="connsiteX42" fmla="*/ 1158666 w 1641194"/>
              <a:gd name="connsiteY42" fmla="*/ 273368 h 1643934"/>
              <a:gd name="connsiteX43" fmla="*/ 1165367 w 1641194"/>
              <a:gd name="connsiteY43" fmla="*/ 272622 h 1643934"/>
              <a:gd name="connsiteX44" fmla="*/ 1172442 w 1641194"/>
              <a:gd name="connsiteY44" fmla="*/ 271130 h 1643934"/>
              <a:gd name="connsiteX45" fmla="*/ 1178771 w 1641194"/>
              <a:gd name="connsiteY45" fmla="*/ 269638 h 1643934"/>
              <a:gd name="connsiteX46" fmla="*/ 1185100 w 1641194"/>
              <a:gd name="connsiteY46" fmla="*/ 267400 h 1643934"/>
              <a:gd name="connsiteX47" fmla="*/ 1191429 w 1641194"/>
              <a:gd name="connsiteY47" fmla="*/ 264790 h 1643934"/>
              <a:gd name="connsiteX48" fmla="*/ 1197759 w 1641194"/>
              <a:gd name="connsiteY48" fmla="*/ 261807 h 1643934"/>
              <a:gd name="connsiteX49" fmla="*/ 1203344 w 1641194"/>
              <a:gd name="connsiteY49" fmla="*/ 258077 h 1643934"/>
              <a:gd name="connsiteX50" fmla="*/ 1208557 w 1641194"/>
              <a:gd name="connsiteY50" fmla="*/ 254347 h 1643934"/>
              <a:gd name="connsiteX51" fmla="*/ 1213397 w 1641194"/>
              <a:gd name="connsiteY51" fmla="*/ 249499 h 1643934"/>
              <a:gd name="connsiteX52" fmla="*/ 1267011 w 1641194"/>
              <a:gd name="connsiteY52" fmla="*/ 195796 h 1643934"/>
              <a:gd name="connsiteX53" fmla="*/ 1271479 w 1641194"/>
              <a:gd name="connsiteY53" fmla="*/ 191693 h 1643934"/>
              <a:gd name="connsiteX54" fmla="*/ 1277064 w 1641194"/>
              <a:gd name="connsiteY54" fmla="*/ 187963 h 1643934"/>
              <a:gd name="connsiteX55" fmla="*/ 1282276 w 1641194"/>
              <a:gd name="connsiteY55" fmla="*/ 184607 h 1643934"/>
              <a:gd name="connsiteX56" fmla="*/ 1287861 w 1641194"/>
              <a:gd name="connsiteY56" fmla="*/ 182370 h 1643934"/>
              <a:gd name="connsiteX57" fmla="*/ 1293446 w 1641194"/>
              <a:gd name="connsiteY57" fmla="*/ 180132 h 1643934"/>
              <a:gd name="connsiteX58" fmla="*/ 1299403 w 1641194"/>
              <a:gd name="connsiteY58" fmla="*/ 178640 h 1643934"/>
              <a:gd name="connsiteX59" fmla="*/ 1305732 w 1641194"/>
              <a:gd name="connsiteY59" fmla="*/ 177895 h 1643934"/>
              <a:gd name="connsiteX60" fmla="*/ 1311689 w 1641194"/>
              <a:gd name="connsiteY60" fmla="*/ 177521 h 1643934"/>
              <a:gd name="connsiteX61" fmla="*/ 1317646 w 1641194"/>
              <a:gd name="connsiteY61" fmla="*/ 177895 h 1643934"/>
              <a:gd name="connsiteX62" fmla="*/ 1323604 w 1641194"/>
              <a:gd name="connsiteY62" fmla="*/ 178640 h 1643934"/>
              <a:gd name="connsiteX63" fmla="*/ 1329933 w 1641194"/>
              <a:gd name="connsiteY63" fmla="*/ 180132 h 1643934"/>
              <a:gd name="connsiteX64" fmla="*/ 1335518 w 1641194"/>
              <a:gd name="connsiteY64" fmla="*/ 182370 h 1643934"/>
              <a:gd name="connsiteX65" fmla="*/ 1341103 w 1641194"/>
              <a:gd name="connsiteY65" fmla="*/ 184607 h 1643934"/>
              <a:gd name="connsiteX66" fmla="*/ 1346316 w 1641194"/>
              <a:gd name="connsiteY66" fmla="*/ 187963 h 1643934"/>
              <a:gd name="connsiteX67" fmla="*/ 1351528 w 1641194"/>
              <a:gd name="connsiteY67" fmla="*/ 191693 h 1643934"/>
              <a:gd name="connsiteX68" fmla="*/ 1356368 w 1641194"/>
              <a:gd name="connsiteY68" fmla="*/ 195796 h 1643934"/>
              <a:gd name="connsiteX69" fmla="*/ 1445726 w 1641194"/>
              <a:gd name="connsiteY69" fmla="*/ 285302 h 1643934"/>
              <a:gd name="connsiteX70" fmla="*/ 1450193 w 1641194"/>
              <a:gd name="connsiteY70" fmla="*/ 290150 h 1643934"/>
              <a:gd name="connsiteX71" fmla="*/ 1453544 w 1641194"/>
              <a:gd name="connsiteY71" fmla="*/ 295372 h 1643934"/>
              <a:gd name="connsiteX72" fmla="*/ 1456895 w 1641194"/>
              <a:gd name="connsiteY72" fmla="*/ 300592 h 1643934"/>
              <a:gd name="connsiteX73" fmla="*/ 1459501 w 1641194"/>
              <a:gd name="connsiteY73" fmla="*/ 306560 h 1643934"/>
              <a:gd name="connsiteX74" fmla="*/ 1461735 w 1641194"/>
              <a:gd name="connsiteY74" fmla="*/ 312153 h 1643934"/>
              <a:gd name="connsiteX75" fmla="*/ 1463225 w 1641194"/>
              <a:gd name="connsiteY75" fmla="*/ 318121 h 1643934"/>
              <a:gd name="connsiteX76" fmla="*/ 1463969 w 1641194"/>
              <a:gd name="connsiteY76" fmla="*/ 324088 h 1643934"/>
              <a:gd name="connsiteX77" fmla="*/ 1464341 w 1641194"/>
              <a:gd name="connsiteY77" fmla="*/ 330428 h 1643934"/>
              <a:gd name="connsiteX78" fmla="*/ 1463969 w 1641194"/>
              <a:gd name="connsiteY78" fmla="*/ 336395 h 1643934"/>
              <a:gd name="connsiteX79" fmla="*/ 1463225 w 1641194"/>
              <a:gd name="connsiteY79" fmla="*/ 342362 h 1643934"/>
              <a:gd name="connsiteX80" fmla="*/ 1461735 w 1641194"/>
              <a:gd name="connsiteY80" fmla="*/ 347957 h 1643934"/>
              <a:gd name="connsiteX81" fmla="*/ 1459501 w 1641194"/>
              <a:gd name="connsiteY81" fmla="*/ 353923 h 1643934"/>
              <a:gd name="connsiteX82" fmla="*/ 1456895 w 1641194"/>
              <a:gd name="connsiteY82" fmla="*/ 359891 h 1643934"/>
              <a:gd name="connsiteX83" fmla="*/ 1453544 w 1641194"/>
              <a:gd name="connsiteY83" fmla="*/ 365111 h 1643934"/>
              <a:gd name="connsiteX84" fmla="*/ 1450193 w 1641194"/>
              <a:gd name="connsiteY84" fmla="*/ 369960 h 1643934"/>
              <a:gd name="connsiteX85" fmla="*/ 1445726 w 1641194"/>
              <a:gd name="connsiteY85" fmla="*/ 374808 h 1643934"/>
              <a:gd name="connsiteX86" fmla="*/ 1392111 w 1641194"/>
              <a:gd name="connsiteY86" fmla="*/ 428512 h 1643934"/>
              <a:gd name="connsiteX87" fmla="*/ 1387643 w 1641194"/>
              <a:gd name="connsiteY87" fmla="*/ 433360 h 1643934"/>
              <a:gd name="connsiteX88" fmla="*/ 1383920 w 1641194"/>
              <a:gd name="connsiteY88" fmla="*/ 438955 h 1643934"/>
              <a:gd name="connsiteX89" fmla="*/ 1379824 w 1641194"/>
              <a:gd name="connsiteY89" fmla="*/ 444548 h 1643934"/>
              <a:gd name="connsiteX90" fmla="*/ 1376846 w 1641194"/>
              <a:gd name="connsiteY90" fmla="*/ 450516 h 1643934"/>
              <a:gd name="connsiteX91" fmla="*/ 1374240 w 1641194"/>
              <a:gd name="connsiteY91" fmla="*/ 456483 h 1643934"/>
              <a:gd name="connsiteX92" fmla="*/ 1372006 w 1641194"/>
              <a:gd name="connsiteY92" fmla="*/ 463196 h 1643934"/>
              <a:gd name="connsiteX93" fmla="*/ 1370516 w 1641194"/>
              <a:gd name="connsiteY93" fmla="*/ 469909 h 1643934"/>
              <a:gd name="connsiteX94" fmla="*/ 1369400 w 1641194"/>
              <a:gd name="connsiteY94" fmla="*/ 476622 h 1643934"/>
              <a:gd name="connsiteX95" fmla="*/ 1368282 w 1641194"/>
              <a:gd name="connsiteY95" fmla="*/ 483335 h 1643934"/>
              <a:gd name="connsiteX96" fmla="*/ 1368282 w 1641194"/>
              <a:gd name="connsiteY96" fmla="*/ 490421 h 1643934"/>
              <a:gd name="connsiteX97" fmla="*/ 1368282 w 1641194"/>
              <a:gd name="connsiteY97" fmla="*/ 497134 h 1643934"/>
              <a:gd name="connsiteX98" fmla="*/ 1369027 w 1641194"/>
              <a:gd name="connsiteY98" fmla="*/ 503846 h 1643934"/>
              <a:gd name="connsiteX99" fmla="*/ 1370144 w 1641194"/>
              <a:gd name="connsiteY99" fmla="*/ 510559 h 1643934"/>
              <a:gd name="connsiteX100" fmla="*/ 1372006 w 1641194"/>
              <a:gd name="connsiteY100" fmla="*/ 517272 h 1643934"/>
              <a:gd name="connsiteX101" fmla="*/ 1374240 w 1641194"/>
              <a:gd name="connsiteY101" fmla="*/ 523240 h 1643934"/>
              <a:gd name="connsiteX102" fmla="*/ 1377218 w 1641194"/>
              <a:gd name="connsiteY102" fmla="*/ 529207 h 1643934"/>
              <a:gd name="connsiteX103" fmla="*/ 1420780 w 1641194"/>
              <a:gd name="connsiteY103" fmla="*/ 635123 h 1643934"/>
              <a:gd name="connsiteX104" fmla="*/ 1423014 w 1641194"/>
              <a:gd name="connsiteY104" fmla="*/ 641090 h 1643934"/>
              <a:gd name="connsiteX105" fmla="*/ 1425621 w 1641194"/>
              <a:gd name="connsiteY105" fmla="*/ 647430 h 1643934"/>
              <a:gd name="connsiteX106" fmla="*/ 1428971 w 1641194"/>
              <a:gd name="connsiteY106" fmla="*/ 653024 h 1643934"/>
              <a:gd name="connsiteX107" fmla="*/ 1432694 w 1641194"/>
              <a:gd name="connsiteY107" fmla="*/ 658618 h 1643934"/>
              <a:gd name="connsiteX108" fmla="*/ 1437535 w 1641194"/>
              <a:gd name="connsiteY108" fmla="*/ 663840 h 1643934"/>
              <a:gd name="connsiteX109" fmla="*/ 1442002 w 1641194"/>
              <a:gd name="connsiteY109" fmla="*/ 668688 h 1643934"/>
              <a:gd name="connsiteX110" fmla="*/ 1447215 w 1641194"/>
              <a:gd name="connsiteY110" fmla="*/ 673536 h 1643934"/>
              <a:gd name="connsiteX111" fmla="*/ 1452427 w 1641194"/>
              <a:gd name="connsiteY111" fmla="*/ 678011 h 1643934"/>
              <a:gd name="connsiteX112" fmla="*/ 1458012 w 1641194"/>
              <a:gd name="connsiteY112" fmla="*/ 681741 h 1643934"/>
              <a:gd name="connsiteX113" fmla="*/ 1464341 w 1641194"/>
              <a:gd name="connsiteY113" fmla="*/ 685097 h 1643934"/>
              <a:gd name="connsiteX114" fmla="*/ 1470298 w 1641194"/>
              <a:gd name="connsiteY114" fmla="*/ 688081 h 1643934"/>
              <a:gd name="connsiteX115" fmla="*/ 1476628 w 1641194"/>
              <a:gd name="connsiteY115" fmla="*/ 690691 h 1643934"/>
              <a:gd name="connsiteX116" fmla="*/ 1482958 w 1641194"/>
              <a:gd name="connsiteY116" fmla="*/ 692556 h 1643934"/>
              <a:gd name="connsiteX117" fmla="*/ 1489660 w 1641194"/>
              <a:gd name="connsiteY117" fmla="*/ 694048 h 1643934"/>
              <a:gd name="connsiteX118" fmla="*/ 1495989 w 1641194"/>
              <a:gd name="connsiteY118" fmla="*/ 695167 h 1643934"/>
              <a:gd name="connsiteX119" fmla="*/ 1502690 w 1641194"/>
              <a:gd name="connsiteY119" fmla="*/ 695167 h 1643934"/>
              <a:gd name="connsiteX120" fmla="*/ 1578272 w 1641194"/>
              <a:gd name="connsiteY120" fmla="*/ 695167 h 1643934"/>
              <a:gd name="connsiteX121" fmla="*/ 1584601 w 1641194"/>
              <a:gd name="connsiteY121" fmla="*/ 695540 h 1643934"/>
              <a:gd name="connsiteX122" fmla="*/ 1590931 w 1641194"/>
              <a:gd name="connsiteY122" fmla="*/ 696658 h 1643934"/>
              <a:gd name="connsiteX123" fmla="*/ 1597260 w 1641194"/>
              <a:gd name="connsiteY123" fmla="*/ 698523 h 1643934"/>
              <a:gd name="connsiteX124" fmla="*/ 1602845 w 1641194"/>
              <a:gd name="connsiteY124" fmla="*/ 700760 h 1643934"/>
              <a:gd name="connsiteX125" fmla="*/ 1608430 w 1641194"/>
              <a:gd name="connsiteY125" fmla="*/ 703371 h 1643934"/>
              <a:gd name="connsiteX126" fmla="*/ 1613271 w 1641194"/>
              <a:gd name="connsiteY126" fmla="*/ 706355 h 1643934"/>
              <a:gd name="connsiteX127" fmla="*/ 1618110 w 1641194"/>
              <a:gd name="connsiteY127" fmla="*/ 710085 h 1643934"/>
              <a:gd name="connsiteX128" fmla="*/ 1622950 w 1641194"/>
              <a:gd name="connsiteY128" fmla="*/ 714186 h 1643934"/>
              <a:gd name="connsiteX129" fmla="*/ 1627046 w 1641194"/>
              <a:gd name="connsiteY129" fmla="*/ 718289 h 1643934"/>
              <a:gd name="connsiteX130" fmla="*/ 1630770 w 1641194"/>
              <a:gd name="connsiteY130" fmla="*/ 723137 h 1643934"/>
              <a:gd name="connsiteX131" fmla="*/ 1633748 w 1641194"/>
              <a:gd name="connsiteY131" fmla="*/ 728732 h 1643934"/>
              <a:gd name="connsiteX132" fmla="*/ 1636354 w 1641194"/>
              <a:gd name="connsiteY132" fmla="*/ 734325 h 1643934"/>
              <a:gd name="connsiteX133" fmla="*/ 1638588 w 1641194"/>
              <a:gd name="connsiteY133" fmla="*/ 739920 h 1643934"/>
              <a:gd name="connsiteX134" fmla="*/ 1640078 w 1641194"/>
              <a:gd name="connsiteY134" fmla="*/ 745887 h 1643934"/>
              <a:gd name="connsiteX135" fmla="*/ 1640822 w 1641194"/>
              <a:gd name="connsiteY135" fmla="*/ 752600 h 1643934"/>
              <a:gd name="connsiteX136" fmla="*/ 1641194 w 1641194"/>
              <a:gd name="connsiteY136" fmla="*/ 758940 h 1643934"/>
              <a:gd name="connsiteX137" fmla="*/ 1641194 w 1641194"/>
              <a:gd name="connsiteY137" fmla="*/ 885368 h 1643934"/>
              <a:gd name="connsiteX138" fmla="*/ 1640822 w 1641194"/>
              <a:gd name="connsiteY138" fmla="*/ 891708 h 1643934"/>
              <a:gd name="connsiteX139" fmla="*/ 1640078 w 1641194"/>
              <a:gd name="connsiteY139" fmla="*/ 898048 h 1643934"/>
              <a:gd name="connsiteX140" fmla="*/ 1638588 w 1641194"/>
              <a:gd name="connsiteY140" fmla="*/ 904015 h 1643934"/>
              <a:gd name="connsiteX141" fmla="*/ 1636354 w 1641194"/>
              <a:gd name="connsiteY141" fmla="*/ 909982 h 1643934"/>
              <a:gd name="connsiteX142" fmla="*/ 1633748 w 1641194"/>
              <a:gd name="connsiteY142" fmla="*/ 915576 h 1643934"/>
              <a:gd name="connsiteX143" fmla="*/ 1630770 w 1641194"/>
              <a:gd name="connsiteY143" fmla="*/ 920797 h 1643934"/>
              <a:gd name="connsiteX144" fmla="*/ 1627046 w 1641194"/>
              <a:gd name="connsiteY144" fmla="*/ 925273 h 1643934"/>
              <a:gd name="connsiteX145" fmla="*/ 1622950 w 1641194"/>
              <a:gd name="connsiteY145" fmla="*/ 929748 h 1643934"/>
              <a:gd name="connsiteX146" fmla="*/ 1618110 w 1641194"/>
              <a:gd name="connsiteY146" fmla="*/ 933850 h 1643934"/>
              <a:gd name="connsiteX147" fmla="*/ 1613271 w 1641194"/>
              <a:gd name="connsiteY147" fmla="*/ 937953 h 1643934"/>
              <a:gd name="connsiteX148" fmla="*/ 1608430 w 1641194"/>
              <a:gd name="connsiteY148" fmla="*/ 940936 h 1643934"/>
              <a:gd name="connsiteX149" fmla="*/ 1602845 w 1641194"/>
              <a:gd name="connsiteY149" fmla="*/ 943547 h 1643934"/>
              <a:gd name="connsiteX150" fmla="*/ 1597260 w 1641194"/>
              <a:gd name="connsiteY150" fmla="*/ 945784 h 1643934"/>
              <a:gd name="connsiteX151" fmla="*/ 1590931 w 1641194"/>
              <a:gd name="connsiteY151" fmla="*/ 947276 h 1643934"/>
              <a:gd name="connsiteX152" fmla="*/ 1584601 w 1641194"/>
              <a:gd name="connsiteY152" fmla="*/ 948395 h 1643934"/>
              <a:gd name="connsiteX153" fmla="*/ 1578272 w 1641194"/>
              <a:gd name="connsiteY153" fmla="*/ 948395 h 1643934"/>
              <a:gd name="connsiteX154" fmla="*/ 1502690 w 1641194"/>
              <a:gd name="connsiteY154" fmla="*/ 948395 h 1643934"/>
              <a:gd name="connsiteX155" fmla="*/ 1495989 w 1641194"/>
              <a:gd name="connsiteY155" fmla="*/ 948768 h 1643934"/>
              <a:gd name="connsiteX156" fmla="*/ 1489660 w 1641194"/>
              <a:gd name="connsiteY156" fmla="*/ 949887 h 1643934"/>
              <a:gd name="connsiteX157" fmla="*/ 1482958 w 1641194"/>
              <a:gd name="connsiteY157" fmla="*/ 951379 h 1643934"/>
              <a:gd name="connsiteX158" fmla="*/ 1476628 w 1641194"/>
              <a:gd name="connsiteY158" fmla="*/ 953244 h 1643934"/>
              <a:gd name="connsiteX159" fmla="*/ 1470298 w 1641194"/>
              <a:gd name="connsiteY159" fmla="*/ 955854 h 1643934"/>
              <a:gd name="connsiteX160" fmla="*/ 1464341 w 1641194"/>
              <a:gd name="connsiteY160" fmla="*/ 958837 h 1643934"/>
              <a:gd name="connsiteX161" fmla="*/ 1458012 w 1641194"/>
              <a:gd name="connsiteY161" fmla="*/ 962567 h 1643934"/>
              <a:gd name="connsiteX162" fmla="*/ 1452427 w 1641194"/>
              <a:gd name="connsiteY162" fmla="*/ 966297 h 1643934"/>
              <a:gd name="connsiteX163" fmla="*/ 1447215 w 1641194"/>
              <a:gd name="connsiteY163" fmla="*/ 970772 h 1643934"/>
              <a:gd name="connsiteX164" fmla="*/ 1442002 w 1641194"/>
              <a:gd name="connsiteY164" fmla="*/ 975247 h 1643934"/>
              <a:gd name="connsiteX165" fmla="*/ 1437535 w 1641194"/>
              <a:gd name="connsiteY165" fmla="*/ 980095 h 1643934"/>
              <a:gd name="connsiteX166" fmla="*/ 1432694 w 1641194"/>
              <a:gd name="connsiteY166" fmla="*/ 985316 h 1643934"/>
              <a:gd name="connsiteX167" fmla="*/ 1428971 w 1641194"/>
              <a:gd name="connsiteY167" fmla="*/ 991284 h 1643934"/>
              <a:gd name="connsiteX168" fmla="*/ 1425621 w 1641194"/>
              <a:gd name="connsiteY168" fmla="*/ 996877 h 1643934"/>
              <a:gd name="connsiteX169" fmla="*/ 1423014 w 1641194"/>
              <a:gd name="connsiteY169" fmla="*/ 1002845 h 1643934"/>
              <a:gd name="connsiteX170" fmla="*/ 1420780 w 1641194"/>
              <a:gd name="connsiteY170" fmla="*/ 1008812 h 1643934"/>
              <a:gd name="connsiteX171" fmla="*/ 1377218 w 1641194"/>
              <a:gd name="connsiteY171" fmla="*/ 1114728 h 1643934"/>
              <a:gd name="connsiteX172" fmla="*/ 1374240 w 1641194"/>
              <a:gd name="connsiteY172" fmla="*/ 1121068 h 1643934"/>
              <a:gd name="connsiteX173" fmla="*/ 1372006 w 1641194"/>
              <a:gd name="connsiteY173" fmla="*/ 1127035 h 1643934"/>
              <a:gd name="connsiteX174" fmla="*/ 1370144 w 1641194"/>
              <a:gd name="connsiteY174" fmla="*/ 1133375 h 1643934"/>
              <a:gd name="connsiteX175" fmla="*/ 1369027 w 1641194"/>
              <a:gd name="connsiteY175" fmla="*/ 1140088 h 1643934"/>
              <a:gd name="connsiteX176" fmla="*/ 1368282 w 1641194"/>
              <a:gd name="connsiteY176" fmla="*/ 1146801 h 1643934"/>
              <a:gd name="connsiteX177" fmla="*/ 1368282 w 1641194"/>
              <a:gd name="connsiteY177" fmla="*/ 1153887 h 1643934"/>
              <a:gd name="connsiteX178" fmla="*/ 1368282 w 1641194"/>
              <a:gd name="connsiteY178" fmla="*/ 1160599 h 1643934"/>
              <a:gd name="connsiteX179" fmla="*/ 1369400 w 1641194"/>
              <a:gd name="connsiteY179" fmla="*/ 1167312 h 1643934"/>
              <a:gd name="connsiteX180" fmla="*/ 1370516 w 1641194"/>
              <a:gd name="connsiteY180" fmla="*/ 1174399 h 1643934"/>
              <a:gd name="connsiteX181" fmla="*/ 1372006 w 1641194"/>
              <a:gd name="connsiteY181" fmla="*/ 1180739 h 1643934"/>
              <a:gd name="connsiteX182" fmla="*/ 1374240 w 1641194"/>
              <a:gd name="connsiteY182" fmla="*/ 1187452 h 1643934"/>
              <a:gd name="connsiteX183" fmla="*/ 1376846 w 1641194"/>
              <a:gd name="connsiteY183" fmla="*/ 1193419 h 1643934"/>
              <a:gd name="connsiteX184" fmla="*/ 1379824 w 1641194"/>
              <a:gd name="connsiteY184" fmla="*/ 1199759 h 1643934"/>
              <a:gd name="connsiteX185" fmla="*/ 1383920 w 1641194"/>
              <a:gd name="connsiteY185" fmla="*/ 1205353 h 1643934"/>
              <a:gd name="connsiteX186" fmla="*/ 1387643 w 1641194"/>
              <a:gd name="connsiteY186" fmla="*/ 1210574 h 1643934"/>
              <a:gd name="connsiteX187" fmla="*/ 1392111 w 1641194"/>
              <a:gd name="connsiteY187" fmla="*/ 1215422 h 1643934"/>
              <a:gd name="connsiteX188" fmla="*/ 1445726 w 1641194"/>
              <a:gd name="connsiteY188" fmla="*/ 1269127 h 1643934"/>
              <a:gd name="connsiteX189" fmla="*/ 1450193 w 1641194"/>
              <a:gd name="connsiteY189" fmla="*/ 1273602 h 1643934"/>
              <a:gd name="connsiteX190" fmla="*/ 1453544 w 1641194"/>
              <a:gd name="connsiteY190" fmla="*/ 1279196 h 1643934"/>
              <a:gd name="connsiteX191" fmla="*/ 1456895 w 1641194"/>
              <a:gd name="connsiteY191" fmla="*/ 1284417 h 1643934"/>
              <a:gd name="connsiteX192" fmla="*/ 1459501 w 1641194"/>
              <a:gd name="connsiteY192" fmla="*/ 1290011 h 1643934"/>
              <a:gd name="connsiteX193" fmla="*/ 1461735 w 1641194"/>
              <a:gd name="connsiteY193" fmla="*/ 1295606 h 1643934"/>
              <a:gd name="connsiteX194" fmla="*/ 1463225 w 1641194"/>
              <a:gd name="connsiteY194" fmla="*/ 1301572 h 1643934"/>
              <a:gd name="connsiteX195" fmla="*/ 1463969 w 1641194"/>
              <a:gd name="connsiteY195" fmla="*/ 1307912 h 1643934"/>
              <a:gd name="connsiteX196" fmla="*/ 1464341 w 1641194"/>
              <a:gd name="connsiteY196" fmla="*/ 1313880 h 1643934"/>
              <a:gd name="connsiteX197" fmla="*/ 1463969 w 1641194"/>
              <a:gd name="connsiteY197" fmla="*/ 1319847 h 1643934"/>
              <a:gd name="connsiteX198" fmla="*/ 1463225 w 1641194"/>
              <a:gd name="connsiteY198" fmla="*/ 1325814 h 1643934"/>
              <a:gd name="connsiteX199" fmla="*/ 1461735 w 1641194"/>
              <a:gd name="connsiteY199" fmla="*/ 1332154 h 1643934"/>
              <a:gd name="connsiteX200" fmla="*/ 1459501 w 1641194"/>
              <a:gd name="connsiteY200" fmla="*/ 1337748 h 1643934"/>
              <a:gd name="connsiteX201" fmla="*/ 1456895 w 1641194"/>
              <a:gd name="connsiteY201" fmla="*/ 1343342 h 1643934"/>
              <a:gd name="connsiteX202" fmla="*/ 1453544 w 1641194"/>
              <a:gd name="connsiteY202" fmla="*/ 1348564 h 1643934"/>
              <a:gd name="connsiteX203" fmla="*/ 1450193 w 1641194"/>
              <a:gd name="connsiteY203" fmla="*/ 1353785 h 1643934"/>
              <a:gd name="connsiteX204" fmla="*/ 1445726 w 1641194"/>
              <a:gd name="connsiteY204" fmla="*/ 1358633 h 1643934"/>
              <a:gd name="connsiteX205" fmla="*/ 1356368 w 1641194"/>
              <a:gd name="connsiteY205" fmla="*/ 1448139 h 1643934"/>
              <a:gd name="connsiteX206" fmla="*/ 1351528 w 1641194"/>
              <a:gd name="connsiteY206" fmla="*/ 1452241 h 1643934"/>
              <a:gd name="connsiteX207" fmla="*/ 1346316 w 1641194"/>
              <a:gd name="connsiteY207" fmla="*/ 1455971 h 1643934"/>
              <a:gd name="connsiteX208" fmla="*/ 1341103 w 1641194"/>
              <a:gd name="connsiteY208" fmla="*/ 1459328 h 1643934"/>
              <a:gd name="connsiteX209" fmla="*/ 1335518 w 1641194"/>
              <a:gd name="connsiteY209" fmla="*/ 1462311 h 1643934"/>
              <a:gd name="connsiteX210" fmla="*/ 1329933 w 1641194"/>
              <a:gd name="connsiteY210" fmla="*/ 1464176 h 1643934"/>
              <a:gd name="connsiteX211" fmla="*/ 1323604 w 1641194"/>
              <a:gd name="connsiteY211" fmla="*/ 1465668 h 1643934"/>
              <a:gd name="connsiteX212" fmla="*/ 1317646 w 1641194"/>
              <a:gd name="connsiteY212" fmla="*/ 1466413 h 1643934"/>
              <a:gd name="connsiteX213" fmla="*/ 1311689 w 1641194"/>
              <a:gd name="connsiteY213" fmla="*/ 1466786 h 1643934"/>
              <a:gd name="connsiteX214" fmla="*/ 1305732 w 1641194"/>
              <a:gd name="connsiteY214" fmla="*/ 1466413 h 1643934"/>
              <a:gd name="connsiteX215" fmla="*/ 1299403 w 1641194"/>
              <a:gd name="connsiteY215" fmla="*/ 1465668 h 1643934"/>
              <a:gd name="connsiteX216" fmla="*/ 1293446 w 1641194"/>
              <a:gd name="connsiteY216" fmla="*/ 1464176 h 1643934"/>
              <a:gd name="connsiteX217" fmla="*/ 1287861 w 1641194"/>
              <a:gd name="connsiteY217" fmla="*/ 1462311 h 1643934"/>
              <a:gd name="connsiteX218" fmla="*/ 1282276 w 1641194"/>
              <a:gd name="connsiteY218" fmla="*/ 1459328 h 1643934"/>
              <a:gd name="connsiteX219" fmla="*/ 1277064 w 1641194"/>
              <a:gd name="connsiteY219" fmla="*/ 1455971 h 1643934"/>
              <a:gd name="connsiteX220" fmla="*/ 1271479 w 1641194"/>
              <a:gd name="connsiteY220" fmla="*/ 1452241 h 1643934"/>
              <a:gd name="connsiteX221" fmla="*/ 1267011 w 1641194"/>
              <a:gd name="connsiteY221" fmla="*/ 1448139 h 1643934"/>
              <a:gd name="connsiteX222" fmla="*/ 1213397 w 1641194"/>
              <a:gd name="connsiteY222" fmla="*/ 1394435 h 1643934"/>
              <a:gd name="connsiteX223" fmla="*/ 1208557 w 1641194"/>
              <a:gd name="connsiteY223" fmla="*/ 1389960 h 1643934"/>
              <a:gd name="connsiteX224" fmla="*/ 1203344 w 1641194"/>
              <a:gd name="connsiteY224" fmla="*/ 1386231 h 1643934"/>
              <a:gd name="connsiteX225" fmla="*/ 1197759 w 1641194"/>
              <a:gd name="connsiteY225" fmla="*/ 1382128 h 1643934"/>
              <a:gd name="connsiteX226" fmla="*/ 1191802 w 1641194"/>
              <a:gd name="connsiteY226" fmla="*/ 1379144 h 1643934"/>
              <a:gd name="connsiteX227" fmla="*/ 1185472 w 1641194"/>
              <a:gd name="connsiteY227" fmla="*/ 1376534 h 1643934"/>
              <a:gd name="connsiteX228" fmla="*/ 1179143 w 1641194"/>
              <a:gd name="connsiteY228" fmla="*/ 1374296 h 1643934"/>
              <a:gd name="connsiteX229" fmla="*/ 1172442 w 1641194"/>
              <a:gd name="connsiteY229" fmla="*/ 1372804 h 1643934"/>
              <a:gd name="connsiteX230" fmla="*/ 1165367 w 1641194"/>
              <a:gd name="connsiteY230" fmla="*/ 1371686 h 1643934"/>
              <a:gd name="connsiteX231" fmla="*/ 1158666 w 1641194"/>
              <a:gd name="connsiteY231" fmla="*/ 1370567 h 1643934"/>
              <a:gd name="connsiteX232" fmla="*/ 1151964 w 1641194"/>
              <a:gd name="connsiteY232" fmla="*/ 1370567 h 1643934"/>
              <a:gd name="connsiteX233" fmla="*/ 1145262 w 1641194"/>
              <a:gd name="connsiteY233" fmla="*/ 1370567 h 1643934"/>
              <a:gd name="connsiteX234" fmla="*/ 1138188 w 1641194"/>
              <a:gd name="connsiteY234" fmla="*/ 1371313 h 1643934"/>
              <a:gd name="connsiteX235" fmla="*/ 1131486 w 1641194"/>
              <a:gd name="connsiteY235" fmla="*/ 1372804 h 1643934"/>
              <a:gd name="connsiteX236" fmla="*/ 1125157 w 1641194"/>
              <a:gd name="connsiteY236" fmla="*/ 1374296 h 1643934"/>
              <a:gd name="connsiteX237" fmla="*/ 1119199 w 1641194"/>
              <a:gd name="connsiteY237" fmla="*/ 1376534 h 1643934"/>
              <a:gd name="connsiteX238" fmla="*/ 1112870 w 1641194"/>
              <a:gd name="connsiteY238" fmla="*/ 1379518 h 1643934"/>
              <a:gd name="connsiteX239" fmla="*/ 1007130 w 1641194"/>
              <a:gd name="connsiteY239" fmla="*/ 1423152 h 1643934"/>
              <a:gd name="connsiteX240" fmla="*/ 1001173 w 1641194"/>
              <a:gd name="connsiteY240" fmla="*/ 1425389 h 1643934"/>
              <a:gd name="connsiteX241" fmla="*/ 995216 w 1641194"/>
              <a:gd name="connsiteY241" fmla="*/ 1428000 h 1643934"/>
              <a:gd name="connsiteX242" fmla="*/ 989631 w 1641194"/>
              <a:gd name="connsiteY242" fmla="*/ 1431357 h 1643934"/>
              <a:gd name="connsiteX243" fmla="*/ 983674 w 1641194"/>
              <a:gd name="connsiteY243" fmla="*/ 1435086 h 1643934"/>
              <a:gd name="connsiteX244" fmla="*/ 978462 w 1641194"/>
              <a:gd name="connsiteY244" fmla="*/ 1439934 h 1643934"/>
              <a:gd name="connsiteX245" fmla="*/ 973622 w 1641194"/>
              <a:gd name="connsiteY245" fmla="*/ 1444410 h 1643934"/>
              <a:gd name="connsiteX246" fmla="*/ 969154 w 1641194"/>
              <a:gd name="connsiteY246" fmla="*/ 1449631 h 1643934"/>
              <a:gd name="connsiteX247" fmla="*/ 964686 w 1641194"/>
              <a:gd name="connsiteY247" fmla="*/ 1454852 h 1643934"/>
              <a:gd name="connsiteX248" fmla="*/ 960963 w 1641194"/>
              <a:gd name="connsiteY248" fmla="*/ 1460446 h 1643934"/>
              <a:gd name="connsiteX249" fmla="*/ 957239 w 1641194"/>
              <a:gd name="connsiteY249" fmla="*/ 1466786 h 1643934"/>
              <a:gd name="connsiteX250" fmla="*/ 954261 w 1641194"/>
              <a:gd name="connsiteY250" fmla="*/ 1472754 h 1643934"/>
              <a:gd name="connsiteX251" fmla="*/ 951655 w 1641194"/>
              <a:gd name="connsiteY251" fmla="*/ 1479094 h 1643934"/>
              <a:gd name="connsiteX252" fmla="*/ 949793 w 1641194"/>
              <a:gd name="connsiteY252" fmla="*/ 1485433 h 1643934"/>
              <a:gd name="connsiteX253" fmla="*/ 948304 w 1641194"/>
              <a:gd name="connsiteY253" fmla="*/ 1492146 h 1643934"/>
              <a:gd name="connsiteX254" fmla="*/ 947187 w 1641194"/>
              <a:gd name="connsiteY254" fmla="*/ 1498860 h 1643934"/>
              <a:gd name="connsiteX255" fmla="*/ 946815 w 1641194"/>
              <a:gd name="connsiteY255" fmla="*/ 1505199 h 1643934"/>
              <a:gd name="connsiteX256" fmla="*/ 946815 w 1641194"/>
              <a:gd name="connsiteY256" fmla="*/ 1580907 h 1643934"/>
              <a:gd name="connsiteX257" fmla="*/ 946815 w 1641194"/>
              <a:gd name="connsiteY257" fmla="*/ 1587247 h 1643934"/>
              <a:gd name="connsiteX258" fmla="*/ 945697 w 1641194"/>
              <a:gd name="connsiteY258" fmla="*/ 1593214 h 1643934"/>
              <a:gd name="connsiteX259" fmla="*/ 944209 w 1641194"/>
              <a:gd name="connsiteY259" fmla="*/ 1599554 h 1643934"/>
              <a:gd name="connsiteX260" fmla="*/ 941974 w 1641194"/>
              <a:gd name="connsiteY260" fmla="*/ 1605521 h 1643934"/>
              <a:gd name="connsiteX261" fmla="*/ 939368 w 1641194"/>
              <a:gd name="connsiteY261" fmla="*/ 1610742 h 1643934"/>
              <a:gd name="connsiteX262" fmla="*/ 936389 w 1641194"/>
              <a:gd name="connsiteY262" fmla="*/ 1615964 h 1643934"/>
              <a:gd name="connsiteX263" fmla="*/ 932666 w 1641194"/>
              <a:gd name="connsiteY263" fmla="*/ 1621185 h 1643934"/>
              <a:gd name="connsiteX264" fmla="*/ 928198 w 1641194"/>
              <a:gd name="connsiteY264" fmla="*/ 1625660 h 1643934"/>
              <a:gd name="connsiteX265" fmla="*/ 923731 w 1641194"/>
              <a:gd name="connsiteY265" fmla="*/ 1629763 h 1643934"/>
              <a:gd name="connsiteX266" fmla="*/ 919263 w 1641194"/>
              <a:gd name="connsiteY266" fmla="*/ 1633119 h 1643934"/>
              <a:gd name="connsiteX267" fmla="*/ 914050 w 1641194"/>
              <a:gd name="connsiteY267" fmla="*/ 1636476 h 1643934"/>
              <a:gd name="connsiteX268" fmla="*/ 908466 w 1641194"/>
              <a:gd name="connsiteY268" fmla="*/ 1639086 h 1643934"/>
              <a:gd name="connsiteX269" fmla="*/ 902508 w 1641194"/>
              <a:gd name="connsiteY269" fmla="*/ 1640951 h 1643934"/>
              <a:gd name="connsiteX270" fmla="*/ 896551 w 1641194"/>
              <a:gd name="connsiteY270" fmla="*/ 1642816 h 1643934"/>
              <a:gd name="connsiteX271" fmla="*/ 890222 w 1641194"/>
              <a:gd name="connsiteY271" fmla="*/ 1643561 h 1643934"/>
              <a:gd name="connsiteX272" fmla="*/ 883892 w 1641194"/>
              <a:gd name="connsiteY272" fmla="*/ 1643934 h 1643934"/>
              <a:gd name="connsiteX273" fmla="*/ 757675 w 1641194"/>
              <a:gd name="connsiteY273" fmla="*/ 1643934 h 1643934"/>
              <a:gd name="connsiteX274" fmla="*/ 751345 w 1641194"/>
              <a:gd name="connsiteY274" fmla="*/ 1643561 h 1643934"/>
              <a:gd name="connsiteX275" fmla="*/ 744644 w 1641194"/>
              <a:gd name="connsiteY275" fmla="*/ 1642816 h 1643934"/>
              <a:gd name="connsiteX276" fmla="*/ 738687 w 1641194"/>
              <a:gd name="connsiteY276" fmla="*/ 1640951 h 1643934"/>
              <a:gd name="connsiteX277" fmla="*/ 733102 w 1641194"/>
              <a:gd name="connsiteY277" fmla="*/ 1639086 h 1643934"/>
              <a:gd name="connsiteX278" fmla="*/ 727517 w 1641194"/>
              <a:gd name="connsiteY278" fmla="*/ 1636476 h 1643934"/>
              <a:gd name="connsiteX279" fmla="*/ 722677 w 1641194"/>
              <a:gd name="connsiteY279" fmla="*/ 1633119 h 1643934"/>
              <a:gd name="connsiteX280" fmla="*/ 717464 w 1641194"/>
              <a:gd name="connsiteY280" fmla="*/ 1629763 h 1643934"/>
              <a:gd name="connsiteX281" fmla="*/ 712996 w 1641194"/>
              <a:gd name="connsiteY281" fmla="*/ 1625660 h 1643934"/>
              <a:gd name="connsiteX282" fmla="*/ 708901 w 1641194"/>
              <a:gd name="connsiteY282" fmla="*/ 1621185 h 1643934"/>
              <a:gd name="connsiteX283" fmla="*/ 705178 w 1641194"/>
              <a:gd name="connsiteY283" fmla="*/ 1615964 h 1643934"/>
              <a:gd name="connsiteX284" fmla="*/ 702199 w 1641194"/>
              <a:gd name="connsiteY284" fmla="*/ 1610742 h 1643934"/>
              <a:gd name="connsiteX285" fmla="*/ 699593 w 1641194"/>
              <a:gd name="connsiteY285" fmla="*/ 1605521 h 1643934"/>
              <a:gd name="connsiteX286" fmla="*/ 697359 w 1641194"/>
              <a:gd name="connsiteY286" fmla="*/ 1599554 h 1643934"/>
              <a:gd name="connsiteX287" fmla="*/ 695869 w 1641194"/>
              <a:gd name="connsiteY287" fmla="*/ 1593214 h 1643934"/>
              <a:gd name="connsiteX288" fmla="*/ 695125 w 1641194"/>
              <a:gd name="connsiteY288" fmla="*/ 1587247 h 1643934"/>
              <a:gd name="connsiteX289" fmla="*/ 694753 w 1641194"/>
              <a:gd name="connsiteY289" fmla="*/ 1580907 h 1643934"/>
              <a:gd name="connsiteX290" fmla="*/ 694753 w 1641194"/>
              <a:gd name="connsiteY290" fmla="*/ 1505199 h 1643934"/>
              <a:gd name="connsiteX291" fmla="*/ 694008 w 1641194"/>
              <a:gd name="connsiteY291" fmla="*/ 1498860 h 1643934"/>
              <a:gd name="connsiteX292" fmla="*/ 692891 w 1641194"/>
              <a:gd name="connsiteY292" fmla="*/ 1492146 h 1643934"/>
              <a:gd name="connsiteX293" fmla="*/ 691775 w 1641194"/>
              <a:gd name="connsiteY293" fmla="*/ 1485433 h 1643934"/>
              <a:gd name="connsiteX294" fmla="*/ 689540 w 1641194"/>
              <a:gd name="connsiteY294" fmla="*/ 1479094 h 1643934"/>
              <a:gd name="connsiteX295" fmla="*/ 686934 w 1641194"/>
              <a:gd name="connsiteY295" fmla="*/ 1472754 h 1643934"/>
              <a:gd name="connsiteX296" fmla="*/ 683955 w 1641194"/>
              <a:gd name="connsiteY296" fmla="*/ 1466786 h 1643934"/>
              <a:gd name="connsiteX297" fmla="*/ 680604 w 1641194"/>
              <a:gd name="connsiteY297" fmla="*/ 1460446 h 1643934"/>
              <a:gd name="connsiteX298" fmla="*/ 676882 w 1641194"/>
              <a:gd name="connsiteY298" fmla="*/ 1454852 h 1643934"/>
              <a:gd name="connsiteX299" fmla="*/ 672786 w 1641194"/>
              <a:gd name="connsiteY299" fmla="*/ 1449631 h 1643934"/>
              <a:gd name="connsiteX300" fmla="*/ 667573 w 1641194"/>
              <a:gd name="connsiteY300" fmla="*/ 1444410 h 1643934"/>
              <a:gd name="connsiteX301" fmla="*/ 662733 w 1641194"/>
              <a:gd name="connsiteY301" fmla="*/ 1439934 h 1643934"/>
              <a:gd name="connsiteX302" fmla="*/ 657520 w 1641194"/>
              <a:gd name="connsiteY302" fmla="*/ 1435086 h 1643934"/>
              <a:gd name="connsiteX303" fmla="*/ 651936 w 1641194"/>
              <a:gd name="connsiteY303" fmla="*/ 1431357 h 1643934"/>
              <a:gd name="connsiteX304" fmla="*/ 646351 w 1641194"/>
              <a:gd name="connsiteY304" fmla="*/ 1428000 h 1643934"/>
              <a:gd name="connsiteX305" fmla="*/ 640021 w 1641194"/>
              <a:gd name="connsiteY305" fmla="*/ 1425389 h 1643934"/>
              <a:gd name="connsiteX306" fmla="*/ 634064 w 1641194"/>
              <a:gd name="connsiteY306" fmla="*/ 1423152 h 1643934"/>
              <a:gd name="connsiteX307" fmla="*/ 528325 w 1641194"/>
              <a:gd name="connsiteY307" fmla="*/ 1379518 h 1643934"/>
              <a:gd name="connsiteX308" fmla="*/ 522367 w 1641194"/>
              <a:gd name="connsiteY308" fmla="*/ 1376534 h 1643934"/>
              <a:gd name="connsiteX309" fmla="*/ 516410 w 1641194"/>
              <a:gd name="connsiteY309" fmla="*/ 1374296 h 1643934"/>
              <a:gd name="connsiteX310" fmla="*/ 510081 w 1641194"/>
              <a:gd name="connsiteY310" fmla="*/ 1372804 h 1643934"/>
              <a:gd name="connsiteX311" fmla="*/ 503007 w 1641194"/>
              <a:gd name="connsiteY311" fmla="*/ 1371313 h 1643934"/>
              <a:gd name="connsiteX312" fmla="*/ 496305 w 1641194"/>
              <a:gd name="connsiteY312" fmla="*/ 1370567 h 1643934"/>
              <a:gd name="connsiteX313" fmla="*/ 489603 w 1641194"/>
              <a:gd name="connsiteY313" fmla="*/ 1370567 h 1643934"/>
              <a:gd name="connsiteX314" fmla="*/ 482529 w 1641194"/>
              <a:gd name="connsiteY314" fmla="*/ 1370567 h 1643934"/>
              <a:gd name="connsiteX315" fmla="*/ 475827 w 1641194"/>
              <a:gd name="connsiteY315" fmla="*/ 1371686 h 1643934"/>
              <a:gd name="connsiteX316" fmla="*/ 469125 w 1641194"/>
              <a:gd name="connsiteY316" fmla="*/ 1372804 h 1643934"/>
              <a:gd name="connsiteX317" fmla="*/ 462797 w 1641194"/>
              <a:gd name="connsiteY317" fmla="*/ 1374296 h 1643934"/>
              <a:gd name="connsiteX318" fmla="*/ 456095 w 1641194"/>
              <a:gd name="connsiteY318" fmla="*/ 1376534 h 1643934"/>
              <a:gd name="connsiteX319" fmla="*/ 449765 w 1641194"/>
              <a:gd name="connsiteY319" fmla="*/ 1379144 h 1643934"/>
              <a:gd name="connsiteX320" fmla="*/ 443808 w 1641194"/>
              <a:gd name="connsiteY320" fmla="*/ 1382128 h 1643934"/>
              <a:gd name="connsiteX321" fmla="*/ 438223 w 1641194"/>
              <a:gd name="connsiteY321" fmla="*/ 1386231 h 1643934"/>
              <a:gd name="connsiteX322" fmla="*/ 433011 w 1641194"/>
              <a:gd name="connsiteY322" fmla="*/ 1389960 h 1643934"/>
              <a:gd name="connsiteX323" fmla="*/ 428170 w 1641194"/>
              <a:gd name="connsiteY323" fmla="*/ 1394435 h 1643934"/>
              <a:gd name="connsiteX324" fmla="*/ 374184 w 1641194"/>
              <a:gd name="connsiteY324" fmla="*/ 1448139 h 1643934"/>
              <a:gd name="connsiteX325" fmla="*/ 369716 w 1641194"/>
              <a:gd name="connsiteY325" fmla="*/ 1452241 h 1643934"/>
              <a:gd name="connsiteX326" fmla="*/ 364503 w 1641194"/>
              <a:gd name="connsiteY326" fmla="*/ 1455971 h 1643934"/>
              <a:gd name="connsiteX327" fmla="*/ 359291 w 1641194"/>
              <a:gd name="connsiteY327" fmla="*/ 1459328 h 1643934"/>
              <a:gd name="connsiteX328" fmla="*/ 353706 w 1641194"/>
              <a:gd name="connsiteY328" fmla="*/ 1462311 h 1643934"/>
              <a:gd name="connsiteX329" fmla="*/ 347749 w 1641194"/>
              <a:gd name="connsiteY329" fmla="*/ 1464176 h 1643934"/>
              <a:gd name="connsiteX330" fmla="*/ 341792 w 1641194"/>
              <a:gd name="connsiteY330" fmla="*/ 1465668 h 1643934"/>
              <a:gd name="connsiteX331" fmla="*/ 335835 w 1641194"/>
              <a:gd name="connsiteY331" fmla="*/ 1466413 h 1643934"/>
              <a:gd name="connsiteX332" fmla="*/ 329878 w 1641194"/>
              <a:gd name="connsiteY332" fmla="*/ 1466786 h 1643934"/>
              <a:gd name="connsiteX333" fmla="*/ 323548 w 1641194"/>
              <a:gd name="connsiteY333" fmla="*/ 1466413 h 1643934"/>
              <a:gd name="connsiteX334" fmla="*/ 317591 w 1641194"/>
              <a:gd name="connsiteY334" fmla="*/ 1465668 h 1643934"/>
              <a:gd name="connsiteX335" fmla="*/ 311634 w 1641194"/>
              <a:gd name="connsiteY335" fmla="*/ 1464176 h 1643934"/>
              <a:gd name="connsiteX336" fmla="*/ 306049 w 1641194"/>
              <a:gd name="connsiteY336" fmla="*/ 1462311 h 1643934"/>
              <a:gd name="connsiteX337" fmla="*/ 300464 w 1641194"/>
              <a:gd name="connsiteY337" fmla="*/ 1459328 h 1643934"/>
              <a:gd name="connsiteX338" fmla="*/ 294879 w 1641194"/>
              <a:gd name="connsiteY338" fmla="*/ 1455971 h 1643934"/>
              <a:gd name="connsiteX339" fmla="*/ 290039 w 1641194"/>
              <a:gd name="connsiteY339" fmla="*/ 1452241 h 1643934"/>
              <a:gd name="connsiteX340" fmla="*/ 285199 w 1641194"/>
              <a:gd name="connsiteY340" fmla="*/ 1448139 h 1643934"/>
              <a:gd name="connsiteX341" fmla="*/ 195842 w 1641194"/>
              <a:gd name="connsiteY341" fmla="*/ 1358633 h 1643934"/>
              <a:gd name="connsiteX342" fmla="*/ 191374 w 1641194"/>
              <a:gd name="connsiteY342" fmla="*/ 1353785 h 1643934"/>
              <a:gd name="connsiteX343" fmla="*/ 187650 w 1641194"/>
              <a:gd name="connsiteY343" fmla="*/ 1348564 h 1643934"/>
              <a:gd name="connsiteX344" fmla="*/ 184672 w 1641194"/>
              <a:gd name="connsiteY344" fmla="*/ 1343342 h 1643934"/>
              <a:gd name="connsiteX345" fmla="*/ 182066 w 1641194"/>
              <a:gd name="connsiteY345" fmla="*/ 1337748 h 1643934"/>
              <a:gd name="connsiteX346" fmla="*/ 179832 w 1641194"/>
              <a:gd name="connsiteY346" fmla="*/ 1332154 h 1643934"/>
              <a:gd name="connsiteX347" fmla="*/ 178715 w 1641194"/>
              <a:gd name="connsiteY347" fmla="*/ 1325814 h 1643934"/>
              <a:gd name="connsiteX348" fmla="*/ 177598 w 1641194"/>
              <a:gd name="connsiteY348" fmla="*/ 1319847 h 1643934"/>
              <a:gd name="connsiteX349" fmla="*/ 177598 w 1641194"/>
              <a:gd name="connsiteY349" fmla="*/ 1313880 h 1643934"/>
              <a:gd name="connsiteX350" fmla="*/ 177598 w 1641194"/>
              <a:gd name="connsiteY350" fmla="*/ 1307912 h 1643934"/>
              <a:gd name="connsiteX351" fmla="*/ 178715 w 1641194"/>
              <a:gd name="connsiteY351" fmla="*/ 1301572 h 1643934"/>
              <a:gd name="connsiteX352" fmla="*/ 179832 w 1641194"/>
              <a:gd name="connsiteY352" fmla="*/ 1295606 h 1643934"/>
              <a:gd name="connsiteX353" fmla="*/ 182066 w 1641194"/>
              <a:gd name="connsiteY353" fmla="*/ 1290011 h 1643934"/>
              <a:gd name="connsiteX354" fmla="*/ 184672 w 1641194"/>
              <a:gd name="connsiteY354" fmla="*/ 1284417 h 1643934"/>
              <a:gd name="connsiteX355" fmla="*/ 187650 w 1641194"/>
              <a:gd name="connsiteY355" fmla="*/ 1279196 h 1643934"/>
              <a:gd name="connsiteX356" fmla="*/ 191374 w 1641194"/>
              <a:gd name="connsiteY356" fmla="*/ 1273602 h 1643934"/>
              <a:gd name="connsiteX357" fmla="*/ 195842 w 1641194"/>
              <a:gd name="connsiteY357" fmla="*/ 1269127 h 1643934"/>
              <a:gd name="connsiteX358" fmla="*/ 249456 w 1641194"/>
              <a:gd name="connsiteY358" fmla="*/ 1215422 h 1643934"/>
              <a:gd name="connsiteX359" fmla="*/ 253924 w 1641194"/>
              <a:gd name="connsiteY359" fmla="*/ 1210574 h 1643934"/>
              <a:gd name="connsiteX360" fmla="*/ 258019 w 1641194"/>
              <a:gd name="connsiteY360" fmla="*/ 1205353 h 1643934"/>
              <a:gd name="connsiteX361" fmla="*/ 261370 w 1641194"/>
              <a:gd name="connsiteY361" fmla="*/ 1199759 h 1643934"/>
              <a:gd name="connsiteX362" fmla="*/ 264349 w 1641194"/>
              <a:gd name="connsiteY362" fmla="*/ 1193419 h 1643934"/>
              <a:gd name="connsiteX363" fmla="*/ 266955 w 1641194"/>
              <a:gd name="connsiteY363" fmla="*/ 1187452 h 1643934"/>
              <a:gd name="connsiteX364" fmla="*/ 269189 w 1641194"/>
              <a:gd name="connsiteY364" fmla="*/ 1180739 h 1643934"/>
              <a:gd name="connsiteX365" fmla="*/ 270678 w 1641194"/>
              <a:gd name="connsiteY365" fmla="*/ 1174399 h 1643934"/>
              <a:gd name="connsiteX366" fmla="*/ 272540 w 1641194"/>
              <a:gd name="connsiteY366" fmla="*/ 1167312 h 1643934"/>
              <a:gd name="connsiteX367" fmla="*/ 273284 w 1641194"/>
              <a:gd name="connsiteY367" fmla="*/ 1160599 h 1643934"/>
              <a:gd name="connsiteX368" fmla="*/ 273657 w 1641194"/>
              <a:gd name="connsiteY368" fmla="*/ 1153887 h 1643934"/>
              <a:gd name="connsiteX369" fmla="*/ 273284 w 1641194"/>
              <a:gd name="connsiteY369" fmla="*/ 1146801 h 1643934"/>
              <a:gd name="connsiteX370" fmla="*/ 272540 w 1641194"/>
              <a:gd name="connsiteY370" fmla="*/ 1140088 h 1643934"/>
              <a:gd name="connsiteX371" fmla="*/ 271051 w 1641194"/>
              <a:gd name="connsiteY371" fmla="*/ 1133375 h 1643934"/>
              <a:gd name="connsiteX372" fmla="*/ 269189 w 1641194"/>
              <a:gd name="connsiteY372" fmla="*/ 1127035 h 1643934"/>
              <a:gd name="connsiteX373" fmla="*/ 266955 w 1641194"/>
              <a:gd name="connsiteY373" fmla="*/ 1121068 h 1643934"/>
              <a:gd name="connsiteX374" fmla="*/ 264349 w 1641194"/>
              <a:gd name="connsiteY374" fmla="*/ 1114728 h 1643934"/>
              <a:gd name="connsiteX375" fmla="*/ 220787 w 1641194"/>
              <a:gd name="connsiteY375" fmla="*/ 1008812 h 1643934"/>
              <a:gd name="connsiteX376" fmla="*/ 218181 w 1641194"/>
              <a:gd name="connsiteY376" fmla="*/ 1002845 h 1643934"/>
              <a:gd name="connsiteX377" fmla="*/ 215575 w 1641194"/>
              <a:gd name="connsiteY377" fmla="*/ 996877 h 1643934"/>
              <a:gd name="connsiteX378" fmla="*/ 212224 w 1641194"/>
              <a:gd name="connsiteY378" fmla="*/ 991284 h 1643934"/>
              <a:gd name="connsiteX379" fmla="*/ 208500 w 1641194"/>
              <a:gd name="connsiteY379" fmla="*/ 985316 h 1643934"/>
              <a:gd name="connsiteX380" fmla="*/ 204405 w 1641194"/>
              <a:gd name="connsiteY380" fmla="*/ 980095 h 1643934"/>
              <a:gd name="connsiteX381" fmla="*/ 199565 w 1641194"/>
              <a:gd name="connsiteY381" fmla="*/ 975247 h 1643934"/>
              <a:gd name="connsiteX382" fmla="*/ 194725 w 1641194"/>
              <a:gd name="connsiteY382" fmla="*/ 970772 h 1643934"/>
              <a:gd name="connsiteX383" fmla="*/ 188768 w 1641194"/>
              <a:gd name="connsiteY383" fmla="*/ 966297 h 1643934"/>
              <a:gd name="connsiteX384" fmla="*/ 183183 w 1641194"/>
              <a:gd name="connsiteY384" fmla="*/ 962567 h 1643934"/>
              <a:gd name="connsiteX385" fmla="*/ 177598 w 1641194"/>
              <a:gd name="connsiteY385" fmla="*/ 958837 h 1643934"/>
              <a:gd name="connsiteX386" fmla="*/ 171269 w 1641194"/>
              <a:gd name="connsiteY386" fmla="*/ 955854 h 1643934"/>
              <a:gd name="connsiteX387" fmla="*/ 164939 w 1641194"/>
              <a:gd name="connsiteY387" fmla="*/ 953244 h 1643934"/>
              <a:gd name="connsiteX388" fmla="*/ 158609 w 1641194"/>
              <a:gd name="connsiteY388" fmla="*/ 951379 h 1643934"/>
              <a:gd name="connsiteX389" fmla="*/ 151908 w 1641194"/>
              <a:gd name="connsiteY389" fmla="*/ 949887 h 1643934"/>
              <a:gd name="connsiteX390" fmla="*/ 145579 w 1641194"/>
              <a:gd name="connsiteY390" fmla="*/ 948768 h 1643934"/>
              <a:gd name="connsiteX391" fmla="*/ 138877 w 1641194"/>
              <a:gd name="connsiteY391" fmla="*/ 948395 h 1643934"/>
              <a:gd name="connsiteX392" fmla="*/ 63295 w 1641194"/>
              <a:gd name="connsiteY392" fmla="*/ 948395 h 1643934"/>
              <a:gd name="connsiteX393" fmla="*/ 56593 w 1641194"/>
              <a:gd name="connsiteY393" fmla="*/ 948022 h 1643934"/>
              <a:gd name="connsiteX394" fmla="*/ 50636 w 1641194"/>
              <a:gd name="connsiteY394" fmla="*/ 947276 h 1643934"/>
              <a:gd name="connsiteX395" fmla="*/ 44679 w 1641194"/>
              <a:gd name="connsiteY395" fmla="*/ 945784 h 1643934"/>
              <a:gd name="connsiteX396" fmla="*/ 38722 w 1641194"/>
              <a:gd name="connsiteY396" fmla="*/ 943547 h 1643934"/>
              <a:gd name="connsiteX397" fmla="*/ 33137 w 1641194"/>
              <a:gd name="connsiteY397" fmla="*/ 940936 h 1643934"/>
              <a:gd name="connsiteX398" fmla="*/ 27925 w 1641194"/>
              <a:gd name="connsiteY398" fmla="*/ 937953 h 1643934"/>
              <a:gd name="connsiteX399" fmla="*/ 23084 w 1641194"/>
              <a:gd name="connsiteY399" fmla="*/ 933850 h 1643934"/>
              <a:gd name="connsiteX400" fmla="*/ 18617 w 1641194"/>
              <a:gd name="connsiteY400" fmla="*/ 929748 h 1643934"/>
              <a:gd name="connsiteX401" fmla="*/ 14521 w 1641194"/>
              <a:gd name="connsiteY401" fmla="*/ 925273 h 1643934"/>
              <a:gd name="connsiteX402" fmla="*/ 11170 w 1641194"/>
              <a:gd name="connsiteY402" fmla="*/ 920425 h 1643934"/>
              <a:gd name="connsiteX403" fmla="*/ 7447 w 1641194"/>
              <a:gd name="connsiteY403" fmla="*/ 915203 h 1643934"/>
              <a:gd name="connsiteX404" fmla="*/ 4841 w 1641194"/>
              <a:gd name="connsiteY404" fmla="*/ 909982 h 1643934"/>
              <a:gd name="connsiteX405" fmla="*/ 2979 w 1641194"/>
              <a:gd name="connsiteY405" fmla="*/ 904015 h 1643934"/>
              <a:gd name="connsiteX406" fmla="*/ 1118 w 1641194"/>
              <a:gd name="connsiteY406" fmla="*/ 898048 h 1643934"/>
              <a:gd name="connsiteX407" fmla="*/ 373 w 1641194"/>
              <a:gd name="connsiteY407" fmla="*/ 891708 h 1643934"/>
              <a:gd name="connsiteX408" fmla="*/ 0 w 1641194"/>
              <a:gd name="connsiteY408" fmla="*/ 885368 h 1643934"/>
              <a:gd name="connsiteX409" fmla="*/ 0 w 1641194"/>
              <a:gd name="connsiteY409" fmla="*/ 758940 h 1643934"/>
              <a:gd name="connsiteX410" fmla="*/ 373 w 1641194"/>
              <a:gd name="connsiteY410" fmla="*/ 752600 h 1643934"/>
              <a:gd name="connsiteX411" fmla="*/ 1118 w 1641194"/>
              <a:gd name="connsiteY411" fmla="*/ 745887 h 1643934"/>
              <a:gd name="connsiteX412" fmla="*/ 2979 w 1641194"/>
              <a:gd name="connsiteY412" fmla="*/ 739920 h 1643934"/>
              <a:gd name="connsiteX413" fmla="*/ 4841 w 1641194"/>
              <a:gd name="connsiteY413" fmla="*/ 734325 h 1643934"/>
              <a:gd name="connsiteX414" fmla="*/ 7447 w 1641194"/>
              <a:gd name="connsiteY414" fmla="*/ 728732 h 1643934"/>
              <a:gd name="connsiteX415" fmla="*/ 11170 w 1641194"/>
              <a:gd name="connsiteY415" fmla="*/ 723137 h 1643934"/>
              <a:gd name="connsiteX416" fmla="*/ 14521 w 1641194"/>
              <a:gd name="connsiteY416" fmla="*/ 718289 h 1643934"/>
              <a:gd name="connsiteX417" fmla="*/ 18617 w 1641194"/>
              <a:gd name="connsiteY417" fmla="*/ 714186 h 1643934"/>
              <a:gd name="connsiteX418" fmla="*/ 23084 w 1641194"/>
              <a:gd name="connsiteY418" fmla="*/ 710085 h 1643934"/>
              <a:gd name="connsiteX419" fmla="*/ 27925 w 1641194"/>
              <a:gd name="connsiteY419" fmla="*/ 706355 h 1643934"/>
              <a:gd name="connsiteX420" fmla="*/ 33137 w 1641194"/>
              <a:gd name="connsiteY420" fmla="*/ 703371 h 1643934"/>
              <a:gd name="connsiteX421" fmla="*/ 38722 w 1641194"/>
              <a:gd name="connsiteY421" fmla="*/ 700760 h 1643934"/>
              <a:gd name="connsiteX422" fmla="*/ 44679 w 1641194"/>
              <a:gd name="connsiteY422" fmla="*/ 698523 h 1643934"/>
              <a:gd name="connsiteX423" fmla="*/ 50636 w 1641194"/>
              <a:gd name="connsiteY423" fmla="*/ 696658 h 1643934"/>
              <a:gd name="connsiteX424" fmla="*/ 56593 w 1641194"/>
              <a:gd name="connsiteY424" fmla="*/ 695540 h 1643934"/>
              <a:gd name="connsiteX425" fmla="*/ 63295 w 1641194"/>
              <a:gd name="connsiteY425" fmla="*/ 695167 h 1643934"/>
              <a:gd name="connsiteX426" fmla="*/ 138877 w 1641194"/>
              <a:gd name="connsiteY426" fmla="*/ 695540 h 1643934"/>
              <a:gd name="connsiteX427" fmla="*/ 145579 w 1641194"/>
              <a:gd name="connsiteY427" fmla="*/ 695167 h 1643934"/>
              <a:gd name="connsiteX428" fmla="*/ 152280 w 1641194"/>
              <a:gd name="connsiteY428" fmla="*/ 694048 h 1643934"/>
              <a:gd name="connsiteX429" fmla="*/ 158609 w 1641194"/>
              <a:gd name="connsiteY429" fmla="*/ 692556 h 1643934"/>
              <a:gd name="connsiteX430" fmla="*/ 164939 w 1641194"/>
              <a:gd name="connsiteY430" fmla="*/ 690691 h 1643934"/>
              <a:gd name="connsiteX431" fmla="*/ 171269 w 1641194"/>
              <a:gd name="connsiteY431" fmla="*/ 688081 h 1643934"/>
              <a:gd name="connsiteX432" fmla="*/ 177598 w 1641194"/>
              <a:gd name="connsiteY432" fmla="*/ 685097 h 1643934"/>
              <a:gd name="connsiteX433" fmla="*/ 183555 w 1641194"/>
              <a:gd name="connsiteY433" fmla="*/ 681741 h 1643934"/>
              <a:gd name="connsiteX434" fmla="*/ 189140 w 1641194"/>
              <a:gd name="connsiteY434" fmla="*/ 678011 h 1643934"/>
              <a:gd name="connsiteX435" fmla="*/ 194725 w 1641194"/>
              <a:gd name="connsiteY435" fmla="*/ 673536 h 1643934"/>
              <a:gd name="connsiteX436" fmla="*/ 199565 w 1641194"/>
              <a:gd name="connsiteY436" fmla="*/ 668688 h 1643934"/>
              <a:gd name="connsiteX437" fmla="*/ 204405 w 1641194"/>
              <a:gd name="connsiteY437" fmla="*/ 663840 h 1643934"/>
              <a:gd name="connsiteX438" fmla="*/ 208500 w 1641194"/>
              <a:gd name="connsiteY438" fmla="*/ 658618 h 1643934"/>
              <a:gd name="connsiteX439" fmla="*/ 212224 w 1641194"/>
              <a:gd name="connsiteY439" fmla="*/ 653024 h 1643934"/>
              <a:gd name="connsiteX440" fmla="*/ 215575 w 1641194"/>
              <a:gd name="connsiteY440" fmla="*/ 647430 h 1643934"/>
              <a:gd name="connsiteX441" fmla="*/ 218554 w 1641194"/>
              <a:gd name="connsiteY441" fmla="*/ 641090 h 1643934"/>
              <a:gd name="connsiteX442" fmla="*/ 221160 w 1641194"/>
              <a:gd name="connsiteY442" fmla="*/ 635123 h 1643934"/>
              <a:gd name="connsiteX443" fmla="*/ 264349 w 1641194"/>
              <a:gd name="connsiteY443" fmla="*/ 529207 h 1643934"/>
              <a:gd name="connsiteX444" fmla="*/ 266955 w 1641194"/>
              <a:gd name="connsiteY444" fmla="*/ 523240 h 1643934"/>
              <a:gd name="connsiteX445" fmla="*/ 269189 w 1641194"/>
              <a:gd name="connsiteY445" fmla="*/ 517272 h 1643934"/>
              <a:gd name="connsiteX446" fmla="*/ 271051 w 1641194"/>
              <a:gd name="connsiteY446" fmla="*/ 510559 h 1643934"/>
              <a:gd name="connsiteX447" fmla="*/ 272540 w 1641194"/>
              <a:gd name="connsiteY447" fmla="*/ 503846 h 1643934"/>
              <a:gd name="connsiteX448" fmla="*/ 273284 w 1641194"/>
              <a:gd name="connsiteY448" fmla="*/ 497134 h 1643934"/>
              <a:gd name="connsiteX449" fmla="*/ 273657 w 1641194"/>
              <a:gd name="connsiteY449" fmla="*/ 490421 h 1643934"/>
              <a:gd name="connsiteX450" fmla="*/ 273284 w 1641194"/>
              <a:gd name="connsiteY450" fmla="*/ 483335 h 1643934"/>
              <a:gd name="connsiteX451" fmla="*/ 272540 w 1641194"/>
              <a:gd name="connsiteY451" fmla="*/ 476622 h 1643934"/>
              <a:gd name="connsiteX452" fmla="*/ 271051 w 1641194"/>
              <a:gd name="connsiteY452" fmla="*/ 469909 h 1643934"/>
              <a:gd name="connsiteX453" fmla="*/ 269189 w 1641194"/>
              <a:gd name="connsiteY453" fmla="*/ 463196 h 1643934"/>
              <a:gd name="connsiteX454" fmla="*/ 266955 w 1641194"/>
              <a:gd name="connsiteY454" fmla="*/ 456483 h 1643934"/>
              <a:gd name="connsiteX455" fmla="*/ 264349 w 1641194"/>
              <a:gd name="connsiteY455" fmla="*/ 450516 h 1643934"/>
              <a:gd name="connsiteX456" fmla="*/ 261370 w 1641194"/>
              <a:gd name="connsiteY456" fmla="*/ 444548 h 1643934"/>
              <a:gd name="connsiteX457" fmla="*/ 258019 w 1641194"/>
              <a:gd name="connsiteY457" fmla="*/ 438955 h 1643934"/>
              <a:gd name="connsiteX458" fmla="*/ 253924 w 1641194"/>
              <a:gd name="connsiteY458" fmla="*/ 433360 h 1643934"/>
              <a:gd name="connsiteX459" fmla="*/ 249456 w 1641194"/>
              <a:gd name="connsiteY459" fmla="*/ 428512 h 1643934"/>
              <a:gd name="connsiteX460" fmla="*/ 196214 w 1641194"/>
              <a:gd name="connsiteY460" fmla="*/ 374808 h 1643934"/>
              <a:gd name="connsiteX461" fmla="*/ 191374 w 1641194"/>
              <a:gd name="connsiteY461" fmla="*/ 369960 h 1643934"/>
              <a:gd name="connsiteX462" fmla="*/ 187650 w 1641194"/>
              <a:gd name="connsiteY462" fmla="*/ 365111 h 1643934"/>
              <a:gd name="connsiteX463" fmla="*/ 184672 w 1641194"/>
              <a:gd name="connsiteY463" fmla="*/ 359891 h 1643934"/>
              <a:gd name="connsiteX464" fmla="*/ 182066 w 1641194"/>
              <a:gd name="connsiteY464" fmla="*/ 353923 h 1643934"/>
              <a:gd name="connsiteX465" fmla="*/ 180204 w 1641194"/>
              <a:gd name="connsiteY465" fmla="*/ 347957 h 1643934"/>
              <a:gd name="connsiteX466" fmla="*/ 178715 w 1641194"/>
              <a:gd name="connsiteY466" fmla="*/ 342362 h 1643934"/>
              <a:gd name="connsiteX467" fmla="*/ 177598 w 1641194"/>
              <a:gd name="connsiteY467" fmla="*/ 336395 h 1643934"/>
              <a:gd name="connsiteX468" fmla="*/ 177598 w 1641194"/>
              <a:gd name="connsiteY468" fmla="*/ 330428 h 1643934"/>
              <a:gd name="connsiteX469" fmla="*/ 177598 w 1641194"/>
              <a:gd name="connsiteY469" fmla="*/ 324088 h 1643934"/>
              <a:gd name="connsiteX470" fmla="*/ 178715 w 1641194"/>
              <a:gd name="connsiteY470" fmla="*/ 318121 h 1643934"/>
              <a:gd name="connsiteX471" fmla="*/ 180204 w 1641194"/>
              <a:gd name="connsiteY471" fmla="*/ 312153 h 1643934"/>
              <a:gd name="connsiteX472" fmla="*/ 182066 w 1641194"/>
              <a:gd name="connsiteY472" fmla="*/ 306560 h 1643934"/>
              <a:gd name="connsiteX473" fmla="*/ 184672 w 1641194"/>
              <a:gd name="connsiteY473" fmla="*/ 300592 h 1643934"/>
              <a:gd name="connsiteX474" fmla="*/ 187650 w 1641194"/>
              <a:gd name="connsiteY474" fmla="*/ 295372 h 1643934"/>
              <a:gd name="connsiteX475" fmla="*/ 191374 w 1641194"/>
              <a:gd name="connsiteY475" fmla="*/ 290150 h 1643934"/>
              <a:gd name="connsiteX476" fmla="*/ 196214 w 1641194"/>
              <a:gd name="connsiteY476" fmla="*/ 285302 h 1643934"/>
              <a:gd name="connsiteX477" fmla="*/ 285199 w 1641194"/>
              <a:gd name="connsiteY477" fmla="*/ 195796 h 1643934"/>
              <a:gd name="connsiteX478" fmla="*/ 290039 w 1641194"/>
              <a:gd name="connsiteY478" fmla="*/ 191693 h 1643934"/>
              <a:gd name="connsiteX479" fmla="*/ 294879 w 1641194"/>
              <a:gd name="connsiteY479" fmla="*/ 187963 h 1643934"/>
              <a:gd name="connsiteX480" fmla="*/ 300464 w 1641194"/>
              <a:gd name="connsiteY480" fmla="*/ 184607 h 1643934"/>
              <a:gd name="connsiteX481" fmla="*/ 306049 w 1641194"/>
              <a:gd name="connsiteY481" fmla="*/ 182370 h 1643934"/>
              <a:gd name="connsiteX482" fmla="*/ 311634 w 1641194"/>
              <a:gd name="connsiteY482" fmla="*/ 180132 h 1643934"/>
              <a:gd name="connsiteX483" fmla="*/ 317591 w 1641194"/>
              <a:gd name="connsiteY483" fmla="*/ 178640 h 1643934"/>
              <a:gd name="connsiteX484" fmla="*/ 323548 w 1641194"/>
              <a:gd name="connsiteY484" fmla="*/ 177895 h 1643934"/>
              <a:gd name="connsiteX485" fmla="*/ 329878 w 1641194"/>
              <a:gd name="connsiteY485" fmla="*/ 177521 h 1643934"/>
              <a:gd name="connsiteX486" fmla="*/ 335835 w 1641194"/>
              <a:gd name="connsiteY486" fmla="*/ 177895 h 1643934"/>
              <a:gd name="connsiteX487" fmla="*/ 341792 w 1641194"/>
              <a:gd name="connsiteY487" fmla="*/ 178640 h 1643934"/>
              <a:gd name="connsiteX488" fmla="*/ 347749 w 1641194"/>
              <a:gd name="connsiteY488" fmla="*/ 180132 h 1643934"/>
              <a:gd name="connsiteX489" fmla="*/ 353706 w 1641194"/>
              <a:gd name="connsiteY489" fmla="*/ 182370 h 1643934"/>
              <a:gd name="connsiteX490" fmla="*/ 359291 w 1641194"/>
              <a:gd name="connsiteY490" fmla="*/ 184607 h 1643934"/>
              <a:gd name="connsiteX491" fmla="*/ 364503 w 1641194"/>
              <a:gd name="connsiteY491" fmla="*/ 187963 h 1643934"/>
              <a:gd name="connsiteX492" fmla="*/ 369716 w 1641194"/>
              <a:gd name="connsiteY492" fmla="*/ 191693 h 1643934"/>
              <a:gd name="connsiteX493" fmla="*/ 374184 w 1641194"/>
              <a:gd name="connsiteY493" fmla="*/ 195796 h 1643934"/>
              <a:gd name="connsiteX494" fmla="*/ 428170 w 1641194"/>
              <a:gd name="connsiteY494" fmla="*/ 249499 h 1643934"/>
              <a:gd name="connsiteX495" fmla="*/ 433383 w 1641194"/>
              <a:gd name="connsiteY495" fmla="*/ 254347 h 1643934"/>
              <a:gd name="connsiteX496" fmla="*/ 438596 w 1641194"/>
              <a:gd name="connsiteY496" fmla="*/ 258077 h 1643934"/>
              <a:gd name="connsiteX497" fmla="*/ 444180 w 1641194"/>
              <a:gd name="connsiteY497" fmla="*/ 261807 h 1643934"/>
              <a:gd name="connsiteX498" fmla="*/ 449765 w 1641194"/>
              <a:gd name="connsiteY498" fmla="*/ 264790 h 1643934"/>
              <a:gd name="connsiteX499" fmla="*/ 456095 w 1641194"/>
              <a:gd name="connsiteY499" fmla="*/ 267400 h 1643934"/>
              <a:gd name="connsiteX500" fmla="*/ 462797 w 1641194"/>
              <a:gd name="connsiteY500" fmla="*/ 269638 h 1643934"/>
              <a:gd name="connsiteX501" fmla="*/ 469498 w 1641194"/>
              <a:gd name="connsiteY501" fmla="*/ 271130 h 1643934"/>
              <a:gd name="connsiteX502" fmla="*/ 475827 w 1641194"/>
              <a:gd name="connsiteY502" fmla="*/ 272622 h 1643934"/>
              <a:gd name="connsiteX503" fmla="*/ 482902 w 1641194"/>
              <a:gd name="connsiteY503" fmla="*/ 273368 h 1643934"/>
              <a:gd name="connsiteX504" fmla="*/ 489975 w 1641194"/>
              <a:gd name="connsiteY504" fmla="*/ 273368 h 1643934"/>
              <a:gd name="connsiteX505" fmla="*/ 496678 w 1641194"/>
              <a:gd name="connsiteY505" fmla="*/ 273368 h 1643934"/>
              <a:gd name="connsiteX506" fmla="*/ 503380 w 1641194"/>
              <a:gd name="connsiteY506" fmla="*/ 272622 h 1643934"/>
              <a:gd name="connsiteX507" fmla="*/ 510081 w 1641194"/>
              <a:gd name="connsiteY507" fmla="*/ 271503 h 1643934"/>
              <a:gd name="connsiteX508" fmla="*/ 516410 w 1641194"/>
              <a:gd name="connsiteY508" fmla="*/ 269638 h 1643934"/>
              <a:gd name="connsiteX509" fmla="*/ 522740 w 1641194"/>
              <a:gd name="connsiteY509" fmla="*/ 267400 h 1643934"/>
              <a:gd name="connsiteX510" fmla="*/ 528325 w 1641194"/>
              <a:gd name="connsiteY510" fmla="*/ 264790 h 1643934"/>
              <a:gd name="connsiteX511" fmla="*/ 634064 w 1641194"/>
              <a:gd name="connsiteY511" fmla="*/ 220783 h 1643934"/>
              <a:gd name="connsiteX512" fmla="*/ 640021 w 1641194"/>
              <a:gd name="connsiteY512" fmla="*/ 218918 h 1643934"/>
              <a:gd name="connsiteX513" fmla="*/ 646351 w 1641194"/>
              <a:gd name="connsiteY513" fmla="*/ 215935 h 1643934"/>
              <a:gd name="connsiteX514" fmla="*/ 651936 w 1641194"/>
              <a:gd name="connsiteY514" fmla="*/ 212578 h 1643934"/>
              <a:gd name="connsiteX515" fmla="*/ 657520 w 1641194"/>
              <a:gd name="connsiteY515" fmla="*/ 208849 h 1643934"/>
              <a:gd name="connsiteX516" fmla="*/ 662733 w 1641194"/>
              <a:gd name="connsiteY516" fmla="*/ 204746 h 1643934"/>
              <a:gd name="connsiteX517" fmla="*/ 667573 w 1641194"/>
              <a:gd name="connsiteY517" fmla="*/ 199898 h 1643934"/>
              <a:gd name="connsiteX518" fmla="*/ 672786 w 1641194"/>
              <a:gd name="connsiteY518" fmla="*/ 194676 h 1643934"/>
              <a:gd name="connsiteX519" fmla="*/ 676882 w 1641194"/>
              <a:gd name="connsiteY519" fmla="*/ 189083 h 1643934"/>
              <a:gd name="connsiteX520" fmla="*/ 680604 w 1641194"/>
              <a:gd name="connsiteY520" fmla="*/ 183488 h 1643934"/>
              <a:gd name="connsiteX521" fmla="*/ 683955 w 1641194"/>
              <a:gd name="connsiteY521" fmla="*/ 177521 h 1643934"/>
              <a:gd name="connsiteX522" fmla="*/ 686934 w 1641194"/>
              <a:gd name="connsiteY522" fmla="*/ 171554 h 1643934"/>
              <a:gd name="connsiteX523" fmla="*/ 689540 w 1641194"/>
              <a:gd name="connsiteY523" fmla="*/ 164841 h 1643934"/>
              <a:gd name="connsiteX524" fmla="*/ 691775 w 1641194"/>
              <a:gd name="connsiteY524" fmla="*/ 158501 h 1643934"/>
              <a:gd name="connsiteX525" fmla="*/ 692891 w 1641194"/>
              <a:gd name="connsiteY525" fmla="*/ 152161 h 1643934"/>
              <a:gd name="connsiteX526" fmla="*/ 694008 w 1641194"/>
              <a:gd name="connsiteY526" fmla="*/ 145821 h 1643934"/>
              <a:gd name="connsiteX527" fmla="*/ 694753 w 1641194"/>
              <a:gd name="connsiteY527" fmla="*/ 139108 h 1643934"/>
              <a:gd name="connsiteX528" fmla="*/ 694753 w 1641194"/>
              <a:gd name="connsiteY528" fmla="*/ 63028 h 1643934"/>
              <a:gd name="connsiteX529" fmla="*/ 695125 w 1641194"/>
              <a:gd name="connsiteY529" fmla="*/ 56688 h 1643934"/>
              <a:gd name="connsiteX530" fmla="*/ 695869 w 1641194"/>
              <a:gd name="connsiteY530" fmla="*/ 50348 h 1643934"/>
              <a:gd name="connsiteX531" fmla="*/ 697359 w 1641194"/>
              <a:gd name="connsiteY531" fmla="*/ 44380 h 1643934"/>
              <a:gd name="connsiteX532" fmla="*/ 699593 w 1641194"/>
              <a:gd name="connsiteY532" fmla="*/ 38414 h 1643934"/>
              <a:gd name="connsiteX533" fmla="*/ 702199 w 1641194"/>
              <a:gd name="connsiteY533" fmla="*/ 32819 h 1643934"/>
              <a:gd name="connsiteX534" fmla="*/ 705178 w 1641194"/>
              <a:gd name="connsiteY534" fmla="*/ 27971 h 1643934"/>
              <a:gd name="connsiteX535" fmla="*/ 708901 w 1641194"/>
              <a:gd name="connsiteY535" fmla="*/ 23123 h 1643934"/>
              <a:gd name="connsiteX536" fmla="*/ 712996 w 1641194"/>
              <a:gd name="connsiteY536" fmla="*/ 18648 h 1643934"/>
              <a:gd name="connsiteX537" fmla="*/ 717464 w 1641194"/>
              <a:gd name="connsiteY537" fmla="*/ 14545 h 1643934"/>
              <a:gd name="connsiteX538" fmla="*/ 722677 w 1641194"/>
              <a:gd name="connsiteY538" fmla="*/ 10443 h 1643934"/>
              <a:gd name="connsiteX539" fmla="*/ 727889 w 1641194"/>
              <a:gd name="connsiteY539" fmla="*/ 7459 h 1643934"/>
              <a:gd name="connsiteX540" fmla="*/ 733102 w 1641194"/>
              <a:gd name="connsiteY540" fmla="*/ 4848 h 1643934"/>
              <a:gd name="connsiteX541" fmla="*/ 739059 w 1641194"/>
              <a:gd name="connsiteY541" fmla="*/ 2611 h 1643934"/>
              <a:gd name="connsiteX542" fmla="*/ 745016 w 1641194"/>
              <a:gd name="connsiteY542" fmla="*/ 1119 h 1643934"/>
              <a:gd name="connsiteX543" fmla="*/ 751345 w 1641194"/>
              <a:gd name="connsiteY543" fmla="*/ 373 h 16439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Lst>
            <a:rect l="l" t="t" r="r" b="b"/>
            <a:pathLst>
              <a:path w="1641194" h="1643934">
                <a:moveTo>
                  <a:pt x="757675" y="0"/>
                </a:moveTo>
                <a:lnTo>
                  <a:pt x="883892" y="0"/>
                </a:lnTo>
                <a:lnTo>
                  <a:pt x="890222" y="373"/>
                </a:lnTo>
                <a:lnTo>
                  <a:pt x="896551" y="1119"/>
                </a:lnTo>
                <a:lnTo>
                  <a:pt x="902508" y="2611"/>
                </a:lnTo>
                <a:lnTo>
                  <a:pt x="908466" y="4848"/>
                </a:lnTo>
                <a:lnTo>
                  <a:pt x="914050" y="7459"/>
                </a:lnTo>
                <a:lnTo>
                  <a:pt x="919263" y="10443"/>
                </a:lnTo>
                <a:lnTo>
                  <a:pt x="923731" y="14545"/>
                </a:lnTo>
                <a:lnTo>
                  <a:pt x="928198" y="18648"/>
                </a:lnTo>
                <a:lnTo>
                  <a:pt x="932666" y="23123"/>
                </a:lnTo>
                <a:lnTo>
                  <a:pt x="936389" y="27971"/>
                </a:lnTo>
                <a:lnTo>
                  <a:pt x="939368" y="32819"/>
                </a:lnTo>
                <a:lnTo>
                  <a:pt x="941974" y="38414"/>
                </a:lnTo>
                <a:lnTo>
                  <a:pt x="944209" y="44380"/>
                </a:lnTo>
                <a:lnTo>
                  <a:pt x="945697" y="50348"/>
                </a:lnTo>
                <a:lnTo>
                  <a:pt x="946815" y="56688"/>
                </a:lnTo>
                <a:lnTo>
                  <a:pt x="946815" y="63028"/>
                </a:lnTo>
                <a:lnTo>
                  <a:pt x="946815" y="139108"/>
                </a:lnTo>
                <a:lnTo>
                  <a:pt x="947187" y="145821"/>
                </a:lnTo>
                <a:lnTo>
                  <a:pt x="948304" y="152161"/>
                </a:lnTo>
                <a:lnTo>
                  <a:pt x="949793" y="158501"/>
                </a:lnTo>
                <a:lnTo>
                  <a:pt x="951655" y="164841"/>
                </a:lnTo>
                <a:lnTo>
                  <a:pt x="954261" y="171554"/>
                </a:lnTo>
                <a:lnTo>
                  <a:pt x="957239" y="177521"/>
                </a:lnTo>
                <a:lnTo>
                  <a:pt x="960963" y="183488"/>
                </a:lnTo>
                <a:lnTo>
                  <a:pt x="964686" y="189083"/>
                </a:lnTo>
                <a:lnTo>
                  <a:pt x="969154" y="194676"/>
                </a:lnTo>
                <a:lnTo>
                  <a:pt x="973622" y="199898"/>
                </a:lnTo>
                <a:lnTo>
                  <a:pt x="978462" y="204746"/>
                </a:lnTo>
                <a:lnTo>
                  <a:pt x="983674" y="208849"/>
                </a:lnTo>
                <a:lnTo>
                  <a:pt x="989631" y="212578"/>
                </a:lnTo>
                <a:lnTo>
                  <a:pt x="995216" y="215935"/>
                </a:lnTo>
                <a:lnTo>
                  <a:pt x="1001173" y="218918"/>
                </a:lnTo>
                <a:lnTo>
                  <a:pt x="1007130" y="220783"/>
                </a:lnTo>
                <a:lnTo>
                  <a:pt x="1112870" y="264790"/>
                </a:lnTo>
                <a:lnTo>
                  <a:pt x="1118827" y="267400"/>
                </a:lnTo>
                <a:lnTo>
                  <a:pt x="1125157" y="269638"/>
                </a:lnTo>
                <a:lnTo>
                  <a:pt x="1131486" y="271503"/>
                </a:lnTo>
                <a:lnTo>
                  <a:pt x="1137816" y="272622"/>
                </a:lnTo>
                <a:lnTo>
                  <a:pt x="1144889" y="273368"/>
                </a:lnTo>
                <a:lnTo>
                  <a:pt x="1151591" y="273368"/>
                </a:lnTo>
                <a:lnTo>
                  <a:pt x="1158666" y="273368"/>
                </a:lnTo>
                <a:lnTo>
                  <a:pt x="1165367" y="272622"/>
                </a:lnTo>
                <a:lnTo>
                  <a:pt x="1172442" y="271130"/>
                </a:lnTo>
                <a:lnTo>
                  <a:pt x="1178771" y="269638"/>
                </a:lnTo>
                <a:lnTo>
                  <a:pt x="1185100" y="267400"/>
                </a:lnTo>
                <a:lnTo>
                  <a:pt x="1191429" y="264790"/>
                </a:lnTo>
                <a:lnTo>
                  <a:pt x="1197759" y="261807"/>
                </a:lnTo>
                <a:lnTo>
                  <a:pt x="1203344" y="258077"/>
                </a:lnTo>
                <a:lnTo>
                  <a:pt x="1208557" y="254347"/>
                </a:lnTo>
                <a:lnTo>
                  <a:pt x="1213397" y="249499"/>
                </a:lnTo>
                <a:lnTo>
                  <a:pt x="1267011" y="195796"/>
                </a:lnTo>
                <a:lnTo>
                  <a:pt x="1271479" y="191693"/>
                </a:lnTo>
                <a:lnTo>
                  <a:pt x="1277064" y="187963"/>
                </a:lnTo>
                <a:lnTo>
                  <a:pt x="1282276" y="184607"/>
                </a:lnTo>
                <a:lnTo>
                  <a:pt x="1287861" y="182370"/>
                </a:lnTo>
                <a:lnTo>
                  <a:pt x="1293446" y="180132"/>
                </a:lnTo>
                <a:lnTo>
                  <a:pt x="1299403" y="178640"/>
                </a:lnTo>
                <a:lnTo>
                  <a:pt x="1305732" y="177895"/>
                </a:lnTo>
                <a:lnTo>
                  <a:pt x="1311689" y="177521"/>
                </a:lnTo>
                <a:lnTo>
                  <a:pt x="1317646" y="177895"/>
                </a:lnTo>
                <a:lnTo>
                  <a:pt x="1323604" y="178640"/>
                </a:lnTo>
                <a:lnTo>
                  <a:pt x="1329933" y="180132"/>
                </a:lnTo>
                <a:lnTo>
                  <a:pt x="1335518" y="182370"/>
                </a:lnTo>
                <a:lnTo>
                  <a:pt x="1341103" y="184607"/>
                </a:lnTo>
                <a:lnTo>
                  <a:pt x="1346316" y="187963"/>
                </a:lnTo>
                <a:lnTo>
                  <a:pt x="1351528" y="191693"/>
                </a:lnTo>
                <a:lnTo>
                  <a:pt x="1356368" y="195796"/>
                </a:lnTo>
                <a:lnTo>
                  <a:pt x="1445726" y="285302"/>
                </a:lnTo>
                <a:lnTo>
                  <a:pt x="1450193" y="290150"/>
                </a:lnTo>
                <a:lnTo>
                  <a:pt x="1453544" y="295372"/>
                </a:lnTo>
                <a:lnTo>
                  <a:pt x="1456895" y="300592"/>
                </a:lnTo>
                <a:lnTo>
                  <a:pt x="1459501" y="306560"/>
                </a:lnTo>
                <a:lnTo>
                  <a:pt x="1461735" y="312153"/>
                </a:lnTo>
                <a:lnTo>
                  <a:pt x="1463225" y="318121"/>
                </a:lnTo>
                <a:lnTo>
                  <a:pt x="1463969" y="324088"/>
                </a:lnTo>
                <a:lnTo>
                  <a:pt x="1464341" y="330428"/>
                </a:lnTo>
                <a:lnTo>
                  <a:pt x="1463969" y="336395"/>
                </a:lnTo>
                <a:lnTo>
                  <a:pt x="1463225" y="342362"/>
                </a:lnTo>
                <a:lnTo>
                  <a:pt x="1461735" y="347957"/>
                </a:lnTo>
                <a:lnTo>
                  <a:pt x="1459501" y="353923"/>
                </a:lnTo>
                <a:lnTo>
                  <a:pt x="1456895" y="359891"/>
                </a:lnTo>
                <a:lnTo>
                  <a:pt x="1453544" y="365111"/>
                </a:lnTo>
                <a:lnTo>
                  <a:pt x="1450193" y="369960"/>
                </a:lnTo>
                <a:lnTo>
                  <a:pt x="1445726" y="374808"/>
                </a:lnTo>
                <a:lnTo>
                  <a:pt x="1392111" y="428512"/>
                </a:lnTo>
                <a:lnTo>
                  <a:pt x="1387643" y="433360"/>
                </a:lnTo>
                <a:lnTo>
                  <a:pt x="1383920" y="438955"/>
                </a:lnTo>
                <a:lnTo>
                  <a:pt x="1379824" y="444548"/>
                </a:lnTo>
                <a:lnTo>
                  <a:pt x="1376846" y="450516"/>
                </a:lnTo>
                <a:lnTo>
                  <a:pt x="1374240" y="456483"/>
                </a:lnTo>
                <a:lnTo>
                  <a:pt x="1372006" y="463196"/>
                </a:lnTo>
                <a:lnTo>
                  <a:pt x="1370516" y="469909"/>
                </a:lnTo>
                <a:lnTo>
                  <a:pt x="1369400" y="476622"/>
                </a:lnTo>
                <a:lnTo>
                  <a:pt x="1368282" y="483335"/>
                </a:lnTo>
                <a:lnTo>
                  <a:pt x="1368282" y="490421"/>
                </a:lnTo>
                <a:lnTo>
                  <a:pt x="1368282" y="497134"/>
                </a:lnTo>
                <a:lnTo>
                  <a:pt x="1369027" y="503846"/>
                </a:lnTo>
                <a:lnTo>
                  <a:pt x="1370144" y="510559"/>
                </a:lnTo>
                <a:lnTo>
                  <a:pt x="1372006" y="517272"/>
                </a:lnTo>
                <a:lnTo>
                  <a:pt x="1374240" y="523240"/>
                </a:lnTo>
                <a:lnTo>
                  <a:pt x="1377218" y="529207"/>
                </a:lnTo>
                <a:lnTo>
                  <a:pt x="1420780" y="635123"/>
                </a:lnTo>
                <a:lnTo>
                  <a:pt x="1423014" y="641090"/>
                </a:lnTo>
                <a:lnTo>
                  <a:pt x="1425621" y="647430"/>
                </a:lnTo>
                <a:lnTo>
                  <a:pt x="1428971" y="653024"/>
                </a:lnTo>
                <a:lnTo>
                  <a:pt x="1432694" y="658618"/>
                </a:lnTo>
                <a:lnTo>
                  <a:pt x="1437535" y="663840"/>
                </a:lnTo>
                <a:lnTo>
                  <a:pt x="1442002" y="668688"/>
                </a:lnTo>
                <a:lnTo>
                  <a:pt x="1447215" y="673536"/>
                </a:lnTo>
                <a:lnTo>
                  <a:pt x="1452427" y="678011"/>
                </a:lnTo>
                <a:lnTo>
                  <a:pt x="1458012" y="681741"/>
                </a:lnTo>
                <a:lnTo>
                  <a:pt x="1464341" y="685097"/>
                </a:lnTo>
                <a:lnTo>
                  <a:pt x="1470298" y="688081"/>
                </a:lnTo>
                <a:lnTo>
                  <a:pt x="1476628" y="690691"/>
                </a:lnTo>
                <a:lnTo>
                  <a:pt x="1482958" y="692556"/>
                </a:lnTo>
                <a:lnTo>
                  <a:pt x="1489660" y="694048"/>
                </a:lnTo>
                <a:lnTo>
                  <a:pt x="1495989" y="695167"/>
                </a:lnTo>
                <a:lnTo>
                  <a:pt x="1502690" y="695167"/>
                </a:lnTo>
                <a:lnTo>
                  <a:pt x="1578272" y="695167"/>
                </a:lnTo>
                <a:lnTo>
                  <a:pt x="1584601" y="695540"/>
                </a:lnTo>
                <a:lnTo>
                  <a:pt x="1590931" y="696658"/>
                </a:lnTo>
                <a:lnTo>
                  <a:pt x="1597260" y="698523"/>
                </a:lnTo>
                <a:lnTo>
                  <a:pt x="1602845" y="700760"/>
                </a:lnTo>
                <a:lnTo>
                  <a:pt x="1608430" y="703371"/>
                </a:lnTo>
                <a:lnTo>
                  <a:pt x="1613271" y="706355"/>
                </a:lnTo>
                <a:lnTo>
                  <a:pt x="1618110" y="710085"/>
                </a:lnTo>
                <a:lnTo>
                  <a:pt x="1622950" y="714186"/>
                </a:lnTo>
                <a:lnTo>
                  <a:pt x="1627046" y="718289"/>
                </a:lnTo>
                <a:lnTo>
                  <a:pt x="1630770" y="723137"/>
                </a:lnTo>
                <a:lnTo>
                  <a:pt x="1633748" y="728732"/>
                </a:lnTo>
                <a:lnTo>
                  <a:pt x="1636354" y="734325"/>
                </a:lnTo>
                <a:lnTo>
                  <a:pt x="1638588" y="739920"/>
                </a:lnTo>
                <a:lnTo>
                  <a:pt x="1640078" y="745887"/>
                </a:lnTo>
                <a:lnTo>
                  <a:pt x="1640822" y="752600"/>
                </a:lnTo>
                <a:lnTo>
                  <a:pt x="1641194" y="758940"/>
                </a:lnTo>
                <a:lnTo>
                  <a:pt x="1641194" y="885368"/>
                </a:lnTo>
                <a:lnTo>
                  <a:pt x="1640822" y="891708"/>
                </a:lnTo>
                <a:lnTo>
                  <a:pt x="1640078" y="898048"/>
                </a:lnTo>
                <a:lnTo>
                  <a:pt x="1638588" y="904015"/>
                </a:lnTo>
                <a:lnTo>
                  <a:pt x="1636354" y="909982"/>
                </a:lnTo>
                <a:lnTo>
                  <a:pt x="1633748" y="915576"/>
                </a:lnTo>
                <a:lnTo>
                  <a:pt x="1630770" y="920797"/>
                </a:lnTo>
                <a:lnTo>
                  <a:pt x="1627046" y="925273"/>
                </a:lnTo>
                <a:lnTo>
                  <a:pt x="1622950" y="929748"/>
                </a:lnTo>
                <a:lnTo>
                  <a:pt x="1618110" y="933850"/>
                </a:lnTo>
                <a:lnTo>
                  <a:pt x="1613271" y="937953"/>
                </a:lnTo>
                <a:lnTo>
                  <a:pt x="1608430" y="940936"/>
                </a:lnTo>
                <a:lnTo>
                  <a:pt x="1602845" y="943547"/>
                </a:lnTo>
                <a:lnTo>
                  <a:pt x="1597260" y="945784"/>
                </a:lnTo>
                <a:lnTo>
                  <a:pt x="1590931" y="947276"/>
                </a:lnTo>
                <a:lnTo>
                  <a:pt x="1584601" y="948395"/>
                </a:lnTo>
                <a:lnTo>
                  <a:pt x="1578272" y="948395"/>
                </a:lnTo>
                <a:lnTo>
                  <a:pt x="1502690" y="948395"/>
                </a:lnTo>
                <a:lnTo>
                  <a:pt x="1495989" y="948768"/>
                </a:lnTo>
                <a:lnTo>
                  <a:pt x="1489660" y="949887"/>
                </a:lnTo>
                <a:lnTo>
                  <a:pt x="1482958" y="951379"/>
                </a:lnTo>
                <a:lnTo>
                  <a:pt x="1476628" y="953244"/>
                </a:lnTo>
                <a:lnTo>
                  <a:pt x="1470298" y="955854"/>
                </a:lnTo>
                <a:lnTo>
                  <a:pt x="1464341" y="958837"/>
                </a:lnTo>
                <a:lnTo>
                  <a:pt x="1458012" y="962567"/>
                </a:lnTo>
                <a:lnTo>
                  <a:pt x="1452427" y="966297"/>
                </a:lnTo>
                <a:lnTo>
                  <a:pt x="1447215" y="970772"/>
                </a:lnTo>
                <a:lnTo>
                  <a:pt x="1442002" y="975247"/>
                </a:lnTo>
                <a:lnTo>
                  <a:pt x="1437535" y="980095"/>
                </a:lnTo>
                <a:lnTo>
                  <a:pt x="1432694" y="985316"/>
                </a:lnTo>
                <a:lnTo>
                  <a:pt x="1428971" y="991284"/>
                </a:lnTo>
                <a:lnTo>
                  <a:pt x="1425621" y="996877"/>
                </a:lnTo>
                <a:lnTo>
                  <a:pt x="1423014" y="1002845"/>
                </a:lnTo>
                <a:lnTo>
                  <a:pt x="1420780" y="1008812"/>
                </a:lnTo>
                <a:lnTo>
                  <a:pt x="1377218" y="1114728"/>
                </a:lnTo>
                <a:lnTo>
                  <a:pt x="1374240" y="1121068"/>
                </a:lnTo>
                <a:lnTo>
                  <a:pt x="1372006" y="1127035"/>
                </a:lnTo>
                <a:lnTo>
                  <a:pt x="1370144" y="1133375"/>
                </a:lnTo>
                <a:lnTo>
                  <a:pt x="1369027" y="1140088"/>
                </a:lnTo>
                <a:lnTo>
                  <a:pt x="1368282" y="1146801"/>
                </a:lnTo>
                <a:lnTo>
                  <a:pt x="1368282" y="1153887"/>
                </a:lnTo>
                <a:lnTo>
                  <a:pt x="1368282" y="1160599"/>
                </a:lnTo>
                <a:lnTo>
                  <a:pt x="1369400" y="1167312"/>
                </a:lnTo>
                <a:lnTo>
                  <a:pt x="1370516" y="1174399"/>
                </a:lnTo>
                <a:lnTo>
                  <a:pt x="1372006" y="1180739"/>
                </a:lnTo>
                <a:lnTo>
                  <a:pt x="1374240" y="1187452"/>
                </a:lnTo>
                <a:lnTo>
                  <a:pt x="1376846" y="1193419"/>
                </a:lnTo>
                <a:lnTo>
                  <a:pt x="1379824" y="1199759"/>
                </a:lnTo>
                <a:lnTo>
                  <a:pt x="1383920" y="1205353"/>
                </a:lnTo>
                <a:lnTo>
                  <a:pt x="1387643" y="1210574"/>
                </a:lnTo>
                <a:lnTo>
                  <a:pt x="1392111" y="1215422"/>
                </a:lnTo>
                <a:lnTo>
                  <a:pt x="1445726" y="1269127"/>
                </a:lnTo>
                <a:lnTo>
                  <a:pt x="1450193" y="1273602"/>
                </a:lnTo>
                <a:lnTo>
                  <a:pt x="1453544" y="1279196"/>
                </a:lnTo>
                <a:lnTo>
                  <a:pt x="1456895" y="1284417"/>
                </a:lnTo>
                <a:lnTo>
                  <a:pt x="1459501" y="1290011"/>
                </a:lnTo>
                <a:lnTo>
                  <a:pt x="1461735" y="1295606"/>
                </a:lnTo>
                <a:lnTo>
                  <a:pt x="1463225" y="1301572"/>
                </a:lnTo>
                <a:lnTo>
                  <a:pt x="1463969" y="1307912"/>
                </a:lnTo>
                <a:lnTo>
                  <a:pt x="1464341" y="1313880"/>
                </a:lnTo>
                <a:lnTo>
                  <a:pt x="1463969" y="1319847"/>
                </a:lnTo>
                <a:lnTo>
                  <a:pt x="1463225" y="1325814"/>
                </a:lnTo>
                <a:lnTo>
                  <a:pt x="1461735" y="1332154"/>
                </a:lnTo>
                <a:lnTo>
                  <a:pt x="1459501" y="1337748"/>
                </a:lnTo>
                <a:lnTo>
                  <a:pt x="1456895" y="1343342"/>
                </a:lnTo>
                <a:lnTo>
                  <a:pt x="1453544" y="1348564"/>
                </a:lnTo>
                <a:lnTo>
                  <a:pt x="1450193" y="1353785"/>
                </a:lnTo>
                <a:lnTo>
                  <a:pt x="1445726" y="1358633"/>
                </a:lnTo>
                <a:lnTo>
                  <a:pt x="1356368" y="1448139"/>
                </a:lnTo>
                <a:lnTo>
                  <a:pt x="1351528" y="1452241"/>
                </a:lnTo>
                <a:lnTo>
                  <a:pt x="1346316" y="1455971"/>
                </a:lnTo>
                <a:lnTo>
                  <a:pt x="1341103" y="1459328"/>
                </a:lnTo>
                <a:lnTo>
                  <a:pt x="1335518" y="1462311"/>
                </a:lnTo>
                <a:lnTo>
                  <a:pt x="1329933" y="1464176"/>
                </a:lnTo>
                <a:lnTo>
                  <a:pt x="1323604" y="1465668"/>
                </a:lnTo>
                <a:lnTo>
                  <a:pt x="1317646" y="1466413"/>
                </a:lnTo>
                <a:lnTo>
                  <a:pt x="1311689" y="1466786"/>
                </a:lnTo>
                <a:lnTo>
                  <a:pt x="1305732" y="1466413"/>
                </a:lnTo>
                <a:lnTo>
                  <a:pt x="1299403" y="1465668"/>
                </a:lnTo>
                <a:lnTo>
                  <a:pt x="1293446" y="1464176"/>
                </a:lnTo>
                <a:lnTo>
                  <a:pt x="1287861" y="1462311"/>
                </a:lnTo>
                <a:lnTo>
                  <a:pt x="1282276" y="1459328"/>
                </a:lnTo>
                <a:lnTo>
                  <a:pt x="1277064" y="1455971"/>
                </a:lnTo>
                <a:lnTo>
                  <a:pt x="1271479" y="1452241"/>
                </a:lnTo>
                <a:lnTo>
                  <a:pt x="1267011" y="1448139"/>
                </a:lnTo>
                <a:lnTo>
                  <a:pt x="1213397" y="1394435"/>
                </a:lnTo>
                <a:lnTo>
                  <a:pt x="1208557" y="1389960"/>
                </a:lnTo>
                <a:lnTo>
                  <a:pt x="1203344" y="1386231"/>
                </a:lnTo>
                <a:lnTo>
                  <a:pt x="1197759" y="1382128"/>
                </a:lnTo>
                <a:lnTo>
                  <a:pt x="1191802" y="1379144"/>
                </a:lnTo>
                <a:lnTo>
                  <a:pt x="1185472" y="1376534"/>
                </a:lnTo>
                <a:lnTo>
                  <a:pt x="1179143" y="1374296"/>
                </a:lnTo>
                <a:lnTo>
                  <a:pt x="1172442" y="1372804"/>
                </a:lnTo>
                <a:lnTo>
                  <a:pt x="1165367" y="1371686"/>
                </a:lnTo>
                <a:lnTo>
                  <a:pt x="1158666" y="1370567"/>
                </a:lnTo>
                <a:lnTo>
                  <a:pt x="1151964" y="1370567"/>
                </a:lnTo>
                <a:lnTo>
                  <a:pt x="1145262" y="1370567"/>
                </a:lnTo>
                <a:lnTo>
                  <a:pt x="1138188" y="1371313"/>
                </a:lnTo>
                <a:lnTo>
                  <a:pt x="1131486" y="1372804"/>
                </a:lnTo>
                <a:lnTo>
                  <a:pt x="1125157" y="1374296"/>
                </a:lnTo>
                <a:lnTo>
                  <a:pt x="1119199" y="1376534"/>
                </a:lnTo>
                <a:lnTo>
                  <a:pt x="1112870" y="1379518"/>
                </a:lnTo>
                <a:lnTo>
                  <a:pt x="1007130" y="1423152"/>
                </a:lnTo>
                <a:lnTo>
                  <a:pt x="1001173" y="1425389"/>
                </a:lnTo>
                <a:lnTo>
                  <a:pt x="995216" y="1428000"/>
                </a:lnTo>
                <a:lnTo>
                  <a:pt x="989631" y="1431357"/>
                </a:lnTo>
                <a:lnTo>
                  <a:pt x="983674" y="1435086"/>
                </a:lnTo>
                <a:lnTo>
                  <a:pt x="978462" y="1439934"/>
                </a:lnTo>
                <a:lnTo>
                  <a:pt x="973622" y="1444410"/>
                </a:lnTo>
                <a:lnTo>
                  <a:pt x="969154" y="1449631"/>
                </a:lnTo>
                <a:lnTo>
                  <a:pt x="964686" y="1454852"/>
                </a:lnTo>
                <a:lnTo>
                  <a:pt x="960963" y="1460446"/>
                </a:lnTo>
                <a:lnTo>
                  <a:pt x="957239" y="1466786"/>
                </a:lnTo>
                <a:lnTo>
                  <a:pt x="954261" y="1472754"/>
                </a:lnTo>
                <a:lnTo>
                  <a:pt x="951655" y="1479094"/>
                </a:lnTo>
                <a:lnTo>
                  <a:pt x="949793" y="1485433"/>
                </a:lnTo>
                <a:lnTo>
                  <a:pt x="948304" y="1492146"/>
                </a:lnTo>
                <a:lnTo>
                  <a:pt x="947187" y="1498860"/>
                </a:lnTo>
                <a:lnTo>
                  <a:pt x="946815" y="1505199"/>
                </a:lnTo>
                <a:lnTo>
                  <a:pt x="946815" y="1580907"/>
                </a:lnTo>
                <a:lnTo>
                  <a:pt x="946815" y="1587247"/>
                </a:lnTo>
                <a:lnTo>
                  <a:pt x="945697" y="1593214"/>
                </a:lnTo>
                <a:lnTo>
                  <a:pt x="944209" y="1599554"/>
                </a:lnTo>
                <a:lnTo>
                  <a:pt x="941974" y="1605521"/>
                </a:lnTo>
                <a:lnTo>
                  <a:pt x="939368" y="1610742"/>
                </a:lnTo>
                <a:lnTo>
                  <a:pt x="936389" y="1615964"/>
                </a:lnTo>
                <a:lnTo>
                  <a:pt x="932666" y="1621185"/>
                </a:lnTo>
                <a:lnTo>
                  <a:pt x="928198" y="1625660"/>
                </a:lnTo>
                <a:lnTo>
                  <a:pt x="923731" y="1629763"/>
                </a:lnTo>
                <a:lnTo>
                  <a:pt x="919263" y="1633119"/>
                </a:lnTo>
                <a:lnTo>
                  <a:pt x="914050" y="1636476"/>
                </a:lnTo>
                <a:lnTo>
                  <a:pt x="908466" y="1639086"/>
                </a:lnTo>
                <a:lnTo>
                  <a:pt x="902508" y="1640951"/>
                </a:lnTo>
                <a:lnTo>
                  <a:pt x="896551" y="1642816"/>
                </a:lnTo>
                <a:lnTo>
                  <a:pt x="890222" y="1643561"/>
                </a:lnTo>
                <a:lnTo>
                  <a:pt x="883892" y="1643934"/>
                </a:lnTo>
                <a:lnTo>
                  <a:pt x="757675" y="1643934"/>
                </a:lnTo>
                <a:lnTo>
                  <a:pt x="751345" y="1643561"/>
                </a:lnTo>
                <a:lnTo>
                  <a:pt x="744644" y="1642816"/>
                </a:lnTo>
                <a:lnTo>
                  <a:pt x="738687" y="1640951"/>
                </a:lnTo>
                <a:lnTo>
                  <a:pt x="733102" y="1639086"/>
                </a:lnTo>
                <a:lnTo>
                  <a:pt x="727517" y="1636476"/>
                </a:lnTo>
                <a:lnTo>
                  <a:pt x="722677" y="1633119"/>
                </a:lnTo>
                <a:lnTo>
                  <a:pt x="717464" y="1629763"/>
                </a:lnTo>
                <a:lnTo>
                  <a:pt x="712996" y="1625660"/>
                </a:lnTo>
                <a:lnTo>
                  <a:pt x="708901" y="1621185"/>
                </a:lnTo>
                <a:lnTo>
                  <a:pt x="705178" y="1615964"/>
                </a:lnTo>
                <a:lnTo>
                  <a:pt x="702199" y="1610742"/>
                </a:lnTo>
                <a:lnTo>
                  <a:pt x="699593" y="1605521"/>
                </a:lnTo>
                <a:lnTo>
                  <a:pt x="697359" y="1599554"/>
                </a:lnTo>
                <a:lnTo>
                  <a:pt x="695869" y="1593214"/>
                </a:lnTo>
                <a:lnTo>
                  <a:pt x="695125" y="1587247"/>
                </a:lnTo>
                <a:lnTo>
                  <a:pt x="694753" y="1580907"/>
                </a:lnTo>
                <a:lnTo>
                  <a:pt x="694753" y="1505199"/>
                </a:lnTo>
                <a:lnTo>
                  <a:pt x="694008" y="1498860"/>
                </a:lnTo>
                <a:lnTo>
                  <a:pt x="692891" y="1492146"/>
                </a:lnTo>
                <a:lnTo>
                  <a:pt x="691775" y="1485433"/>
                </a:lnTo>
                <a:lnTo>
                  <a:pt x="689540" y="1479094"/>
                </a:lnTo>
                <a:lnTo>
                  <a:pt x="686934" y="1472754"/>
                </a:lnTo>
                <a:lnTo>
                  <a:pt x="683955" y="1466786"/>
                </a:lnTo>
                <a:lnTo>
                  <a:pt x="680604" y="1460446"/>
                </a:lnTo>
                <a:lnTo>
                  <a:pt x="676882" y="1454852"/>
                </a:lnTo>
                <a:lnTo>
                  <a:pt x="672786" y="1449631"/>
                </a:lnTo>
                <a:lnTo>
                  <a:pt x="667573" y="1444410"/>
                </a:lnTo>
                <a:lnTo>
                  <a:pt x="662733" y="1439934"/>
                </a:lnTo>
                <a:lnTo>
                  <a:pt x="657520" y="1435086"/>
                </a:lnTo>
                <a:lnTo>
                  <a:pt x="651936" y="1431357"/>
                </a:lnTo>
                <a:lnTo>
                  <a:pt x="646351" y="1428000"/>
                </a:lnTo>
                <a:lnTo>
                  <a:pt x="640021" y="1425389"/>
                </a:lnTo>
                <a:lnTo>
                  <a:pt x="634064" y="1423152"/>
                </a:lnTo>
                <a:lnTo>
                  <a:pt x="528325" y="1379518"/>
                </a:lnTo>
                <a:lnTo>
                  <a:pt x="522367" y="1376534"/>
                </a:lnTo>
                <a:lnTo>
                  <a:pt x="516410" y="1374296"/>
                </a:lnTo>
                <a:lnTo>
                  <a:pt x="510081" y="1372804"/>
                </a:lnTo>
                <a:lnTo>
                  <a:pt x="503007" y="1371313"/>
                </a:lnTo>
                <a:lnTo>
                  <a:pt x="496305" y="1370567"/>
                </a:lnTo>
                <a:lnTo>
                  <a:pt x="489603" y="1370567"/>
                </a:lnTo>
                <a:lnTo>
                  <a:pt x="482529" y="1370567"/>
                </a:lnTo>
                <a:lnTo>
                  <a:pt x="475827" y="1371686"/>
                </a:lnTo>
                <a:lnTo>
                  <a:pt x="469125" y="1372804"/>
                </a:lnTo>
                <a:lnTo>
                  <a:pt x="462797" y="1374296"/>
                </a:lnTo>
                <a:lnTo>
                  <a:pt x="456095" y="1376534"/>
                </a:lnTo>
                <a:lnTo>
                  <a:pt x="449765" y="1379144"/>
                </a:lnTo>
                <a:lnTo>
                  <a:pt x="443808" y="1382128"/>
                </a:lnTo>
                <a:lnTo>
                  <a:pt x="438223" y="1386231"/>
                </a:lnTo>
                <a:lnTo>
                  <a:pt x="433011" y="1389960"/>
                </a:lnTo>
                <a:lnTo>
                  <a:pt x="428170" y="1394435"/>
                </a:lnTo>
                <a:lnTo>
                  <a:pt x="374184" y="1448139"/>
                </a:lnTo>
                <a:lnTo>
                  <a:pt x="369716" y="1452241"/>
                </a:lnTo>
                <a:lnTo>
                  <a:pt x="364503" y="1455971"/>
                </a:lnTo>
                <a:lnTo>
                  <a:pt x="359291" y="1459328"/>
                </a:lnTo>
                <a:lnTo>
                  <a:pt x="353706" y="1462311"/>
                </a:lnTo>
                <a:lnTo>
                  <a:pt x="347749" y="1464176"/>
                </a:lnTo>
                <a:lnTo>
                  <a:pt x="341792" y="1465668"/>
                </a:lnTo>
                <a:lnTo>
                  <a:pt x="335835" y="1466413"/>
                </a:lnTo>
                <a:lnTo>
                  <a:pt x="329878" y="1466786"/>
                </a:lnTo>
                <a:lnTo>
                  <a:pt x="323548" y="1466413"/>
                </a:lnTo>
                <a:lnTo>
                  <a:pt x="317591" y="1465668"/>
                </a:lnTo>
                <a:lnTo>
                  <a:pt x="311634" y="1464176"/>
                </a:lnTo>
                <a:lnTo>
                  <a:pt x="306049" y="1462311"/>
                </a:lnTo>
                <a:lnTo>
                  <a:pt x="300464" y="1459328"/>
                </a:lnTo>
                <a:lnTo>
                  <a:pt x="294879" y="1455971"/>
                </a:lnTo>
                <a:lnTo>
                  <a:pt x="290039" y="1452241"/>
                </a:lnTo>
                <a:lnTo>
                  <a:pt x="285199" y="1448139"/>
                </a:lnTo>
                <a:lnTo>
                  <a:pt x="195842" y="1358633"/>
                </a:lnTo>
                <a:lnTo>
                  <a:pt x="191374" y="1353785"/>
                </a:lnTo>
                <a:lnTo>
                  <a:pt x="187650" y="1348564"/>
                </a:lnTo>
                <a:lnTo>
                  <a:pt x="184672" y="1343342"/>
                </a:lnTo>
                <a:lnTo>
                  <a:pt x="182066" y="1337748"/>
                </a:lnTo>
                <a:lnTo>
                  <a:pt x="179832" y="1332154"/>
                </a:lnTo>
                <a:lnTo>
                  <a:pt x="178715" y="1325814"/>
                </a:lnTo>
                <a:lnTo>
                  <a:pt x="177598" y="1319847"/>
                </a:lnTo>
                <a:lnTo>
                  <a:pt x="177598" y="1313880"/>
                </a:lnTo>
                <a:lnTo>
                  <a:pt x="177598" y="1307912"/>
                </a:lnTo>
                <a:lnTo>
                  <a:pt x="178715" y="1301572"/>
                </a:lnTo>
                <a:lnTo>
                  <a:pt x="179832" y="1295606"/>
                </a:lnTo>
                <a:lnTo>
                  <a:pt x="182066" y="1290011"/>
                </a:lnTo>
                <a:lnTo>
                  <a:pt x="184672" y="1284417"/>
                </a:lnTo>
                <a:lnTo>
                  <a:pt x="187650" y="1279196"/>
                </a:lnTo>
                <a:lnTo>
                  <a:pt x="191374" y="1273602"/>
                </a:lnTo>
                <a:lnTo>
                  <a:pt x="195842" y="1269127"/>
                </a:lnTo>
                <a:lnTo>
                  <a:pt x="249456" y="1215422"/>
                </a:lnTo>
                <a:lnTo>
                  <a:pt x="253924" y="1210574"/>
                </a:lnTo>
                <a:lnTo>
                  <a:pt x="258019" y="1205353"/>
                </a:lnTo>
                <a:lnTo>
                  <a:pt x="261370" y="1199759"/>
                </a:lnTo>
                <a:lnTo>
                  <a:pt x="264349" y="1193419"/>
                </a:lnTo>
                <a:lnTo>
                  <a:pt x="266955" y="1187452"/>
                </a:lnTo>
                <a:lnTo>
                  <a:pt x="269189" y="1180739"/>
                </a:lnTo>
                <a:lnTo>
                  <a:pt x="270678" y="1174399"/>
                </a:lnTo>
                <a:lnTo>
                  <a:pt x="272540" y="1167312"/>
                </a:lnTo>
                <a:lnTo>
                  <a:pt x="273284" y="1160599"/>
                </a:lnTo>
                <a:lnTo>
                  <a:pt x="273657" y="1153887"/>
                </a:lnTo>
                <a:lnTo>
                  <a:pt x="273284" y="1146801"/>
                </a:lnTo>
                <a:lnTo>
                  <a:pt x="272540" y="1140088"/>
                </a:lnTo>
                <a:lnTo>
                  <a:pt x="271051" y="1133375"/>
                </a:lnTo>
                <a:lnTo>
                  <a:pt x="269189" y="1127035"/>
                </a:lnTo>
                <a:lnTo>
                  <a:pt x="266955" y="1121068"/>
                </a:lnTo>
                <a:lnTo>
                  <a:pt x="264349" y="1114728"/>
                </a:lnTo>
                <a:lnTo>
                  <a:pt x="220787" y="1008812"/>
                </a:lnTo>
                <a:lnTo>
                  <a:pt x="218181" y="1002845"/>
                </a:lnTo>
                <a:lnTo>
                  <a:pt x="215575" y="996877"/>
                </a:lnTo>
                <a:lnTo>
                  <a:pt x="212224" y="991284"/>
                </a:lnTo>
                <a:lnTo>
                  <a:pt x="208500" y="985316"/>
                </a:lnTo>
                <a:lnTo>
                  <a:pt x="204405" y="980095"/>
                </a:lnTo>
                <a:lnTo>
                  <a:pt x="199565" y="975247"/>
                </a:lnTo>
                <a:lnTo>
                  <a:pt x="194725" y="970772"/>
                </a:lnTo>
                <a:lnTo>
                  <a:pt x="188768" y="966297"/>
                </a:lnTo>
                <a:lnTo>
                  <a:pt x="183183" y="962567"/>
                </a:lnTo>
                <a:lnTo>
                  <a:pt x="177598" y="958837"/>
                </a:lnTo>
                <a:lnTo>
                  <a:pt x="171269" y="955854"/>
                </a:lnTo>
                <a:lnTo>
                  <a:pt x="164939" y="953244"/>
                </a:lnTo>
                <a:lnTo>
                  <a:pt x="158609" y="951379"/>
                </a:lnTo>
                <a:lnTo>
                  <a:pt x="151908" y="949887"/>
                </a:lnTo>
                <a:lnTo>
                  <a:pt x="145579" y="948768"/>
                </a:lnTo>
                <a:lnTo>
                  <a:pt x="138877" y="948395"/>
                </a:lnTo>
                <a:lnTo>
                  <a:pt x="63295" y="948395"/>
                </a:lnTo>
                <a:lnTo>
                  <a:pt x="56593" y="948022"/>
                </a:lnTo>
                <a:lnTo>
                  <a:pt x="50636" y="947276"/>
                </a:lnTo>
                <a:lnTo>
                  <a:pt x="44679" y="945784"/>
                </a:lnTo>
                <a:lnTo>
                  <a:pt x="38722" y="943547"/>
                </a:lnTo>
                <a:lnTo>
                  <a:pt x="33137" y="940936"/>
                </a:lnTo>
                <a:lnTo>
                  <a:pt x="27925" y="937953"/>
                </a:lnTo>
                <a:lnTo>
                  <a:pt x="23084" y="933850"/>
                </a:lnTo>
                <a:lnTo>
                  <a:pt x="18617" y="929748"/>
                </a:lnTo>
                <a:lnTo>
                  <a:pt x="14521" y="925273"/>
                </a:lnTo>
                <a:lnTo>
                  <a:pt x="11170" y="920425"/>
                </a:lnTo>
                <a:lnTo>
                  <a:pt x="7447" y="915203"/>
                </a:lnTo>
                <a:lnTo>
                  <a:pt x="4841" y="909982"/>
                </a:lnTo>
                <a:lnTo>
                  <a:pt x="2979" y="904015"/>
                </a:lnTo>
                <a:lnTo>
                  <a:pt x="1118" y="898048"/>
                </a:lnTo>
                <a:lnTo>
                  <a:pt x="373" y="891708"/>
                </a:lnTo>
                <a:lnTo>
                  <a:pt x="0" y="885368"/>
                </a:lnTo>
                <a:lnTo>
                  <a:pt x="0" y="758940"/>
                </a:lnTo>
                <a:lnTo>
                  <a:pt x="373" y="752600"/>
                </a:lnTo>
                <a:lnTo>
                  <a:pt x="1118" y="745887"/>
                </a:lnTo>
                <a:lnTo>
                  <a:pt x="2979" y="739920"/>
                </a:lnTo>
                <a:lnTo>
                  <a:pt x="4841" y="734325"/>
                </a:lnTo>
                <a:lnTo>
                  <a:pt x="7447" y="728732"/>
                </a:lnTo>
                <a:lnTo>
                  <a:pt x="11170" y="723137"/>
                </a:lnTo>
                <a:lnTo>
                  <a:pt x="14521" y="718289"/>
                </a:lnTo>
                <a:lnTo>
                  <a:pt x="18617" y="714186"/>
                </a:lnTo>
                <a:lnTo>
                  <a:pt x="23084" y="710085"/>
                </a:lnTo>
                <a:lnTo>
                  <a:pt x="27925" y="706355"/>
                </a:lnTo>
                <a:lnTo>
                  <a:pt x="33137" y="703371"/>
                </a:lnTo>
                <a:lnTo>
                  <a:pt x="38722" y="700760"/>
                </a:lnTo>
                <a:lnTo>
                  <a:pt x="44679" y="698523"/>
                </a:lnTo>
                <a:lnTo>
                  <a:pt x="50636" y="696658"/>
                </a:lnTo>
                <a:lnTo>
                  <a:pt x="56593" y="695540"/>
                </a:lnTo>
                <a:lnTo>
                  <a:pt x="63295" y="695167"/>
                </a:lnTo>
                <a:lnTo>
                  <a:pt x="138877" y="695540"/>
                </a:lnTo>
                <a:lnTo>
                  <a:pt x="145579" y="695167"/>
                </a:lnTo>
                <a:lnTo>
                  <a:pt x="152280" y="694048"/>
                </a:lnTo>
                <a:lnTo>
                  <a:pt x="158609" y="692556"/>
                </a:lnTo>
                <a:lnTo>
                  <a:pt x="164939" y="690691"/>
                </a:lnTo>
                <a:lnTo>
                  <a:pt x="171269" y="688081"/>
                </a:lnTo>
                <a:lnTo>
                  <a:pt x="177598" y="685097"/>
                </a:lnTo>
                <a:lnTo>
                  <a:pt x="183555" y="681741"/>
                </a:lnTo>
                <a:lnTo>
                  <a:pt x="189140" y="678011"/>
                </a:lnTo>
                <a:lnTo>
                  <a:pt x="194725" y="673536"/>
                </a:lnTo>
                <a:lnTo>
                  <a:pt x="199565" y="668688"/>
                </a:lnTo>
                <a:lnTo>
                  <a:pt x="204405" y="663840"/>
                </a:lnTo>
                <a:lnTo>
                  <a:pt x="208500" y="658618"/>
                </a:lnTo>
                <a:lnTo>
                  <a:pt x="212224" y="653024"/>
                </a:lnTo>
                <a:lnTo>
                  <a:pt x="215575" y="647430"/>
                </a:lnTo>
                <a:lnTo>
                  <a:pt x="218554" y="641090"/>
                </a:lnTo>
                <a:lnTo>
                  <a:pt x="221160" y="635123"/>
                </a:lnTo>
                <a:lnTo>
                  <a:pt x="264349" y="529207"/>
                </a:lnTo>
                <a:lnTo>
                  <a:pt x="266955" y="523240"/>
                </a:lnTo>
                <a:lnTo>
                  <a:pt x="269189" y="517272"/>
                </a:lnTo>
                <a:lnTo>
                  <a:pt x="271051" y="510559"/>
                </a:lnTo>
                <a:lnTo>
                  <a:pt x="272540" y="503846"/>
                </a:lnTo>
                <a:lnTo>
                  <a:pt x="273284" y="497134"/>
                </a:lnTo>
                <a:lnTo>
                  <a:pt x="273657" y="490421"/>
                </a:lnTo>
                <a:lnTo>
                  <a:pt x="273284" y="483335"/>
                </a:lnTo>
                <a:lnTo>
                  <a:pt x="272540" y="476622"/>
                </a:lnTo>
                <a:lnTo>
                  <a:pt x="271051" y="469909"/>
                </a:lnTo>
                <a:lnTo>
                  <a:pt x="269189" y="463196"/>
                </a:lnTo>
                <a:lnTo>
                  <a:pt x="266955" y="456483"/>
                </a:lnTo>
                <a:lnTo>
                  <a:pt x="264349" y="450516"/>
                </a:lnTo>
                <a:lnTo>
                  <a:pt x="261370" y="444548"/>
                </a:lnTo>
                <a:lnTo>
                  <a:pt x="258019" y="438955"/>
                </a:lnTo>
                <a:lnTo>
                  <a:pt x="253924" y="433360"/>
                </a:lnTo>
                <a:lnTo>
                  <a:pt x="249456" y="428512"/>
                </a:lnTo>
                <a:lnTo>
                  <a:pt x="196214" y="374808"/>
                </a:lnTo>
                <a:lnTo>
                  <a:pt x="191374" y="369960"/>
                </a:lnTo>
                <a:lnTo>
                  <a:pt x="187650" y="365111"/>
                </a:lnTo>
                <a:lnTo>
                  <a:pt x="184672" y="359891"/>
                </a:lnTo>
                <a:lnTo>
                  <a:pt x="182066" y="353923"/>
                </a:lnTo>
                <a:lnTo>
                  <a:pt x="180204" y="347957"/>
                </a:lnTo>
                <a:lnTo>
                  <a:pt x="178715" y="342362"/>
                </a:lnTo>
                <a:lnTo>
                  <a:pt x="177598" y="336395"/>
                </a:lnTo>
                <a:lnTo>
                  <a:pt x="177598" y="330428"/>
                </a:lnTo>
                <a:lnTo>
                  <a:pt x="177598" y="324088"/>
                </a:lnTo>
                <a:lnTo>
                  <a:pt x="178715" y="318121"/>
                </a:lnTo>
                <a:lnTo>
                  <a:pt x="180204" y="312153"/>
                </a:lnTo>
                <a:lnTo>
                  <a:pt x="182066" y="306560"/>
                </a:lnTo>
                <a:lnTo>
                  <a:pt x="184672" y="300592"/>
                </a:lnTo>
                <a:lnTo>
                  <a:pt x="187650" y="295372"/>
                </a:lnTo>
                <a:lnTo>
                  <a:pt x="191374" y="290150"/>
                </a:lnTo>
                <a:lnTo>
                  <a:pt x="196214" y="285302"/>
                </a:lnTo>
                <a:lnTo>
                  <a:pt x="285199" y="195796"/>
                </a:lnTo>
                <a:lnTo>
                  <a:pt x="290039" y="191693"/>
                </a:lnTo>
                <a:lnTo>
                  <a:pt x="294879" y="187963"/>
                </a:lnTo>
                <a:lnTo>
                  <a:pt x="300464" y="184607"/>
                </a:lnTo>
                <a:lnTo>
                  <a:pt x="306049" y="182370"/>
                </a:lnTo>
                <a:lnTo>
                  <a:pt x="311634" y="180132"/>
                </a:lnTo>
                <a:lnTo>
                  <a:pt x="317591" y="178640"/>
                </a:lnTo>
                <a:lnTo>
                  <a:pt x="323548" y="177895"/>
                </a:lnTo>
                <a:lnTo>
                  <a:pt x="329878" y="177521"/>
                </a:lnTo>
                <a:lnTo>
                  <a:pt x="335835" y="177895"/>
                </a:lnTo>
                <a:lnTo>
                  <a:pt x="341792" y="178640"/>
                </a:lnTo>
                <a:lnTo>
                  <a:pt x="347749" y="180132"/>
                </a:lnTo>
                <a:lnTo>
                  <a:pt x="353706" y="182370"/>
                </a:lnTo>
                <a:lnTo>
                  <a:pt x="359291" y="184607"/>
                </a:lnTo>
                <a:lnTo>
                  <a:pt x="364503" y="187963"/>
                </a:lnTo>
                <a:lnTo>
                  <a:pt x="369716" y="191693"/>
                </a:lnTo>
                <a:lnTo>
                  <a:pt x="374184" y="195796"/>
                </a:lnTo>
                <a:lnTo>
                  <a:pt x="428170" y="249499"/>
                </a:lnTo>
                <a:lnTo>
                  <a:pt x="433383" y="254347"/>
                </a:lnTo>
                <a:lnTo>
                  <a:pt x="438596" y="258077"/>
                </a:lnTo>
                <a:lnTo>
                  <a:pt x="444180" y="261807"/>
                </a:lnTo>
                <a:lnTo>
                  <a:pt x="449765" y="264790"/>
                </a:lnTo>
                <a:lnTo>
                  <a:pt x="456095" y="267400"/>
                </a:lnTo>
                <a:lnTo>
                  <a:pt x="462797" y="269638"/>
                </a:lnTo>
                <a:lnTo>
                  <a:pt x="469498" y="271130"/>
                </a:lnTo>
                <a:lnTo>
                  <a:pt x="475827" y="272622"/>
                </a:lnTo>
                <a:lnTo>
                  <a:pt x="482902" y="273368"/>
                </a:lnTo>
                <a:lnTo>
                  <a:pt x="489975" y="273368"/>
                </a:lnTo>
                <a:lnTo>
                  <a:pt x="496678" y="273368"/>
                </a:lnTo>
                <a:lnTo>
                  <a:pt x="503380" y="272622"/>
                </a:lnTo>
                <a:lnTo>
                  <a:pt x="510081" y="271503"/>
                </a:lnTo>
                <a:lnTo>
                  <a:pt x="516410" y="269638"/>
                </a:lnTo>
                <a:lnTo>
                  <a:pt x="522740" y="267400"/>
                </a:lnTo>
                <a:lnTo>
                  <a:pt x="528325" y="264790"/>
                </a:lnTo>
                <a:lnTo>
                  <a:pt x="634064" y="220783"/>
                </a:lnTo>
                <a:lnTo>
                  <a:pt x="640021" y="218918"/>
                </a:lnTo>
                <a:lnTo>
                  <a:pt x="646351" y="215935"/>
                </a:lnTo>
                <a:lnTo>
                  <a:pt x="651936" y="212578"/>
                </a:lnTo>
                <a:lnTo>
                  <a:pt x="657520" y="208849"/>
                </a:lnTo>
                <a:lnTo>
                  <a:pt x="662733" y="204746"/>
                </a:lnTo>
                <a:lnTo>
                  <a:pt x="667573" y="199898"/>
                </a:lnTo>
                <a:lnTo>
                  <a:pt x="672786" y="194676"/>
                </a:lnTo>
                <a:lnTo>
                  <a:pt x="676882" y="189083"/>
                </a:lnTo>
                <a:lnTo>
                  <a:pt x="680604" y="183488"/>
                </a:lnTo>
                <a:lnTo>
                  <a:pt x="683955" y="177521"/>
                </a:lnTo>
                <a:lnTo>
                  <a:pt x="686934" y="171554"/>
                </a:lnTo>
                <a:lnTo>
                  <a:pt x="689540" y="164841"/>
                </a:lnTo>
                <a:lnTo>
                  <a:pt x="691775" y="158501"/>
                </a:lnTo>
                <a:lnTo>
                  <a:pt x="692891" y="152161"/>
                </a:lnTo>
                <a:lnTo>
                  <a:pt x="694008" y="145821"/>
                </a:lnTo>
                <a:lnTo>
                  <a:pt x="694753" y="139108"/>
                </a:lnTo>
                <a:lnTo>
                  <a:pt x="694753" y="63028"/>
                </a:lnTo>
                <a:lnTo>
                  <a:pt x="695125" y="56688"/>
                </a:lnTo>
                <a:lnTo>
                  <a:pt x="695869" y="50348"/>
                </a:lnTo>
                <a:lnTo>
                  <a:pt x="697359" y="44380"/>
                </a:lnTo>
                <a:lnTo>
                  <a:pt x="699593" y="38414"/>
                </a:lnTo>
                <a:lnTo>
                  <a:pt x="702199" y="32819"/>
                </a:lnTo>
                <a:lnTo>
                  <a:pt x="705178" y="27971"/>
                </a:lnTo>
                <a:lnTo>
                  <a:pt x="708901" y="23123"/>
                </a:lnTo>
                <a:lnTo>
                  <a:pt x="712996" y="18648"/>
                </a:lnTo>
                <a:lnTo>
                  <a:pt x="717464" y="14545"/>
                </a:lnTo>
                <a:lnTo>
                  <a:pt x="722677" y="10443"/>
                </a:lnTo>
                <a:lnTo>
                  <a:pt x="727889" y="7459"/>
                </a:lnTo>
                <a:lnTo>
                  <a:pt x="733102" y="4848"/>
                </a:lnTo>
                <a:lnTo>
                  <a:pt x="739059" y="2611"/>
                </a:lnTo>
                <a:lnTo>
                  <a:pt x="745016" y="1119"/>
                </a:lnTo>
                <a:lnTo>
                  <a:pt x="751345" y="373"/>
                </a:lnTo>
                <a:close/>
              </a:path>
            </a:pathLst>
          </a:custGeom>
          <a:solidFill>
            <a:srgbClr val="0070C0"/>
          </a:solidFill>
          <a:ln w="3175">
            <a:solidFill>
              <a:schemeClr val="tx1"/>
            </a:solidFill>
          </a:ln>
          <a:extLst/>
        </p:spPr>
        <p:txBody>
          <a:bodyPr wrap="square" anchor="ctr">
            <a:noAutofit/>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r>
              <a:rPr lang="zh-CN" altLang="en-US" sz="800" b="1" dirty="0">
                <a:solidFill>
                  <a:srgbClr val="FFFFFF"/>
                </a:solidFill>
                <a:latin typeface="+mn-ea"/>
                <a:ea typeface="+mn-ea"/>
              </a:rPr>
              <a:t>威胁预警</a:t>
            </a:r>
          </a:p>
        </p:txBody>
      </p:sp>
      <p:sp>
        <p:nvSpPr>
          <p:cNvPr id="32" name="矩形 31"/>
          <p:cNvSpPr/>
          <p:nvPr/>
        </p:nvSpPr>
        <p:spPr>
          <a:xfrm>
            <a:off x="3305535" y="2014900"/>
            <a:ext cx="1478874" cy="246221"/>
          </a:xfrm>
          <a:prstGeom prst="rect">
            <a:avLst/>
          </a:prstGeom>
        </p:spPr>
        <p:txBody>
          <a:bodyPr wrap="square">
            <a:spAutoFit/>
          </a:bodyPr>
          <a:lstStyle/>
          <a:p>
            <a:pPr algn="ctr">
              <a:buFont typeface="Arial" pitchFamily="34" charset="0"/>
              <a:buNone/>
              <a:defRPr/>
            </a:pPr>
            <a:r>
              <a:rPr lang="zh-CN" altLang="en-US" sz="1000" b="1" dirty="0" smtClean="0">
                <a:solidFill>
                  <a:srgbClr val="FFFF00"/>
                </a:solidFill>
                <a:latin typeface="微软雅黑" panose="020B0503020204020204" pitchFamily="34" charset="-122"/>
                <a:ea typeface="微软雅黑" panose="020B0503020204020204" pitchFamily="34" charset="-122"/>
              </a:rPr>
              <a:t>“看得见”的攻击分析</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sp>
        <p:nvSpPr>
          <p:cNvPr id="34" name="矩形 33"/>
          <p:cNvSpPr/>
          <p:nvPr/>
        </p:nvSpPr>
        <p:spPr>
          <a:xfrm>
            <a:off x="1346961" y="3602618"/>
            <a:ext cx="1261885" cy="276999"/>
          </a:xfrm>
          <a:prstGeom prst="rect">
            <a:avLst/>
          </a:prstGeom>
        </p:spPr>
        <p:txBody>
          <a:bodyPr wrap="none">
            <a:spAutoFit/>
          </a:bodyPr>
          <a:lstStyle/>
          <a:p>
            <a:pPr algn="ctr">
              <a:buFont typeface="Arial" pitchFamily="34" charset="0"/>
              <a:buNone/>
              <a:defRPr/>
            </a:pPr>
            <a:r>
              <a:rPr lang="zh-CN" altLang="en-US" sz="1200" b="1" dirty="0" smtClean="0">
                <a:solidFill>
                  <a:srgbClr val="FFFF00"/>
                </a:solidFill>
                <a:latin typeface="微软雅黑" panose="020B0503020204020204" pitchFamily="34" charset="-122"/>
                <a:ea typeface="微软雅黑" panose="020B0503020204020204" pitchFamily="34" charset="-122"/>
              </a:rPr>
              <a:t>大数据分析引擎</a:t>
            </a:r>
            <a:endParaRPr lang="zh-CN" altLang="en-US" sz="1200" b="1" dirty="0">
              <a:solidFill>
                <a:srgbClr val="FFFF00"/>
              </a:solidFill>
              <a:latin typeface="微软雅黑" panose="020B0503020204020204" pitchFamily="34" charset="-122"/>
              <a:ea typeface="微软雅黑" panose="020B0503020204020204" pitchFamily="34" charset="-122"/>
            </a:endParaRPr>
          </a:p>
        </p:txBody>
      </p:sp>
      <p:sp>
        <p:nvSpPr>
          <p:cNvPr id="37" name="矩形 36"/>
          <p:cNvSpPr/>
          <p:nvPr/>
        </p:nvSpPr>
        <p:spPr>
          <a:xfrm>
            <a:off x="3305535" y="3781987"/>
            <a:ext cx="1478874" cy="246221"/>
          </a:xfrm>
          <a:prstGeom prst="rect">
            <a:avLst/>
          </a:prstGeom>
        </p:spPr>
        <p:txBody>
          <a:bodyPr wrap="square">
            <a:spAutoFit/>
          </a:bodyPr>
          <a:lstStyle/>
          <a:p>
            <a:pPr algn="ctr">
              <a:buFont typeface="Arial" pitchFamily="34" charset="0"/>
              <a:buNone/>
              <a:defRPr/>
            </a:pPr>
            <a:r>
              <a:rPr lang="zh-CN" altLang="en-US" sz="1000" b="1" dirty="0" smtClean="0">
                <a:solidFill>
                  <a:srgbClr val="FFFF00"/>
                </a:solidFill>
                <a:latin typeface="微软雅黑" panose="020B0503020204020204" pitchFamily="34" charset="-122"/>
                <a:ea typeface="微软雅黑" panose="020B0503020204020204" pitchFamily="34" charset="-122"/>
              </a:rPr>
              <a:t>“看不见”的攻击分析</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sp>
        <p:nvSpPr>
          <p:cNvPr id="39" name="矩形 38"/>
          <p:cNvSpPr/>
          <p:nvPr/>
        </p:nvSpPr>
        <p:spPr>
          <a:xfrm>
            <a:off x="3305535" y="5310620"/>
            <a:ext cx="1478874" cy="246221"/>
          </a:xfrm>
          <a:prstGeom prst="rect">
            <a:avLst/>
          </a:prstGeom>
        </p:spPr>
        <p:txBody>
          <a:bodyPr wrap="square">
            <a:spAutoFit/>
          </a:bodyPr>
          <a:lstStyle/>
          <a:p>
            <a:pPr algn="ctr">
              <a:buFont typeface="Arial" pitchFamily="34" charset="0"/>
              <a:buNone/>
              <a:defRPr/>
            </a:pPr>
            <a:r>
              <a:rPr lang="zh-CN" altLang="en-US" sz="1000" b="1" dirty="0" smtClean="0">
                <a:solidFill>
                  <a:srgbClr val="FFFF00"/>
                </a:solidFill>
                <a:latin typeface="微软雅黑" panose="020B0503020204020204" pitchFamily="34" charset="-122"/>
                <a:ea typeface="微软雅黑" panose="020B0503020204020204" pitchFamily="34" charset="-122"/>
              </a:rPr>
              <a:t>安全威胁态势分析</a:t>
            </a:r>
            <a:endParaRPr lang="zh-CN" altLang="en-US" sz="1000" b="1" dirty="0">
              <a:solidFill>
                <a:srgbClr val="FFFF00"/>
              </a:solidFill>
              <a:latin typeface="微软雅黑" panose="020B0503020204020204" pitchFamily="34" charset="-122"/>
              <a:ea typeface="微软雅黑" panose="020B0503020204020204" pitchFamily="34" charset="-122"/>
            </a:endParaRPr>
          </a:p>
        </p:txBody>
      </p:sp>
      <p:sp>
        <p:nvSpPr>
          <p:cNvPr id="3" name="左大括号 2"/>
          <p:cNvSpPr/>
          <p:nvPr/>
        </p:nvSpPr>
        <p:spPr>
          <a:xfrm>
            <a:off x="3010369" y="1027652"/>
            <a:ext cx="243401" cy="4335401"/>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45" name="Picture 10" descr="\\192.168.1.20\丽日共享\201011\I 业务一部\徐琳浩\图标修改好\统一管理中心.emf"/>
          <p:cNvPicPr>
            <a:picLocks noChangeAspect="1" noChangeArrowheads="1"/>
          </p:cNvPicPr>
          <p:nvPr/>
        </p:nvPicPr>
        <p:blipFill>
          <a:blip r:embed="rId2" cstate="screen">
            <a:extLst>
              <a:ext uri="{28A0092B-C50C-407E-A947-70E740481C1C}">
                <a14:useLocalDpi xmlns:a14="http://schemas.microsoft.com/office/drawing/2010/main"/>
              </a:ext>
            </a:extLst>
          </a:blip>
          <a:srcRect l="61043" b="78613"/>
          <a:stretch>
            <a:fillRect/>
          </a:stretch>
        </p:blipFill>
        <p:spPr bwMode="auto">
          <a:xfrm>
            <a:off x="1464986" y="2809354"/>
            <a:ext cx="1242046" cy="80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 name="矩形 45"/>
          <p:cNvSpPr/>
          <p:nvPr/>
        </p:nvSpPr>
        <p:spPr>
          <a:xfrm>
            <a:off x="393658" y="1649999"/>
            <a:ext cx="349650" cy="3166107"/>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3175">
            <a:no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数据</a:t>
            </a:r>
            <a:r>
              <a:rPr lang="zh-CN" altLang="en-US" b="1" dirty="0" smtClean="0">
                <a:solidFill>
                  <a:schemeClr val="tx1"/>
                </a:solidFill>
              </a:rPr>
              <a:t>接口</a:t>
            </a:r>
            <a:endParaRPr lang="en-US" altLang="zh-CN" b="1" dirty="0" smtClean="0">
              <a:solidFill>
                <a:schemeClr val="tx1"/>
              </a:solidFill>
            </a:endParaRPr>
          </a:p>
        </p:txBody>
      </p:sp>
      <p:sp>
        <p:nvSpPr>
          <p:cNvPr id="47" name="上下箭头 46"/>
          <p:cNvSpPr/>
          <p:nvPr/>
        </p:nvSpPr>
        <p:spPr>
          <a:xfrm rot="5400000">
            <a:off x="946990" y="3036916"/>
            <a:ext cx="254599" cy="440098"/>
          </a:xfrm>
          <a:prstGeom prst="upDownArrow">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8" name="矩形 47"/>
          <p:cNvSpPr/>
          <p:nvPr/>
        </p:nvSpPr>
        <p:spPr>
          <a:xfrm>
            <a:off x="5167147" y="925266"/>
            <a:ext cx="4503118" cy="1015663"/>
          </a:xfrm>
          <a:prstGeom prst="rect">
            <a:avLst/>
          </a:prstGeom>
        </p:spPr>
        <p:txBody>
          <a:bodyPr wrap="square" anchor="b">
            <a:spAutoFit/>
          </a:bodyPr>
          <a:lstStyle/>
          <a:p>
            <a:pPr marL="342900" indent="-342900">
              <a:lnSpc>
                <a:spcPct val="150000"/>
              </a:lnSpc>
              <a:buFont typeface="Arial" panose="020B0604020202020204" pitchFamily="34" charset="0"/>
              <a:buChar char="•"/>
            </a:pPr>
            <a:r>
              <a:rPr lang="zh-CN" altLang="en-US" sz="1000" b="1" dirty="0" smtClean="0">
                <a:solidFill>
                  <a:srgbClr val="FFFF00"/>
                </a:solidFill>
                <a:latin typeface="+mn-ea"/>
              </a:rPr>
              <a:t>定义统一日志协议格式</a:t>
            </a:r>
            <a:r>
              <a:rPr lang="zh-CN" altLang="en-US" sz="1000" dirty="0" smtClean="0">
                <a:solidFill>
                  <a:srgbClr val="FFFFFF"/>
                </a:solidFill>
                <a:latin typeface="+mn-ea"/>
              </a:rPr>
              <a:t>，将</a:t>
            </a:r>
            <a:r>
              <a:rPr lang="en-US" altLang="zh-CN" sz="1000" dirty="0" smtClean="0">
                <a:solidFill>
                  <a:srgbClr val="FFFFFF"/>
                </a:solidFill>
                <a:latin typeface="+mn-ea"/>
              </a:rPr>
              <a:t>WAF</a:t>
            </a:r>
            <a:r>
              <a:rPr lang="zh-CN" altLang="en-US" sz="1000" dirty="0">
                <a:solidFill>
                  <a:srgbClr val="FFFFFF"/>
                </a:solidFill>
                <a:latin typeface="+mn-ea"/>
              </a:rPr>
              <a:t>、</a:t>
            </a:r>
            <a:r>
              <a:rPr lang="en-US" altLang="zh-CN" sz="1000" dirty="0">
                <a:solidFill>
                  <a:srgbClr val="FFFFFF"/>
                </a:solidFill>
                <a:latin typeface="+mn-ea"/>
              </a:rPr>
              <a:t>IPS</a:t>
            </a:r>
            <a:r>
              <a:rPr lang="zh-CN" altLang="en-US" sz="1000" dirty="0">
                <a:solidFill>
                  <a:srgbClr val="FFFFFF"/>
                </a:solidFill>
                <a:latin typeface="+mn-ea"/>
              </a:rPr>
              <a:t>、流量清洗</a:t>
            </a:r>
            <a:r>
              <a:rPr lang="zh-CN" altLang="en-US" sz="1000" dirty="0" smtClean="0">
                <a:solidFill>
                  <a:srgbClr val="FFFFFF"/>
                </a:solidFill>
                <a:latin typeface="+mn-ea"/>
              </a:rPr>
              <a:t>设备等安全设备输出日志进行整合；</a:t>
            </a:r>
            <a:endParaRPr lang="en-US" altLang="zh-CN" sz="1000" dirty="0" smtClean="0">
              <a:solidFill>
                <a:srgbClr val="FFFFFF"/>
              </a:solidFill>
              <a:latin typeface="+mn-ea"/>
            </a:endParaRPr>
          </a:p>
          <a:p>
            <a:pPr marL="342900" indent="-342900">
              <a:lnSpc>
                <a:spcPct val="150000"/>
              </a:lnSpc>
              <a:buFont typeface="Arial" panose="020B0604020202020204" pitchFamily="34" charset="0"/>
              <a:buChar char="•"/>
            </a:pPr>
            <a:r>
              <a:rPr lang="zh-CN" altLang="en-US" sz="1000" b="1" dirty="0">
                <a:solidFill>
                  <a:srgbClr val="FFFF00"/>
                </a:solidFill>
                <a:latin typeface="+mn-ea"/>
              </a:rPr>
              <a:t>设计</a:t>
            </a:r>
            <a:r>
              <a:rPr lang="zh-CN" altLang="en-US" sz="1000" b="1" dirty="0" smtClean="0">
                <a:solidFill>
                  <a:srgbClr val="FFFF00"/>
                </a:solidFill>
                <a:latin typeface="+mn-ea"/>
              </a:rPr>
              <a:t>关联分析规则</a:t>
            </a:r>
            <a:r>
              <a:rPr lang="zh-CN" altLang="en-US" sz="1000" dirty="0" smtClean="0">
                <a:latin typeface="+mn-ea"/>
              </a:rPr>
              <a:t>，基于攻击的间隔时间、攻击手段、攻击次数、攻击源</a:t>
            </a:r>
            <a:r>
              <a:rPr lang="en-US" altLang="zh-CN" sz="1000" dirty="0" smtClean="0">
                <a:latin typeface="+mn-ea"/>
              </a:rPr>
              <a:t>IP</a:t>
            </a:r>
            <a:r>
              <a:rPr lang="zh-CN" altLang="en-US" sz="1000" dirty="0" smtClean="0">
                <a:latin typeface="+mn-ea"/>
              </a:rPr>
              <a:t>地址、攻击目的</a:t>
            </a:r>
            <a:r>
              <a:rPr lang="en-US" altLang="zh-CN" sz="1000" dirty="0" smtClean="0">
                <a:latin typeface="+mn-ea"/>
              </a:rPr>
              <a:t>IP</a:t>
            </a:r>
            <a:r>
              <a:rPr lang="zh-CN" altLang="en-US" sz="1000" dirty="0" smtClean="0">
                <a:latin typeface="+mn-ea"/>
              </a:rPr>
              <a:t>地址等进行关联，同时按时间还原整个攻击链。</a:t>
            </a:r>
            <a:endParaRPr lang="en-US" altLang="zh-CN" sz="1000" dirty="0" smtClean="0">
              <a:latin typeface="+mn-ea"/>
            </a:endParaRPr>
          </a:p>
        </p:txBody>
      </p:sp>
      <p:sp>
        <p:nvSpPr>
          <p:cNvPr id="49" name="矩形 48"/>
          <p:cNvSpPr/>
          <p:nvPr/>
        </p:nvSpPr>
        <p:spPr>
          <a:xfrm>
            <a:off x="5167147" y="2149295"/>
            <a:ext cx="4503118" cy="2169825"/>
          </a:xfrm>
          <a:prstGeom prst="rect">
            <a:avLst/>
          </a:prstGeom>
        </p:spPr>
        <p:txBody>
          <a:bodyPr wrap="square" anchor="b">
            <a:spAutoFit/>
          </a:bodyPr>
          <a:lstStyle/>
          <a:p>
            <a:pPr marL="342900" indent="-342900">
              <a:lnSpc>
                <a:spcPct val="150000"/>
              </a:lnSpc>
              <a:buFont typeface="Arial" panose="020B0604020202020204" pitchFamily="34" charset="0"/>
              <a:buChar char="•"/>
            </a:pPr>
            <a:r>
              <a:rPr lang="zh-CN" altLang="en-US" sz="1000" b="1" dirty="0">
                <a:solidFill>
                  <a:srgbClr val="FFFF00"/>
                </a:solidFill>
                <a:latin typeface="+mn-ea"/>
              </a:rPr>
              <a:t>异常流量识别</a:t>
            </a:r>
            <a:r>
              <a:rPr lang="zh-CN" altLang="en-US" sz="1000" dirty="0" smtClean="0">
                <a:solidFill>
                  <a:srgbClr val="FFFFFF"/>
                </a:solidFill>
                <a:latin typeface="+mn-ea"/>
              </a:rPr>
              <a:t>，基于</a:t>
            </a:r>
            <a:r>
              <a:rPr lang="zh-CN" altLang="en-US" sz="1000" dirty="0">
                <a:solidFill>
                  <a:srgbClr val="FFFFFF"/>
                </a:solidFill>
                <a:latin typeface="+mn-ea"/>
              </a:rPr>
              <a:t>报文</a:t>
            </a:r>
            <a:r>
              <a:rPr lang="zh-CN" altLang="en-US" sz="1000" dirty="0" smtClean="0">
                <a:solidFill>
                  <a:srgbClr val="FFFFFF"/>
                </a:solidFill>
                <a:latin typeface="+mn-ea"/>
              </a:rPr>
              <a:t>信息和常见</a:t>
            </a:r>
            <a:r>
              <a:rPr lang="zh-CN" altLang="en-US" sz="1000" dirty="0">
                <a:solidFill>
                  <a:srgbClr val="FFFFFF"/>
                </a:solidFill>
                <a:latin typeface="+mn-ea"/>
              </a:rPr>
              <a:t>的应用统计</a:t>
            </a:r>
            <a:r>
              <a:rPr lang="zh-CN" altLang="en-US" sz="1000" dirty="0" smtClean="0">
                <a:solidFill>
                  <a:srgbClr val="FFFFFF"/>
                </a:solidFill>
                <a:latin typeface="+mn-ea"/>
              </a:rPr>
              <a:t>信息来建立</a:t>
            </a:r>
            <a:r>
              <a:rPr lang="zh-CN" altLang="en-US" sz="1000" dirty="0">
                <a:solidFill>
                  <a:srgbClr val="FFFFFF"/>
                </a:solidFill>
                <a:latin typeface="+mn-ea"/>
              </a:rPr>
              <a:t>自动学习模型</a:t>
            </a:r>
            <a:r>
              <a:rPr lang="zh-CN" altLang="en-US" sz="1000" dirty="0" smtClean="0">
                <a:solidFill>
                  <a:srgbClr val="FFFFFF"/>
                </a:solidFill>
                <a:latin typeface="+mn-ea"/>
              </a:rPr>
              <a:t>，根据</a:t>
            </a:r>
            <a:r>
              <a:rPr lang="zh-CN" altLang="en-US" sz="1000" dirty="0">
                <a:solidFill>
                  <a:srgbClr val="FFFFFF"/>
                </a:solidFill>
                <a:latin typeface="+mn-ea"/>
              </a:rPr>
              <a:t>最新流量信息进行自动更新</a:t>
            </a:r>
            <a:r>
              <a:rPr lang="zh-CN" altLang="en-US" sz="1000" dirty="0" smtClean="0">
                <a:solidFill>
                  <a:srgbClr val="FFFFFF"/>
                </a:solidFill>
                <a:latin typeface="+mn-ea"/>
              </a:rPr>
              <a:t>，根据模型识别网络异常流量；</a:t>
            </a:r>
            <a:endParaRPr lang="en-US" altLang="zh-CN" sz="1000" dirty="0" smtClean="0">
              <a:solidFill>
                <a:srgbClr val="FFFFFF"/>
              </a:solidFill>
              <a:latin typeface="+mn-ea"/>
            </a:endParaRPr>
          </a:p>
          <a:p>
            <a:pPr marL="342900" indent="-342900">
              <a:lnSpc>
                <a:spcPct val="150000"/>
              </a:lnSpc>
              <a:buFont typeface="Arial" panose="020B0604020202020204" pitchFamily="34" charset="0"/>
              <a:buChar char="•"/>
            </a:pPr>
            <a:r>
              <a:rPr lang="zh-CN" altLang="en-US" sz="1000" b="1" dirty="0">
                <a:solidFill>
                  <a:srgbClr val="FFFF00"/>
                </a:solidFill>
                <a:latin typeface="+mn-ea"/>
              </a:rPr>
              <a:t>异常行为分析</a:t>
            </a:r>
            <a:r>
              <a:rPr lang="zh-CN" altLang="en-US" sz="1000" dirty="0">
                <a:latin typeface="+mn-ea"/>
              </a:rPr>
              <a:t>，通过对系统内部敏感数据、文件类型的识别，实现对敏感数据使用情况的监控</a:t>
            </a:r>
            <a:r>
              <a:rPr lang="zh-CN" altLang="en-US" sz="1000" dirty="0" smtClean="0">
                <a:latin typeface="+mn-ea"/>
              </a:rPr>
              <a:t>，检测用户异常行为；</a:t>
            </a:r>
            <a:endParaRPr lang="en-US" altLang="zh-CN" sz="1000" dirty="0" smtClean="0">
              <a:latin typeface="+mn-ea"/>
            </a:endParaRPr>
          </a:p>
          <a:p>
            <a:pPr marL="342900" indent="-342900">
              <a:lnSpc>
                <a:spcPct val="150000"/>
              </a:lnSpc>
              <a:buFont typeface="Arial" panose="020B0604020202020204" pitchFamily="34" charset="0"/>
              <a:buChar char="•"/>
            </a:pPr>
            <a:r>
              <a:rPr lang="zh-CN" altLang="en-US" sz="1000" b="1" dirty="0">
                <a:solidFill>
                  <a:srgbClr val="FFFF00"/>
                </a:solidFill>
                <a:latin typeface="+mn-ea"/>
              </a:rPr>
              <a:t>黑客</a:t>
            </a:r>
            <a:r>
              <a:rPr lang="zh-CN" altLang="en-US" sz="1000" b="1" dirty="0" smtClean="0">
                <a:solidFill>
                  <a:srgbClr val="FFFF00"/>
                </a:solidFill>
                <a:latin typeface="+mn-ea"/>
              </a:rPr>
              <a:t>画像</a:t>
            </a:r>
            <a:r>
              <a:rPr lang="zh-CN" altLang="en-US" sz="1000" dirty="0" smtClean="0">
                <a:latin typeface="+mn-ea"/>
              </a:rPr>
              <a:t>，通过与迪普威胁情报中心进行联动，校验并对比</a:t>
            </a:r>
            <a:r>
              <a:rPr lang="en-US" altLang="zh-CN" sz="1000" dirty="0" smtClean="0">
                <a:latin typeface="+mn-ea"/>
              </a:rPr>
              <a:t>IP</a:t>
            </a:r>
            <a:r>
              <a:rPr lang="zh-CN" altLang="en-US" sz="1000" dirty="0" smtClean="0">
                <a:latin typeface="+mn-ea"/>
              </a:rPr>
              <a:t>信誉库、攻击者的手段及习惯等情报信息；</a:t>
            </a:r>
            <a:endParaRPr lang="en-US" altLang="zh-CN" sz="1000" dirty="0" smtClean="0">
              <a:latin typeface="+mn-ea"/>
            </a:endParaRPr>
          </a:p>
          <a:p>
            <a:pPr marL="342900" indent="-342900">
              <a:lnSpc>
                <a:spcPct val="150000"/>
              </a:lnSpc>
              <a:buFont typeface="Arial" panose="020B0604020202020204" pitchFamily="34" charset="0"/>
              <a:buChar char="•"/>
            </a:pPr>
            <a:r>
              <a:rPr lang="zh-CN" altLang="en-US" sz="1000" b="1" dirty="0" smtClean="0">
                <a:solidFill>
                  <a:srgbClr val="FFFF00"/>
                </a:solidFill>
                <a:latin typeface="+mn-ea"/>
              </a:rPr>
              <a:t>安全专家</a:t>
            </a:r>
            <a:r>
              <a:rPr lang="zh-CN" altLang="en-US" sz="1000" b="1" dirty="0">
                <a:solidFill>
                  <a:srgbClr val="FFFF00"/>
                </a:solidFill>
                <a:latin typeface="+mn-ea"/>
              </a:rPr>
              <a:t>服务保障</a:t>
            </a:r>
            <a:r>
              <a:rPr lang="zh-CN" altLang="en-US" sz="1000" dirty="0" smtClean="0">
                <a:latin typeface="+mn-ea"/>
              </a:rPr>
              <a:t>，定期优化分析策略，可为用户提供人工</a:t>
            </a:r>
            <a:r>
              <a:rPr lang="zh-CN" altLang="en-US" sz="1000" dirty="0">
                <a:latin typeface="+mn-ea"/>
              </a:rPr>
              <a:t>的安全威胁隐患排</a:t>
            </a:r>
            <a:r>
              <a:rPr lang="zh-CN" altLang="en-US" sz="1000" dirty="0" smtClean="0">
                <a:latin typeface="+mn-ea"/>
              </a:rPr>
              <a:t>查及保障服务。</a:t>
            </a:r>
            <a:endParaRPr lang="zh-CN" altLang="en-US" sz="1000" dirty="0">
              <a:latin typeface="+mn-ea"/>
            </a:endParaRPr>
          </a:p>
          <a:p>
            <a:pPr marL="342900" indent="-342900">
              <a:lnSpc>
                <a:spcPct val="150000"/>
              </a:lnSpc>
              <a:buFont typeface="Arial" panose="020B0604020202020204" pitchFamily="34" charset="0"/>
              <a:buChar char="•"/>
            </a:pPr>
            <a:endParaRPr lang="en-US" altLang="zh-CN" sz="1000" dirty="0" smtClean="0">
              <a:latin typeface="+mn-ea"/>
            </a:endParaRPr>
          </a:p>
        </p:txBody>
      </p:sp>
      <p:sp>
        <p:nvSpPr>
          <p:cNvPr id="59" name="矩形 58"/>
          <p:cNvSpPr/>
          <p:nvPr/>
        </p:nvSpPr>
        <p:spPr>
          <a:xfrm>
            <a:off x="5167147" y="4645992"/>
            <a:ext cx="4503118" cy="784830"/>
          </a:xfrm>
          <a:prstGeom prst="rect">
            <a:avLst/>
          </a:prstGeom>
        </p:spPr>
        <p:txBody>
          <a:bodyPr wrap="square" anchor="b">
            <a:spAutoFit/>
          </a:bodyPr>
          <a:lstStyle/>
          <a:p>
            <a:pPr marL="342900" indent="-342900">
              <a:lnSpc>
                <a:spcPct val="150000"/>
              </a:lnSpc>
              <a:buFont typeface="Arial" panose="020B0604020202020204" pitchFamily="34" charset="0"/>
              <a:buChar char="•"/>
            </a:pPr>
            <a:r>
              <a:rPr lang="zh-CN" altLang="en-US" sz="1000" b="1" dirty="0">
                <a:solidFill>
                  <a:srgbClr val="FFFF00"/>
                </a:solidFill>
                <a:latin typeface="+mn-ea"/>
              </a:rPr>
              <a:t>评估</a:t>
            </a:r>
            <a:r>
              <a:rPr lang="zh-CN" altLang="en-US" sz="1000" b="1" dirty="0" smtClean="0">
                <a:solidFill>
                  <a:srgbClr val="FFFF00"/>
                </a:solidFill>
                <a:latin typeface="+mn-ea"/>
              </a:rPr>
              <a:t>安全威胁系数</a:t>
            </a:r>
            <a:r>
              <a:rPr lang="zh-CN" altLang="en-US" sz="1000" dirty="0" smtClean="0">
                <a:latin typeface="+mn-ea"/>
              </a:rPr>
              <a:t>，</a:t>
            </a:r>
            <a:r>
              <a:rPr lang="zh-CN" altLang="en-US" sz="1000" dirty="0">
                <a:latin typeface="+mn-ea"/>
              </a:rPr>
              <a:t>评估</a:t>
            </a:r>
            <a:r>
              <a:rPr lang="zh-CN" altLang="en-US" sz="1000" dirty="0" smtClean="0">
                <a:latin typeface="+mn-ea"/>
              </a:rPr>
              <a:t>当前网络攻击和针对性攻击</a:t>
            </a:r>
            <a:r>
              <a:rPr lang="zh-CN" altLang="en-US" sz="1000" dirty="0">
                <a:latin typeface="+mn-ea"/>
              </a:rPr>
              <a:t>事件的威胁</a:t>
            </a:r>
            <a:r>
              <a:rPr lang="zh-CN" altLang="en-US" sz="1000" dirty="0" smtClean="0">
                <a:latin typeface="+mn-ea"/>
              </a:rPr>
              <a:t>程度，超过阈值及时预警；</a:t>
            </a:r>
            <a:endParaRPr lang="en-US" altLang="zh-CN" sz="1000" dirty="0" smtClean="0">
              <a:latin typeface="+mn-ea"/>
            </a:endParaRPr>
          </a:p>
          <a:p>
            <a:pPr marL="342900" indent="-342900">
              <a:lnSpc>
                <a:spcPct val="150000"/>
              </a:lnSpc>
              <a:buFont typeface="Arial" panose="020B0604020202020204" pitchFamily="34" charset="0"/>
              <a:buChar char="•"/>
            </a:pPr>
            <a:r>
              <a:rPr lang="zh-CN" altLang="en-US" sz="1000" b="1" dirty="0" smtClean="0">
                <a:solidFill>
                  <a:srgbClr val="FFFF00"/>
                </a:solidFill>
                <a:latin typeface="+mn-ea"/>
              </a:rPr>
              <a:t>分析攻击态势</a:t>
            </a:r>
            <a:r>
              <a:rPr lang="zh-CN" altLang="en-US" sz="1000" dirty="0" smtClean="0">
                <a:solidFill>
                  <a:srgbClr val="FFFFFF"/>
                </a:solidFill>
                <a:latin typeface="+mn-ea"/>
              </a:rPr>
              <a:t>，从攻击者和被攻击者两个角度分析攻击态势。</a:t>
            </a:r>
            <a:endParaRPr lang="en-US" altLang="zh-CN" sz="1000" dirty="0" smtClean="0">
              <a:solidFill>
                <a:srgbClr val="FFFFFF"/>
              </a:solidFill>
              <a:latin typeface="+mn-ea"/>
            </a:endParaRPr>
          </a:p>
        </p:txBody>
      </p:sp>
    </p:spTree>
    <p:extLst>
      <p:ext uri="{BB962C8B-B14F-4D97-AF65-F5344CB8AC3E}">
        <p14:creationId xmlns:p14="http://schemas.microsoft.com/office/powerpoint/2010/main" val="23558074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 name="弧形 80"/>
          <p:cNvSpPr/>
          <p:nvPr/>
        </p:nvSpPr>
        <p:spPr>
          <a:xfrm rot="5930367">
            <a:off x="-512500" y="-814282"/>
            <a:ext cx="3295486" cy="3375089"/>
          </a:xfrm>
          <a:prstGeom prst="arc">
            <a:avLst>
              <a:gd name="adj1" fmla="val 16130959"/>
              <a:gd name="adj2" fmla="val 1105066"/>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prstClr val="white"/>
              </a:solidFill>
            </a:endParaRPr>
          </a:p>
        </p:txBody>
      </p:sp>
      <p:cxnSp>
        <p:nvCxnSpPr>
          <p:cNvPr id="142" name="直接连接符 141"/>
          <p:cNvCxnSpPr/>
          <p:nvPr/>
        </p:nvCxnSpPr>
        <p:spPr>
          <a:xfrm flipH="1" flipV="1">
            <a:off x="5788938" y="1768577"/>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9" name="直接箭头连接符 88"/>
          <p:cNvCxnSpPr/>
          <p:nvPr/>
        </p:nvCxnSpPr>
        <p:spPr>
          <a:xfrm>
            <a:off x="762599" y="5518991"/>
            <a:ext cx="1163621" cy="1"/>
          </a:xfrm>
          <a:prstGeom prst="straightConnector1">
            <a:avLst/>
          </a:prstGeom>
          <a:ln w="28575">
            <a:solidFill>
              <a:srgbClr val="FF00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0" name="文本框 89"/>
          <p:cNvSpPr txBox="1"/>
          <p:nvPr/>
        </p:nvSpPr>
        <p:spPr>
          <a:xfrm>
            <a:off x="1735172" y="5393574"/>
            <a:ext cx="1070102" cy="250835"/>
          </a:xfrm>
          <a:prstGeom prst="rect">
            <a:avLst/>
          </a:prstGeom>
          <a:noFill/>
        </p:spPr>
        <p:txBody>
          <a:bodyPr wrap="square" rtlCol="0">
            <a:spAutoFit/>
          </a:bodyPr>
          <a:lstStyle/>
          <a:p>
            <a:pPr algn="ctr"/>
            <a:r>
              <a:rPr lang="zh-CN" altLang="en-US" sz="1200" b="1" dirty="0">
                <a:solidFill>
                  <a:prstClr val="white"/>
                </a:solidFill>
              </a:rPr>
              <a:t>威胁情报</a:t>
            </a:r>
          </a:p>
        </p:txBody>
      </p:sp>
      <p:cxnSp>
        <p:nvCxnSpPr>
          <p:cNvPr id="91" name="直接箭头连接符 90"/>
          <p:cNvCxnSpPr/>
          <p:nvPr/>
        </p:nvCxnSpPr>
        <p:spPr>
          <a:xfrm>
            <a:off x="762599" y="5888742"/>
            <a:ext cx="1163621" cy="1"/>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2" name="文本框 91"/>
          <p:cNvSpPr txBox="1"/>
          <p:nvPr/>
        </p:nvSpPr>
        <p:spPr>
          <a:xfrm>
            <a:off x="1735172" y="5754465"/>
            <a:ext cx="1070102" cy="250835"/>
          </a:xfrm>
          <a:prstGeom prst="rect">
            <a:avLst/>
          </a:prstGeom>
          <a:noFill/>
        </p:spPr>
        <p:txBody>
          <a:bodyPr wrap="square" rtlCol="0">
            <a:spAutoFit/>
          </a:bodyPr>
          <a:lstStyle/>
          <a:p>
            <a:pPr algn="ctr"/>
            <a:r>
              <a:rPr lang="zh-CN" altLang="en-US" sz="1200" b="1" dirty="0">
                <a:solidFill>
                  <a:prstClr val="white"/>
                </a:solidFill>
              </a:rPr>
              <a:t>设备日志</a:t>
            </a:r>
          </a:p>
        </p:txBody>
      </p:sp>
      <p:cxnSp>
        <p:nvCxnSpPr>
          <p:cNvPr id="93" name="直接箭头连接符 92"/>
          <p:cNvCxnSpPr/>
          <p:nvPr/>
        </p:nvCxnSpPr>
        <p:spPr>
          <a:xfrm>
            <a:off x="766588" y="6257681"/>
            <a:ext cx="1163621" cy="1"/>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94" name="文本框 93"/>
          <p:cNvSpPr txBox="1"/>
          <p:nvPr/>
        </p:nvSpPr>
        <p:spPr>
          <a:xfrm>
            <a:off x="1735595" y="6115357"/>
            <a:ext cx="1070102" cy="250835"/>
          </a:xfrm>
          <a:prstGeom prst="rect">
            <a:avLst/>
          </a:prstGeom>
          <a:noFill/>
        </p:spPr>
        <p:txBody>
          <a:bodyPr wrap="square" rtlCol="0">
            <a:spAutoFit/>
          </a:bodyPr>
          <a:lstStyle/>
          <a:p>
            <a:pPr algn="ctr"/>
            <a:r>
              <a:rPr lang="zh-CN" altLang="en-US" sz="1200" b="1" dirty="0">
                <a:solidFill>
                  <a:prstClr val="white"/>
                </a:solidFill>
              </a:rPr>
              <a:t>安全策略</a:t>
            </a:r>
          </a:p>
        </p:txBody>
      </p:sp>
      <p:cxnSp>
        <p:nvCxnSpPr>
          <p:cNvPr id="227" name="肘形连接符 226"/>
          <p:cNvCxnSpPr/>
          <p:nvPr/>
        </p:nvCxnSpPr>
        <p:spPr>
          <a:xfrm rot="16200000" flipH="1">
            <a:off x="5664442" y="5305714"/>
            <a:ext cx="1336537" cy="397040"/>
          </a:xfrm>
          <a:prstGeom prst="bentConnector4">
            <a:avLst>
              <a:gd name="adj1" fmla="val 181"/>
              <a:gd name="adj2" fmla="val 113954"/>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1" name="肘形连接符 130"/>
          <p:cNvCxnSpPr>
            <a:stCxn id="59" idx="1"/>
            <a:endCxn id="51" idx="46"/>
          </p:cNvCxnSpPr>
          <p:nvPr/>
        </p:nvCxnSpPr>
        <p:spPr>
          <a:xfrm rot="10800000" flipV="1">
            <a:off x="5606627" y="4835967"/>
            <a:ext cx="321552" cy="1350110"/>
          </a:xfrm>
          <a:prstGeom prst="bentConnector3">
            <a:avLst>
              <a:gd name="adj1" fmla="val 95443"/>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0" name="直接连接符 259"/>
          <p:cNvCxnSpPr/>
          <p:nvPr/>
        </p:nvCxnSpPr>
        <p:spPr>
          <a:xfrm flipV="1">
            <a:off x="4134233" y="5699239"/>
            <a:ext cx="0" cy="521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9" name="直接连接符 258"/>
          <p:cNvCxnSpPr/>
          <p:nvPr/>
        </p:nvCxnSpPr>
        <p:spPr>
          <a:xfrm flipV="1">
            <a:off x="3249651" y="5696975"/>
            <a:ext cx="0" cy="52159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0" name="直接连接符 199"/>
          <p:cNvCxnSpPr/>
          <p:nvPr/>
        </p:nvCxnSpPr>
        <p:spPr>
          <a:xfrm flipV="1">
            <a:off x="6062278" y="4435209"/>
            <a:ext cx="0" cy="45639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7" name="直接连接符 166"/>
          <p:cNvCxnSpPr/>
          <p:nvPr/>
        </p:nvCxnSpPr>
        <p:spPr>
          <a:xfrm flipV="1">
            <a:off x="8472227" y="4437662"/>
            <a:ext cx="0" cy="10431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2" name="直接连接符 151"/>
          <p:cNvCxnSpPr/>
          <p:nvPr/>
        </p:nvCxnSpPr>
        <p:spPr>
          <a:xfrm flipH="1" flipV="1">
            <a:off x="3342360" y="4868173"/>
            <a:ext cx="619393"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0" name="直接连接符 149"/>
          <p:cNvCxnSpPr/>
          <p:nvPr/>
        </p:nvCxnSpPr>
        <p:spPr>
          <a:xfrm flipV="1">
            <a:off x="3388339" y="4443216"/>
            <a:ext cx="0" cy="1238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1" name="直接连接符 150"/>
          <p:cNvCxnSpPr/>
          <p:nvPr/>
        </p:nvCxnSpPr>
        <p:spPr>
          <a:xfrm flipV="1">
            <a:off x="3956227" y="4447638"/>
            <a:ext cx="0" cy="1238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3" name="直接连接符 142"/>
          <p:cNvCxnSpPr/>
          <p:nvPr/>
        </p:nvCxnSpPr>
        <p:spPr>
          <a:xfrm flipH="1" flipV="1">
            <a:off x="5790812" y="2217856"/>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4" name="直接连接符 143"/>
          <p:cNvCxnSpPr/>
          <p:nvPr/>
        </p:nvCxnSpPr>
        <p:spPr>
          <a:xfrm flipH="1" flipV="1">
            <a:off x="5857790" y="2691575"/>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9" name="直接连接符 138"/>
          <p:cNvCxnSpPr/>
          <p:nvPr/>
        </p:nvCxnSpPr>
        <p:spPr>
          <a:xfrm flipH="1" flipV="1">
            <a:off x="8043706" y="1766543"/>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0" name="直接连接符 139"/>
          <p:cNvCxnSpPr/>
          <p:nvPr/>
        </p:nvCxnSpPr>
        <p:spPr>
          <a:xfrm flipH="1" flipV="1">
            <a:off x="8043706" y="2228346"/>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1" name="直接连接符 140"/>
          <p:cNvCxnSpPr/>
          <p:nvPr/>
        </p:nvCxnSpPr>
        <p:spPr>
          <a:xfrm flipH="1" flipV="1">
            <a:off x="8088259" y="2688235"/>
            <a:ext cx="521594"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flipV="1">
            <a:off x="8043706" y="1845357"/>
            <a:ext cx="0" cy="1238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flipV="1">
            <a:off x="8611894" y="1845129"/>
            <a:ext cx="0" cy="123878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5" name="直接连接符 134"/>
          <p:cNvCxnSpPr/>
          <p:nvPr/>
        </p:nvCxnSpPr>
        <p:spPr>
          <a:xfrm flipV="1">
            <a:off x="3246293" y="1679778"/>
            <a:ext cx="0" cy="2607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flipV="1">
            <a:off x="4092966" y="1679778"/>
            <a:ext cx="0" cy="26079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0" name="直接连接符 129"/>
          <p:cNvCxnSpPr/>
          <p:nvPr/>
        </p:nvCxnSpPr>
        <p:spPr>
          <a:xfrm flipV="1">
            <a:off x="3677498" y="1937309"/>
            <a:ext cx="0" cy="114098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3393876" y="5313339"/>
            <a:ext cx="5938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a:off x="3430746" y="5411347"/>
            <a:ext cx="547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9" name="椭圆 128"/>
          <p:cNvSpPr/>
          <p:nvPr/>
        </p:nvSpPr>
        <p:spPr>
          <a:xfrm>
            <a:off x="3626541" y="5222954"/>
            <a:ext cx="81351" cy="304811"/>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cxnSp>
        <p:nvCxnSpPr>
          <p:cNvPr id="117" name="直接连接符 116"/>
          <p:cNvCxnSpPr/>
          <p:nvPr/>
        </p:nvCxnSpPr>
        <p:spPr>
          <a:xfrm>
            <a:off x="5788938" y="3633351"/>
            <a:ext cx="593846"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a:off x="5825808" y="3731360"/>
            <a:ext cx="5477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flipV="1">
            <a:off x="6340956" y="1789658"/>
            <a:ext cx="0" cy="264057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p:nvPr/>
        </p:nvCxnSpPr>
        <p:spPr>
          <a:xfrm flipV="1">
            <a:off x="5788938" y="1883013"/>
            <a:ext cx="0" cy="254277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2845446" y="1577712"/>
            <a:ext cx="1648084" cy="1357249"/>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3" name="文本框 2"/>
          <p:cNvSpPr txBox="1"/>
          <p:nvPr/>
        </p:nvSpPr>
        <p:spPr>
          <a:xfrm>
            <a:off x="2242257" y="2712352"/>
            <a:ext cx="1032134" cy="250835"/>
          </a:xfrm>
          <a:prstGeom prst="rect">
            <a:avLst/>
          </a:prstGeom>
          <a:noFill/>
        </p:spPr>
        <p:txBody>
          <a:bodyPr wrap="square" rtlCol="0">
            <a:spAutoFit/>
          </a:bodyPr>
          <a:lstStyle>
            <a:defPPr>
              <a:defRPr lang="zh-CN"/>
            </a:defPPr>
            <a:lvl1pPr>
              <a:defRPr sz="1200" b="1" kern="0">
                <a:latin typeface="+mn-ea"/>
              </a:defRPr>
            </a:lvl1pPr>
          </a:lstStyle>
          <a:p>
            <a:r>
              <a:rPr lang="en-US" altLang="zh-CN" dirty="0">
                <a:solidFill>
                  <a:prstClr val="white"/>
                </a:solidFill>
              </a:rPr>
              <a:t>DMZ</a:t>
            </a:r>
            <a:r>
              <a:rPr lang="zh-CN" altLang="en-US" dirty="0">
                <a:solidFill>
                  <a:prstClr val="white"/>
                </a:solidFill>
              </a:rPr>
              <a:t>区</a:t>
            </a:r>
          </a:p>
        </p:txBody>
      </p:sp>
      <p:sp>
        <p:nvSpPr>
          <p:cNvPr id="4" name="矩形 3"/>
          <p:cNvSpPr/>
          <p:nvPr/>
        </p:nvSpPr>
        <p:spPr>
          <a:xfrm>
            <a:off x="2840045" y="4604945"/>
            <a:ext cx="1718223" cy="1778974"/>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5" name="文本框 4"/>
          <p:cNvSpPr txBox="1"/>
          <p:nvPr/>
        </p:nvSpPr>
        <p:spPr>
          <a:xfrm>
            <a:off x="3203475" y="6360525"/>
            <a:ext cx="1012038"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数据中心区</a:t>
            </a:r>
          </a:p>
        </p:txBody>
      </p:sp>
      <p:sp>
        <p:nvSpPr>
          <p:cNvPr id="6" name="矩形 5"/>
          <p:cNvSpPr/>
          <p:nvPr/>
        </p:nvSpPr>
        <p:spPr>
          <a:xfrm>
            <a:off x="7613398" y="4613327"/>
            <a:ext cx="1681959" cy="1770591"/>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7" name="文本框 6"/>
          <p:cNvSpPr txBox="1"/>
          <p:nvPr/>
        </p:nvSpPr>
        <p:spPr>
          <a:xfrm>
            <a:off x="7889589" y="6371679"/>
            <a:ext cx="1177615" cy="250835"/>
          </a:xfrm>
          <a:prstGeom prst="rect">
            <a:avLst/>
          </a:prstGeom>
          <a:noFill/>
        </p:spPr>
        <p:txBody>
          <a:bodyPr wrap="square" rtlCol="0">
            <a:spAutoFit/>
          </a:bodyPr>
          <a:lstStyle>
            <a:defPPr>
              <a:defRPr lang="zh-CN"/>
            </a:defPPr>
            <a:lvl1pPr>
              <a:defRPr sz="1200" b="1" kern="0">
                <a:latin typeface="+mn-ea"/>
              </a:defRPr>
            </a:lvl1pPr>
          </a:lstStyle>
          <a:p>
            <a:pPr algn="ctr"/>
            <a:r>
              <a:rPr lang="zh-CN" altLang="en-US" dirty="0">
                <a:solidFill>
                  <a:prstClr val="white"/>
                </a:solidFill>
              </a:rPr>
              <a:t>安全管理区</a:t>
            </a:r>
          </a:p>
        </p:txBody>
      </p:sp>
      <p:sp>
        <p:nvSpPr>
          <p:cNvPr id="8" name="矩形 7"/>
          <p:cNvSpPr/>
          <p:nvPr/>
        </p:nvSpPr>
        <p:spPr>
          <a:xfrm>
            <a:off x="5520541" y="1549822"/>
            <a:ext cx="1118703" cy="1385138"/>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9" name="文本框 8"/>
          <p:cNvSpPr txBox="1"/>
          <p:nvPr/>
        </p:nvSpPr>
        <p:spPr>
          <a:xfrm>
            <a:off x="4487604" y="1527992"/>
            <a:ext cx="1317644" cy="250835"/>
          </a:xfrm>
          <a:prstGeom prst="rect">
            <a:avLst/>
          </a:prstGeom>
          <a:noFill/>
        </p:spPr>
        <p:txBody>
          <a:bodyPr wrap="square" rtlCol="0">
            <a:spAutoFit/>
          </a:bodyPr>
          <a:lstStyle/>
          <a:p>
            <a:pPr>
              <a:defRPr/>
            </a:pPr>
            <a:r>
              <a:rPr lang="zh-CN" altLang="en-US" sz="1200" b="1" kern="0" dirty="0">
                <a:solidFill>
                  <a:prstClr val="white"/>
                </a:solidFill>
                <a:latin typeface="微软雅黑"/>
              </a:rPr>
              <a:t>互联网接入区</a:t>
            </a:r>
          </a:p>
        </p:txBody>
      </p:sp>
      <p:sp>
        <p:nvSpPr>
          <p:cNvPr id="10" name="矩形 9"/>
          <p:cNvSpPr/>
          <p:nvPr/>
        </p:nvSpPr>
        <p:spPr>
          <a:xfrm>
            <a:off x="7666255" y="1527192"/>
            <a:ext cx="1270551" cy="1402310"/>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11" name="文本框 10"/>
          <p:cNvSpPr txBox="1"/>
          <p:nvPr/>
        </p:nvSpPr>
        <p:spPr>
          <a:xfrm>
            <a:off x="7813405" y="3168769"/>
            <a:ext cx="1317644"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广域网接入区</a:t>
            </a:r>
          </a:p>
        </p:txBody>
      </p:sp>
      <p:sp>
        <p:nvSpPr>
          <p:cNvPr id="12" name="矩形 11"/>
          <p:cNvSpPr/>
          <p:nvPr/>
        </p:nvSpPr>
        <p:spPr>
          <a:xfrm>
            <a:off x="5214544" y="4604945"/>
            <a:ext cx="1668238" cy="1778975"/>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13" name="文本框 12"/>
          <p:cNvSpPr txBox="1"/>
          <p:nvPr/>
        </p:nvSpPr>
        <p:spPr>
          <a:xfrm>
            <a:off x="5762252" y="6362377"/>
            <a:ext cx="1012038"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办公区</a:t>
            </a:r>
          </a:p>
        </p:txBody>
      </p:sp>
      <p:sp>
        <p:nvSpPr>
          <p:cNvPr id="14" name="矩形 13"/>
          <p:cNvSpPr/>
          <p:nvPr/>
        </p:nvSpPr>
        <p:spPr>
          <a:xfrm>
            <a:off x="5520541" y="3265313"/>
            <a:ext cx="1118703" cy="860118"/>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15" name="文本框 14"/>
          <p:cNvSpPr txBox="1"/>
          <p:nvPr/>
        </p:nvSpPr>
        <p:spPr>
          <a:xfrm>
            <a:off x="4633424" y="3212482"/>
            <a:ext cx="1012038"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网络核心区</a:t>
            </a:r>
          </a:p>
        </p:txBody>
      </p:sp>
      <p:sp>
        <p:nvSpPr>
          <p:cNvPr id="17" name="任意多边形 16"/>
          <p:cNvSpPr/>
          <p:nvPr/>
        </p:nvSpPr>
        <p:spPr>
          <a:xfrm>
            <a:off x="5329122" y="774381"/>
            <a:ext cx="1450433" cy="609863"/>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w="25400" cap="flat" cmpd="sng" algn="ctr">
            <a:noFill/>
            <a:prstDash val="solid"/>
          </a:ln>
          <a:effectLst/>
        </p:spPr>
        <p:txBody>
          <a:bodyPr rtlCol="0" anchor="ctr"/>
          <a:lstStyle/>
          <a:p>
            <a:pPr algn="ctr">
              <a:defRPr/>
            </a:pPr>
            <a:endParaRPr lang="zh-CN" altLang="en-US" kern="0">
              <a:solidFill>
                <a:prstClr val="white"/>
              </a:solidFill>
              <a:latin typeface="微软雅黑"/>
            </a:endParaRPr>
          </a:p>
        </p:txBody>
      </p:sp>
      <p:sp>
        <p:nvSpPr>
          <p:cNvPr id="18" name="文本框 17"/>
          <p:cNvSpPr txBox="1"/>
          <p:nvPr/>
        </p:nvSpPr>
        <p:spPr>
          <a:xfrm>
            <a:off x="5556495" y="939959"/>
            <a:ext cx="995685" cy="278706"/>
          </a:xfrm>
          <a:prstGeom prst="rect">
            <a:avLst/>
          </a:prstGeom>
          <a:noFill/>
        </p:spPr>
        <p:txBody>
          <a:bodyPr wrap="square" rtlCol="0">
            <a:spAutoFit/>
          </a:bodyPr>
          <a:lstStyle/>
          <a:p>
            <a:pPr algn="ctr">
              <a:defRPr/>
            </a:pPr>
            <a:r>
              <a:rPr lang="en-US" altLang="zh-CN" sz="1400" b="1" kern="0" dirty="0">
                <a:solidFill>
                  <a:prstClr val="white"/>
                </a:solidFill>
                <a:latin typeface="微软雅黑"/>
              </a:rPr>
              <a:t>Internet</a:t>
            </a:r>
            <a:endParaRPr lang="zh-CN" altLang="en-US" sz="1400" b="1" kern="0" dirty="0">
              <a:solidFill>
                <a:prstClr val="white"/>
              </a:solidFill>
              <a:latin typeface="微软雅黑"/>
            </a:endParaRPr>
          </a:p>
        </p:txBody>
      </p:sp>
      <p:pic>
        <p:nvPicPr>
          <p:cNvPr id="19" name="图片 18"/>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5637224" y="1616117"/>
            <a:ext cx="303427" cy="303427"/>
          </a:xfrm>
          <a:prstGeom prst="rect">
            <a:avLst/>
          </a:prstGeom>
        </p:spPr>
      </p:pic>
      <p:pic>
        <p:nvPicPr>
          <p:cNvPr id="20" name="图片 19"/>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6199701" y="1616117"/>
            <a:ext cx="303427" cy="303427"/>
          </a:xfrm>
          <a:prstGeom prst="rect">
            <a:avLst/>
          </a:prstGeom>
        </p:spPr>
      </p:pic>
      <p:pic>
        <p:nvPicPr>
          <p:cNvPr id="21" name="图片 20"/>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37224" y="2082092"/>
            <a:ext cx="303427" cy="303427"/>
          </a:xfrm>
          <a:prstGeom prst="rect">
            <a:avLst/>
          </a:prstGeom>
        </p:spPr>
      </p:pic>
      <p:pic>
        <p:nvPicPr>
          <p:cNvPr id="22" name="图片 21"/>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6206790" y="2077658"/>
            <a:ext cx="303427" cy="303427"/>
          </a:xfrm>
          <a:prstGeom prst="rect">
            <a:avLst/>
          </a:prstGeom>
        </p:spPr>
      </p:pic>
      <p:pic>
        <p:nvPicPr>
          <p:cNvPr id="23" name="图片 22"/>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37224" y="2548066"/>
            <a:ext cx="307175" cy="307175"/>
          </a:xfrm>
          <a:prstGeom prst="rect">
            <a:avLst/>
          </a:prstGeom>
        </p:spPr>
      </p:pic>
      <p:pic>
        <p:nvPicPr>
          <p:cNvPr id="24" name="图片 23"/>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6199701" y="2548066"/>
            <a:ext cx="307175" cy="307175"/>
          </a:xfrm>
          <a:prstGeom prst="rect">
            <a:avLst/>
          </a:prstGeom>
        </p:spPr>
      </p:pic>
      <p:pic>
        <p:nvPicPr>
          <p:cNvPr id="25" name="图片 24"/>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637224" y="3463826"/>
            <a:ext cx="303427" cy="467997"/>
          </a:xfrm>
          <a:prstGeom prst="rect">
            <a:avLst/>
          </a:prstGeom>
        </p:spPr>
      </p:pic>
      <p:pic>
        <p:nvPicPr>
          <p:cNvPr id="26" name="图片 25"/>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206790" y="3463826"/>
            <a:ext cx="303427" cy="467997"/>
          </a:xfrm>
          <a:prstGeom prst="rect">
            <a:avLst/>
          </a:prstGeom>
        </p:spPr>
      </p:pic>
      <p:pic>
        <p:nvPicPr>
          <p:cNvPr id="27" name="图片 26"/>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240510" y="5146626"/>
            <a:ext cx="303427" cy="467997"/>
          </a:xfrm>
          <a:prstGeom prst="rect">
            <a:avLst/>
          </a:prstGeom>
        </p:spPr>
      </p:pic>
      <p:pic>
        <p:nvPicPr>
          <p:cNvPr id="28" name="图片 27"/>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804514" y="5146626"/>
            <a:ext cx="303427" cy="467997"/>
          </a:xfrm>
          <a:prstGeom prst="rect">
            <a:avLst/>
          </a:prstGeom>
        </p:spPr>
      </p:pic>
      <p:pic>
        <p:nvPicPr>
          <p:cNvPr id="29" name="图片 2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40510" y="4684254"/>
            <a:ext cx="303427" cy="303427"/>
          </a:xfrm>
          <a:prstGeom prst="rect">
            <a:avLst/>
          </a:prstGeom>
        </p:spPr>
      </p:pic>
      <p:pic>
        <p:nvPicPr>
          <p:cNvPr id="30" name="图片 29"/>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8711" y="5773569"/>
            <a:ext cx="628175" cy="209214"/>
          </a:xfrm>
          <a:prstGeom prst="rect">
            <a:avLst/>
          </a:prstGeom>
        </p:spPr>
      </p:pic>
      <p:pic>
        <p:nvPicPr>
          <p:cNvPr id="31" name="图片 3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93853" y="5773570"/>
            <a:ext cx="628175" cy="209214"/>
          </a:xfrm>
          <a:prstGeom prst="rect">
            <a:avLst/>
          </a:prstGeom>
        </p:spPr>
      </p:pic>
      <p:pic>
        <p:nvPicPr>
          <p:cNvPr id="32" name="图片 31"/>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8711" y="6078741"/>
            <a:ext cx="628175" cy="209214"/>
          </a:xfrm>
          <a:prstGeom prst="rect">
            <a:avLst/>
          </a:prstGeom>
        </p:spPr>
      </p:pic>
      <p:pic>
        <p:nvPicPr>
          <p:cNvPr id="33" name="图片 32"/>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93853" y="6078742"/>
            <a:ext cx="628175" cy="209214"/>
          </a:xfrm>
          <a:prstGeom prst="rect">
            <a:avLst/>
          </a:prstGeom>
        </p:spPr>
      </p:pic>
      <p:sp>
        <p:nvSpPr>
          <p:cNvPr id="34" name="文本框 33"/>
          <p:cNvSpPr txBox="1"/>
          <p:nvPr/>
        </p:nvSpPr>
        <p:spPr>
          <a:xfrm>
            <a:off x="3241492" y="5878176"/>
            <a:ext cx="899398" cy="250835"/>
          </a:xfrm>
          <a:prstGeom prst="rect">
            <a:avLst/>
          </a:prstGeom>
          <a:noFill/>
        </p:spPr>
        <p:txBody>
          <a:bodyPr wrap="square" rtlCol="0">
            <a:spAutoFit/>
          </a:bodyPr>
          <a:lstStyle/>
          <a:p>
            <a:pPr algn="ctr"/>
            <a:r>
              <a:rPr lang="en-US" altLang="zh-CN" sz="1200" b="1" dirty="0">
                <a:solidFill>
                  <a:prstClr val="white"/>
                </a:solidFill>
              </a:rPr>
              <a:t>…</a:t>
            </a:r>
            <a:endParaRPr lang="zh-CN" altLang="en-US" sz="1200" b="1" dirty="0">
              <a:solidFill>
                <a:prstClr val="white"/>
              </a:solidFill>
            </a:endParaRPr>
          </a:p>
        </p:txBody>
      </p:sp>
      <p:pic>
        <p:nvPicPr>
          <p:cNvPr id="35" name="图片 3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804514" y="4684254"/>
            <a:ext cx="303427" cy="303427"/>
          </a:xfrm>
          <a:prstGeom prst="rect">
            <a:avLst/>
          </a:prstGeom>
        </p:spPr>
      </p:pic>
      <p:pic>
        <p:nvPicPr>
          <p:cNvPr id="36" name="图片 35"/>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945780" y="1646371"/>
            <a:ext cx="628175" cy="209214"/>
          </a:xfrm>
          <a:prstGeom prst="rect">
            <a:avLst/>
          </a:prstGeom>
        </p:spPr>
      </p:pic>
      <p:pic>
        <p:nvPicPr>
          <p:cNvPr id="37" name="图片 3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790921" y="1646372"/>
            <a:ext cx="628175" cy="209214"/>
          </a:xfrm>
          <a:prstGeom prst="rect">
            <a:avLst/>
          </a:prstGeom>
        </p:spPr>
      </p:pic>
      <p:sp>
        <p:nvSpPr>
          <p:cNvPr id="38" name="文本框 37"/>
          <p:cNvSpPr txBox="1"/>
          <p:nvPr/>
        </p:nvSpPr>
        <p:spPr>
          <a:xfrm>
            <a:off x="3233863" y="1599029"/>
            <a:ext cx="899398" cy="250835"/>
          </a:xfrm>
          <a:prstGeom prst="rect">
            <a:avLst/>
          </a:prstGeom>
          <a:noFill/>
        </p:spPr>
        <p:txBody>
          <a:bodyPr wrap="square" rtlCol="0">
            <a:spAutoFit/>
          </a:bodyPr>
          <a:lstStyle/>
          <a:p>
            <a:pPr algn="ctr"/>
            <a:r>
              <a:rPr lang="en-US" altLang="zh-CN" sz="1200" b="1" dirty="0">
                <a:solidFill>
                  <a:prstClr val="white"/>
                </a:solidFill>
              </a:rPr>
              <a:t>…</a:t>
            </a:r>
            <a:endParaRPr lang="zh-CN" altLang="en-US" sz="1200" b="1" dirty="0">
              <a:solidFill>
                <a:prstClr val="white"/>
              </a:solidFill>
            </a:endParaRPr>
          </a:p>
        </p:txBody>
      </p:sp>
      <p:pic>
        <p:nvPicPr>
          <p:cNvPr id="39" name="图片 3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3515900" y="2077658"/>
            <a:ext cx="307175" cy="307175"/>
          </a:xfrm>
          <a:prstGeom prst="rect">
            <a:avLst/>
          </a:prstGeom>
        </p:spPr>
      </p:pic>
      <p:pic>
        <p:nvPicPr>
          <p:cNvPr id="41" name="图片 40"/>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3530789" y="2524623"/>
            <a:ext cx="305545" cy="305545"/>
          </a:xfrm>
          <a:prstGeom prst="rect">
            <a:avLst/>
          </a:prstGeom>
        </p:spPr>
      </p:pic>
      <p:pic>
        <p:nvPicPr>
          <p:cNvPr id="42" name="Picture 43" descr="\\192.168.1.20\丽日共享\201011\I 业务一部\徐琳浩\0927－黄永锋－迪普科技图标13588720200\迪普科技图标eps png emf\企业（建筑）\企业（建筑）.emf"/>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7421946" y="829948"/>
            <a:ext cx="649823" cy="49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43" descr="\\192.168.1.20\丽日共享\201011\I 业务一部\徐琳浩\0927－黄永锋－迪普科技图标13588720200\迪普科技图标eps png emf\企业（建筑）\企业（建筑）.emf"/>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644947" y="833913"/>
            <a:ext cx="649823" cy="498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图片 43"/>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7897704" y="1621519"/>
            <a:ext cx="303427" cy="303427"/>
          </a:xfrm>
          <a:prstGeom prst="rect">
            <a:avLst/>
          </a:prstGeom>
        </p:spPr>
      </p:pic>
      <p:pic>
        <p:nvPicPr>
          <p:cNvPr id="45" name="图片 4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460180" y="1621519"/>
            <a:ext cx="303427" cy="303427"/>
          </a:xfrm>
          <a:prstGeom prst="rect">
            <a:avLst/>
          </a:prstGeom>
        </p:spPr>
      </p:pic>
      <p:pic>
        <p:nvPicPr>
          <p:cNvPr id="47" name="图片 46"/>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895878" y="2085841"/>
            <a:ext cx="303427" cy="303427"/>
          </a:xfrm>
          <a:prstGeom prst="rect">
            <a:avLst/>
          </a:prstGeom>
        </p:spPr>
      </p:pic>
      <p:pic>
        <p:nvPicPr>
          <p:cNvPr id="48" name="图片 47"/>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465443" y="2081407"/>
            <a:ext cx="303427" cy="303427"/>
          </a:xfrm>
          <a:prstGeom prst="rect">
            <a:avLst/>
          </a:prstGeom>
        </p:spPr>
      </p:pic>
      <p:pic>
        <p:nvPicPr>
          <p:cNvPr id="49" name="图片 48"/>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895878" y="2551815"/>
            <a:ext cx="307175" cy="307175"/>
          </a:xfrm>
          <a:prstGeom prst="rect">
            <a:avLst/>
          </a:prstGeom>
        </p:spPr>
      </p:pic>
      <p:pic>
        <p:nvPicPr>
          <p:cNvPr id="50" name="图片 49"/>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458355" y="2551815"/>
            <a:ext cx="307175" cy="307175"/>
          </a:xfrm>
          <a:prstGeom prst="rect">
            <a:avLst/>
          </a:prstGeom>
        </p:spPr>
      </p:pic>
      <p:sp>
        <p:nvSpPr>
          <p:cNvPr id="51" name="Freeform 32"/>
          <p:cNvSpPr>
            <a:spLocks noChangeAspect="1" noEditPoints="1"/>
          </p:cNvSpPr>
          <p:nvPr/>
        </p:nvSpPr>
        <p:spPr bwMode="auto">
          <a:xfrm>
            <a:off x="5308063" y="5974662"/>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2" name="Freeform 32"/>
          <p:cNvSpPr>
            <a:spLocks noChangeAspect="1" noEditPoints="1"/>
          </p:cNvSpPr>
          <p:nvPr/>
        </p:nvSpPr>
        <p:spPr bwMode="auto">
          <a:xfrm>
            <a:off x="6282973" y="5446364"/>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3" name="Freeform 32"/>
          <p:cNvSpPr>
            <a:spLocks noChangeAspect="1" noEditPoints="1"/>
          </p:cNvSpPr>
          <p:nvPr/>
        </p:nvSpPr>
        <p:spPr bwMode="auto">
          <a:xfrm>
            <a:off x="6257020" y="5961088"/>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4" name="Freeform 32"/>
          <p:cNvSpPr>
            <a:spLocks noChangeAspect="1" noEditPoints="1"/>
          </p:cNvSpPr>
          <p:nvPr/>
        </p:nvSpPr>
        <p:spPr bwMode="auto">
          <a:xfrm>
            <a:off x="6282972" y="4926329"/>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6" name="Freeform 32"/>
          <p:cNvSpPr>
            <a:spLocks noChangeAspect="1" noEditPoints="1"/>
          </p:cNvSpPr>
          <p:nvPr/>
        </p:nvSpPr>
        <p:spPr bwMode="auto">
          <a:xfrm>
            <a:off x="5316248" y="5459938"/>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57" name="Freeform 32"/>
          <p:cNvSpPr>
            <a:spLocks noChangeAspect="1" noEditPoints="1"/>
          </p:cNvSpPr>
          <p:nvPr/>
        </p:nvSpPr>
        <p:spPr bwMode="auto">
          <a:xfrm>
            <a:off x="5308063" y="4939903"/>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pic>
        <p:nvPicPr>
          <p:cNvPr id="59" name="图片 58"/>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928179" y="4684254"/>
            <a:ext cx="303427" cy="303427"/>
          </a:xfrm>
          <a:prstGeom prst="rect">
            <a:avLst/>
          </a:prstGeom>
        </p:spPr>
      </p:pic>
      <p:sp>
        <p:nvSpPr>
          <p:cNvPr id="60" name="椭圆 15"/>
          <p:cNvSpPr/>
          <p:nvPr/>
        </p:nvSpPr>
        <p:spPr>
          <a:xfrm>
            <a:off x="8153938" y="5945167"/>
            <a:ext cx="251002" cy="340380"/>
          </a:xfrm>
          <a:custGeom>
            <a:avLst/>
            <a:gdLst/>
            <a:ahLst/>
            <a:cxnLst/>
            <a:rect l="l" t="t" r="r" b="b"/>
            <a:pathLst>
              <a:path w="1464044" h="3250180">
                <a:moveTo>
                  <a:pt x="216024" y="723482"/>
                </a:moveTo>
                <a:lnTo>
                  <a:pt x="1248020" y="723482"/>
                </a:lnTo>
                <a:cubicBezTo>
                  <a:pt x="1367327" y="723482"/>
                  <a:pt x="1464044" y="820199"/>
                  <a:pt x="1464044" y="939506"/>
                </a:cubicBezTo>
                <a:lnTo>
                  <a:pt x="1463548" y="944428"/>
                </a:lnTo>
                <a:cubicBezTo>
                  <a:pt x="1464022" y="946055"/>
                  <a:pt x="1464044" y="947699"/>
                  <a:pt x="1464044" y="949349"/>
                </a:cubicBezTo>
                <a:cubicBezTo>
                  <a:pt x="1464044" y="1285491"/>
                  <a:pt x="1464043" y="1621632"/>
                  <a:pt x="1464043" y="1957774"/>
                </a:cubicBezTo>
                <a:cubicBezTo>
                  <a:pt x="1464043" y="2057110"/>
                  <a:pt x="1383515" y="2137638"/>
                  <a:pt x="1284179" y="2137638"/>
                </a:cubicBezTo>
                <a:lnTo>
                  <a:pt x="1284180" y="2137637"/>
                </a:lnTo>
                <a:cubicBezTo>
                  <a:pt x="1184844" y="2137637"/>
                  <a:pt x="1104316" y="2057109"/>
                  <a:pt x="1104316" y="1957773"/>
                </a:cubicBezTo>
                <a:lnTo>
                  <a:pt x="1104316" y="1155530"/>
                </a:lnTo>
                <a:lnTo>
                  <a:pt x="1092441" y="1155530"/>
                </a:lnTo>
                <a:lnTo>
                  <a:pt x="1092441" y="1999156"/>
                </a:lnTo>
                <a:cubicBezTo>
                  <a:pt x="1100316" y="2018539"/>
                  <a:pt x="1104317" y="2039748"/>
                  <a:pt x="1104317" y="2061891"/>
                </a:cubicBezTo>
                <a:cubicBezTo>
                  <a:pt x="1104317" y="2398033"/>
                  <a:pt x="1104316" y="2734174"/>
                  <a:pt x="1104316" y="3070316"/>
                </a:cubicBezTo>
                <a:cubicBezTo>
                  <a:pt x="1104316" y="3169652"/>
                  <a:pt x="1023788" y="3250180"/>
                  <a:pt x="924452" y="3250180"/>
                </a:cubicBezTo>
                <a:lnTo>
                  <a:pt x="924453" y="3250179"/>
                </a:lnTo>
                <a:cubicBezTo>
                  <a:pt x="825117" y="3250179"/>
                  <a:pt x="744589" y="3169651"/>
                  <a:pt x="744589" y="3070315"/>
                </a:cubicBezTo>
                <a:lnTo>
                  <a:pt x="744589" y="2137636"/>
                </a:lnTo>
                <a:lnTo>
                  <a:pt x="732403" y="2137636"/>
                </a:lnTo>
                <a:cubicBezTo>
                  <a:pt x="732403" y="2446391"/>
                  <a:pt x="732402" y="2755144"/>
                  <a:pt x="732402" y="3063899"/>
                </a:cubicBezTo>
                <a:cubicBezTo>
                  <a:pt x="732402" y="3163235"/>
                  <a:pt x="651874" y="3243763"/>
                  <a:pt x="552538" y="3243763"/>
                </a:cubicBezTo>
                <a:lnTo>
                  <a:pt x="552539" y="3243762"/>
                </a:lnTo>
                <a:cubicBezTo>
                  <a:pt x="453203" y="3243762"/>
                  <a:pt x="372675" y="3163234"/>
                  <a:pt x="372675" y="3063898"/>
                </a:cubicBezTo>
                <a:lnTo>
                  <a:pt x="372675" y="2137636"/>
                </a:lnTo>
                <a:lnTo>
                  <a:pt x="372361" y="2137636"/>
                </a:lnTo>
                <a:lnTo>
                  <a:pt x="372361" y="1155530"/>
                </a:lnTo>
                <a:lnTo>
                  <a:pt x="359728" y="1155530"/>
                </a:lnTo>
                <a:cubicBezTo>
                  <a:pt x="359728" y="1422945"/>
                  <a:pt x="359727" y="1690359"/>
                  <a:pt x="359727" y="1957774"/>
                </a:cubicBezTo>
                <a:cubicBezTo>
                  <a:pt x="359727" y="2057110"/>
                  <a:pt x="279199" y="2137638"/>
                  <a:pt x="179863" y="2137638"/>
                </a:cubicBezTo>
                <a:lnTo>
                  <a:pt x="179864" y="2137637"/>
                </a:lnTo>
                <a:cubicBezTo>
                  <a:pt x="80528" y="2137637"/>
                  <a:pt x="0" y="2057109"/>
                  <a:pt x="0" y="1957773"/>
                </a:cubicBezTo>
                <a:lnTo>
                  <a:pt x="0" y="949349"/>
                </a:lnTo>
                <a:lnTo>
                  <a:pt x="496" y="944428"/>
                </a:lnTo>
                <a:cubicBezTo>
                  <a:pt x="19" y="942798"/>
                  <a:pt x="0" y="941154"/>
                  <a:pt x="0" y="939506"/>
                </a:cubicBezTo>
                <a:cubicBezTo>
                  <a:pt x="0" y="820199"/>
                  <a:pt x="96717" y="723482"/>
                  <a:pt x="216024" y="723482"/>
                </a:cubicBezTo>
                <a:close/>
                <a:moveTo>
                  <a:pt x="744589" y="0"/>
                </a:moveTo>
                <a:cubicBezTo>
                  <a:pt x="943261" y="0"/>
                  <a:pt x="1104316" y="161055"/>
                  <a:pt x="1104316" y="359726"/>
                </a:cubicBezTo>
                <a:cubicBezTo>
                  <a:pt x="1104316" y="558397"/>
                  <a:pt x="943261" y="719452"/>
                  <a:pt x="744589" y="719452"/>
                </a:cubicBezTo>
                <a:cubicBezTo>
                  <a:pt x="545917" y="719452"/>
                  <a:pt x="384862" y="558397"/>
                  <a:pt x="384862" y="359726"/>
                </a:cubicBezTo>
                <a:cubicBezTo>
                  <a:pt x="384862" y="161055"/>
                  <a:pt x="545917" y="0"/>
                  <a:pt x="74458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2" name="椭圆 15"/>
          <p:cNvSpPr/>
          <p:nvPr/>
        </p:nvSpPr>
        <p:spPr>
          <a:xfrm>
            <a:off x="8496016" y="5941548"/>
            <a:ext cx="267590" cy="342886"/>
          </a:xfrm>
          <a:custGeom>
            <a:avLst/>
            <a:gdLst/>
            <a:ahLst/>
            <a:cxnLst/>
            <a:rect l="l" t="t" r="r" b="b"/>
            <a:pathLst>
              <a:path w="1464044" h="3250180">
                <a:moveTo>
                  <a:pt x="216024" y="723482"/>
                </a:moveTo>
                <a:lnTo>
                  <a:pt x="1248020" y="723482"/>
                </a:lnTo>
                <a:cubicBezTo>
                  <a:pt x="1367327" y="723482"/>
                  <a:pt x="1464044" y="820199"/>
                  <a:pt x="1464044" y="939506"/>
                </a:cubicBezTo>
                <a:lnTo>
                  <a:pt x="1463548" y="944428"/>
                </a:lnTo>
                <a:cubicBezTo>
                  <a:pt x="1464022" y="946055"/>
                  <a:pt x="1464044" y="947699"/>
                  <a:pt x="1464044" y="949349"/>
                </a:cubicBezTo>
                <a:cubicBezTo>
                  <a:pt x="1464044" y="1285491"/>
                  <a:pt x="1464043" y="1621632"/>
                  <a:pt x="1464043" y="1957774"/>
                </a:cubicBezTo>
                <a:cubicBezTo>
                  <a:pt x="1464043" y="2057110"/>
                  <a:pt x="1383515" y="2137638"/>
                  <a:pt x="1284179" y="2137638"/>
                </a:cubicBezTo>
                <a:lnTo>
                  <a:pt x="1284180" y="2137637"/>
                </a:lnTo>
                <a:cubicBezTo>
                  <a:pt x="1184844" y="2137637"/>
                  <a:pt x="1104316" y="2057109"/>
                  <a:pt x="1104316" y="1957773"/>
                </a:cubicBezTo>
                <a:lnTo>
                  <a:pt x="1104316" y="1155530"/>
                </a:lnTo>
                <a:lnTo>
                  <a:pt x="1092441" y="1155530"/>
                </a:lnTo>
                <a:lnTo>
                  <a:pt x="1092441" y="1999156"/>
                </a:lnTo>
                <a:cubicBezTo>
                  <a:pt x="1100316" y="2018539"/>
                  <a:pt x="1104317" y="2039748"/>
                  <a:pt x="1104317" y="2061891"/>
                </a:cubicBezTo>
                <a:cubicBezTo>
                  <a:pt x="1104317" y="2398033"/>
                  <a:pt x="1104316" y="2734174"/>
                  <a:pt x="1104316" y="3070316"/>
                </a:cubicBezTo>
                <a:cubicBezTo>
                  <a:pt x="1104316" y="3169652"/>
                  <a:pt x="1023788" y="3250180"/>
                  <a:pt x="924452" y="3250180"/>
                </a:cubicBezTo>
                <a:lnTo>
                  <a:pt x="924453" y="3250179"/>
                </a:lnTo>
                <a:cubicBezTo>
                  <a:pt x="825117" y="3250179"/>
                  <a:pt x="744589" y="3169651"/>
                  <a:pt x="744589" y="3070315"/>
                </a:cubicBezTo>
                <a:lnTo>
                  <a:pt x="744589" y="2137636"/>
                </a:lnTo>
                <a:lnTo>
                  <a:pt x="732403" y="2137636"/>
                </a:lnTo>
                <a:cubicBezTo>
                  <a:pt x="732403" y="2446391"/>
                  <a:pt x="732402" y="2755144"/>
                  <a:pt x="732402" y="3063899"/>
                </a:cubicBezTo>
                <a:cubicBezTo>
                  <a:pt x="732402" y="3163235"/>
                  <a:pt x="651874" y="3243763"/>
                  <a:pt x="552538" y="3243763"/>
                </a:cubicBezTo>
                <a:lnTo>
                  <a:pt x="552539" y="3243762"/>
                </a:lnTo>
                <a:cubicBezTo>
                  <a:pt x="453203" y="3243762"/>
                  <a:pt x="372675" y="3163234"/>
                  <a:pt x="372675" y="3063898"/>
                </a:cubicBezTo>
                <a:lnTo>
                  <a:pt x="372675" y="2137636"/>
                </a:lnTo>
                <a:lnTo>
                  <a:pt x="372361" y="2137636"/>
                </a:lnTo>
                <a:lnTo>
                  <a:pt x="372361" y="1155530"/>
                </a:lnTo>
                <a:lnTo>
                  <a:pt x="359728" y="1155530"/>
                </a:lnTo>
                <a:cubicBezTo>
                  <a:pt x="359728" y="1422945"/>
                  <a:pt x="359727" y="1690359"/>
                  <a:pt x="359727" y="1957774"/>
                </a:cubicBezTo>
                <a:cubicBezTo>
                  <a:pt x="359727" y="2057110"/>
                  <a:pt x="279199" y="2137638"/>
                  <a:pt x="179863" y="2137638"/>
                </a:cubicBezTo>
                <a:lnTo>
                  <a:pt x="179864" y="2137637"/>
                </a:lnTo>
                <a:cubicBezTo>
                  <a:pt x="80528" y="2137637"/>
                  <a:pt x="0" y="2057109"/>
                  <a:pt x="0" y="1957773"/>
                </a:cubicBezTo>
                <a:lnTo>
                  <a:pt x="0" y="949349"/>
                </a:lnTo>
                <a:lnTo>
                  <a:pt x="496" y="944428"/>
                </a:lnTo>
                <a:cubicBezTo>
                  <a:pt x="19" y="942798"/>
                  <a:pt x="0" y="941154"/>
                  <a:pt x="0" y="939506"/>
                </a:cubicBezTo>
                <a:cubicBezTo>
                  <a:pt x="0" y="820199"/>
                  <a:pt x="96717" y="723482"/>
                  <a:pt x="216024" y="723482"/>
                </a:cubicBezTo>
                <a:close/>
                <a:moveTo>
                  <a:pt x="744589" y="0"/>
                </a:moveTo>
                <a:cubicBezTo>
                  <a:pt x="943261" y="0"/>
                  <a:pt x="1104316" y="161055"/>
                  <a:pt x="1104316" y="359726"/>
                </a:cubicBezTo>
                <a:cubicBezTo>
                  <a:pt x="1104316" y="558397"/>
                  <a:pt x="943261" y="719452"/>
                  <a:pt x="744589" y="719452"/>
                </a:cubicBezTo>
                <a:cubicBezTo>
                  <a:pt x="545917" y="719452"/>
                  <a:pt x="384862" y="558397"/>
                  <a:pt x="384862" y="359726"/>
                </a:cubicBezTo>
                <a:cubicBezTo>
                  <a:pt x="384862" y="161055"/>
                  <a:pt x="545917" y="0"/>
                  <a:pt x="744589"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63" name="图片 6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29747" y="4681942"/>
            <a:ext cx="303427" cy="303427"/>
          </a:xfrm>
          <a:prstGeom prst="rect">
            <a:avLst/>
          </a:prstGeom>
        </p:spPr>
      </p:pic>
      <p:sp>
        <p:nvSpPr>
          <p:cNvPr id="64" name="Freeform 32"/>
          <p:cNvSpPr>
            <a:spLocks noChangeAspect="1" noEditPoints="1"/>
          </p:cNvSpPr>
          <p:nvPr/>
        </p:nvSpPr>
        <p:spPr bwMode="auto">
          <a:xfrm>
            <a:off x="7785381" y="4954787"/>
            <a:ext cx="305258" cy="383680"/>
          </a:xfrm>
          <a:custGeom>
            <a:avLst/>
            <a:gdLst>
              <a:gd name="T0" fmla="*/ 88 w 228"/>
              <a:gd name="T1" fmla="*/ 150 h 245"/>
              <a:gd name="T2" fmla="*/ 24 w 228"/>
              <a:gd name="T3" fmla="*/ 150 h 245"/>
              <a:gd name="T4" fmla="*/ 66 w 228"/>
              <a:gd name="T5" fmla="*/ 69 h 245"/>
              <a:gd name="T6" fmla="*/ 80 w 228"/>
              <a:gd name="T7" fmla="*/ 109 h 245"/>
              <a:gd name="T8" fmla="*/ 88 w 228"/>
              <a:gd name="T9" fmla="*/ 115 h 245"/>
              <a:gd name="T10" fmla="*/ 151 w 228"/>
              <a:gd name="T11" fmla="*/ 115 h 245"/>
              <a:gd name="T12" fmla="*/ 160 w 228"/>
              <a:gd name="T13" fmla="*/ 106 h 245"/>
              <a:gd name="T14" fmla="*/ 151 w 228"/>
              <a:gd name="T15" fmla="*/ 98 h 245"/>
              <a:gd name="T16" fmla="*/ 94 w 228"/>
              <a:gd name="T17" fmla="*/ 98 h 245"/>
              <a:gd name="T18" fmla="*/ 77 w 228"/>
              <a:gd name="T19" fmla="*/ 50 h 245"/>
              <a:gd name="T20" fmla="*/ 76 w 228"/>
              <a:gd name="T21" fmla="*/ 49 h 245"/>
              <a:gd name="T22" fmla="*/ 75 w 228"/>
              <a:gd name="T23" fmla="*/ 47 h 245"/>
              <a:gd name="T24" fmla="*/ 59 w 228"/>
              <a:gd name="T25" fmla="*/ 45 h 245"/>
              <a:gd name="T26" fmla="*/ 0 w 228"/>
              <a:gd name="T27" fmla="*/ 161 h 245"/>
              <a:gd name="T28" fmla="*/ 4 w 228"/>
              <a:gd name="T29" fmla="*/ 169 h 245"/>
              <a:gd name="T30" fmla="*/ 12 w 228"/>
              <a:gd name="T31" fmla="*/ 173 h 245"/>
              <a:gd name="T32" fmla="*/ 77 w 228"/>
              <a:gd name="T33" fmla="*/ 173 h 245"/>
              <a:gd name="T34" fmla="*/ 77 w 228"/>
              <a:gd name="T35" fmla="*/ 234 h 245"/>
              <a:gd name="T36" fmla="*/ 88 w 228"/>
              <a:gd name="T37" fmla="*/ 245 h 245"/>
              <a:gd name="T38" fmla="*/ 99 w 228"/>
              <a:gd name="T39" fmla="*/ 234 h 245"/>
              <a:gd name="T40" fmla="*/ 99 w 228"/>
              <a:gd name="T41" fmla="*/ 161 h 245"/>
              <a:gd name="T42" fmla="*/ 88 w 228"/>
              <a:gd name="T43" fmla="*/ 150 h 245"/>
              <a:gd name="T44" fmla="*/ 99 w 228"/>
              <a:gd name="T45" fmla="*/ 0 h 245"/>
              <a:gd name="T46" fmla="*/ 124 w 228"/>
              <a:gd name="T47" fmla="*/ 25 h 245"/>
              <a:gd name="T48" fmla="*/ 99 w 228"/>
              <a:gd name="T49" fmla="*/ 50 h 245"/>
              <a:gd name="T50" fmla="*/ 75 w 228"/>
              <a:gd name="T51" fmla="*/ 25 h 245"/>
              <a:gd name="T52" fmla="*/ 99 w 228"/>
              <a:gd name="T53" fmla="*/ 0 h 245"/>
              <a:gd name="T54" fmla="*/ 169 w 228"/>
              <a:gd name="T55" fmla="*/ 126 h 245"/>
              <a:gd name="T56" fmla="*/ 137 w 228"/>
              <a:gd name="T57" fmla="*/ 126 h 245"/>
              <a:gd name="T58" fmla="*/ 131 w 228"/>
              <a:gd name="T59" fmla="*/ 131 h 245"/>
              <a:gd name="T60" fmla="*/ 137 w 228"/>
              <a:gd name="T61" fmla="*/ 137 h 245"/>
              <a:gd name="T62" fmla="*/ 169 w 228"/>
              <a:gd name="T63" fmla="*/ 137 h 245"/>
              <a:gd name="T64" fmla="*/ 175 w 228"/>
              <a:gd name="T65" fmla="*/ 131 h 245"/>
              <a:gd name="T66" fmla="*/ 169 w 228"/>
              <a:gd name="T67" fmla="*/ 126 h 245"/>
              <a:gd name="T68" fmla="*/ 205 w 228"/>
              <a:gd name="T69" fmla="*/ 91 h 245"/>
              <a:gd name="T70" fmla="*/ 203 w 228"/>
              <a:gd name="T71" fmla="*/ 88 h 245"/>
              <a:gd name="T72" fmla="*/ 228 w 228"/>
              <a:gd name="T73" fmla="*/ 29 h 245"/>
              <a:gd name="T74" fmla="*/ 213 w 228"/>
              <a:gd name="T75" fmla="*/ 22 h 245"/>
              <a:gd name="T76" fmla="*/ 175 w 228"/>
              <a:gd name="T77" fmla="*/ 109 h 245"/>
              <a:gd name="T78" fmla="*/ 191 w 228"/>
              <a:gd name="T79" fmla="*/ 115 h 245"/>
              <a:gd name="T80" fmla="*/ 197 w 228"/>
              <a:gd name="T81" fmla="*/ 101 h 245"/>
              <a:gd name="T82" fmla="*/ 209 w 228"/>
              <a:gd name="T83" fmla="*/ 126 h 245"/>
              <a:gd name="T84" fmla="*/ 192 w 228"/>
              <a:gd name="T85" fmla="*/ 126 h 245"/>
              <a:gd name="T86" fmla="*/ 186 w 228"/>
              <a:gd name="T87" fmla="*/ 131 h 245"/>
              <a:gd name="T88" fmla="*/ 192 w 228"/>
              <a:gd name="T89" fmla="*/ 137 h 245"/>
              <a:gd name="T90" fmla="*/ 218 w 228"/>
              <a:gd name="T91" fmla="*/ 137 h 245"/>
              <a:gd name="T92" fmla="*/ 223 w 228"/>
              <a:gd name="T93" fmla="*/ 135 h 245"/>
              <a:gd name="T94" fmla="*/ 223 w 228"/>
              <a:gd name="T95" fmla="*/ 129 h 245"/>
              <a:gd name="T96" fmla="*/ 205 w 228"/>
              <a:gd name="T97" fmla="*/ 91 h 2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28" h="245">
                <a:moveTo>
                  <a:pt x="88" y="150"/>
                </a:moveTo>
                <a:cubicBezTo>
                  <a:pt x="24" y="150"/>
                  <a:pt x="24" y="150"/>
                  <a:pt x="24" y="150"/>
                </a:cubicBezTo>
                <a:cubicBezTo>
                  <a:pt x="27" y="133"/>
                  <a:pt x="36" y="98"/>
                  <a:pt x="66" y="69"/>
                </a:cubicBezTo>
                <a:cubicBezTo>
                  <a:pt x="80" y="109"/>
                  <a:pt x="80" y="109"/>
                  <a:pt x="80" y="109"/>
                </a:cubicBezTo>
                <a:cubicBezTo>
                  <a:pt x="81" y="112"/>
                  <a:pt x="84" y="115"/>
                  <a:pt x="88" y="115"/>
                </a:cubicBezTo>
                <a:cubicBezTo>
                  <a:pt x="151" y="115"/>
                  <a:pt x="151" y="115"/>
                  <a:pt x="151" y="115"/>
                </a:cubicBezTo>
                <a:cubicBezTo>
                  <a:pt x="156" y="115"/>
                  <a:pt x="160" y="111"/>
                  <a:pt x="160" y="106"/>
                </a:cubicBezTo>
                <a:cubicBezTo>
                  <a:pt x="160" y="101"/>
                  <a:pt x="156" y="98"/>
                  <a:pt x="151" y="98"/>
                </a:cubicBezTo>
                <a:cubicBezTo>
                  <a:pt x="94" y="98"/>
                  <a:pt x="94" y="98"/>
                  <a:pt x="94" y="98"/>
                </a:cubicBezTo>
                <a:cubicBezTo>
                  <a:pt x="77" y="50"/>
                  <a:pt x="77" y="50"/>
                  <a:pt x="77" y="50"/>
                </a:cubicBezTo>
                <a:cubicBezTo>
                  <a:pt x="77" y="50"/>
                  <a:pt x="77" y="49"/>
                  <a:pt x="76" y="49"/>
                </a:cubicBezTo>
                <a:cubicBezTo>
                  <a:pt x="76" y="48"/>
                  <a:pt x="76" y="47"/>
                  <a:pt x="75" y="47"/>
                </a:cubicBezTo>
                <a:cubicBezTo>
                  <a:pt x="71" y="42"/>
                  <a:pt x="64" y="41"/>
                  <a:pt x="59" y="45"/>
                </a:cubicBezTo>
                <a:cubicBezTo>
                  <a:pt x="2" y="93"/>
                  <a:pt x="0" y="159"/>
                  <a:pt x="0" y="161"/>
                </a:cubicBezTo>
                <a:cubicBezTo>
                  <a:pt x="0" y="164"/>
                  <a:pt x="1" y="167"/>
                  <a:pt x="4" y="169"/>
                </a:cubicBezTo>
                <a:cubicBezTo>
                  <a:pt x="6" y="172"/>
                  <a:pt x="9" y="173"/>
                  <a:pt x="12" y="173"/>
                </a:cubicBezTo>
                <a:cubicBezTo>
                  <a:pt x="77" y="173"/>
                  <a:pt x="77" y="173"/>
                  <a:pt x="77" y="173"/>
                </a:cubicBezTo>
                <a:cubicBezTo>
                  <a:pt x="77" y="234"/>
                  <a:pt x="77" y="234"/>
                  <a:pt x="77" y="234"/>
                </a:cubicBezTo>
                <a:cubicBezTo>
                  <a:pt x="77" y="240"/>
                  <a:pt x="82" y="245"/>
                  <a:pt x="88" y="245"/>
                </a:cubicBezTo>
                <a:cubicBezTo>
                  <a:pt x="94" y="245"/>
                  <a:pt x="99" y="240"/>
                  <a:pt x="99" y="234"/>
                </a:cubicBezTo>
                <a:cubicBezTo>
                  <a:pt x="99" y="161"/>
                  <a:pt x="99" y="161"/>
                  <a:pt x="99" y="161"/>
                </a:cubicBezTo>
                <a:cubicBezTo>
                  <a:pt x="99" y="155"/>
                  <a:pt x="94" y="150"/>
                  <a:pt x="88" y="150"/>
                </a:cubicBezTo>
                <a:close/>
                <a:moveTo>
                  <a:pt x="99" y="0"/>
                </a:moveTo>
                <a:cubicBezTo>
                  <a:pt x="113" y="0"/>
                  <a:pt x="124" y="12"/>
                  <a:pt x="124" y="25"/>
                </a:cubicBezTo>
                <a:cubicBezTo>
                  <a:pt x="124" y="39"/>
                  <a:pt x="113" y="50"/>
                  <a:pt x="99" y="50"/>
                </a:cubicBezTo>
                <a:cubicBezTo>
                  <a:pt x="86" y="50"/>
                  <a:pt x="75" y="39"/>
                  <a:pt x="75" y="25"/>
                </a:cubicBezTo>
                <a:cubicBezTo>
                  <a:pt x="75" y="12"/>
                  <a:pt x="86" y="0"/>
                  <a:pt x="99" y="0"/>
                </a:cubicBezTo>
                <a:close/>
                <a:moveTo>
                  <a:pt x="169" y="126"/>
                </a:moveTo>
                <a:cubicBezTo>
                  <a:pt x="137" y="126"/>
                  <a:pt x="137" y="126"/>
                  <a:pt x="137" y="126"/>
                </a:cubicBezTo>
                <a:cubicBezTo>
                  <a:pt x="134" y="126"/>
                  <a:pt x="131" y="128"/>
                  <a:pt x="131" y="131"/>
                </a:cubicBezTo>
                <a:cubicBezTo>
                  <a:pt x="131" y="135"/>
                  <a:pt x="134" y="137"/>
                  <a:pt x="137" y="137"/>
                </a:cubicBezTo>
                <a:cubicBezTo>
                  <a:pt x="169" y="137"/>
                  <a:pt x="169" y="137"/>
                  <a:pt x="169" y="137"/>
                </a:cubicBezTo>
                <a:cubicBezTo>
                  <a:pt x="172" y="137"/>
                  <a:pt x="175" y="135"/>
                  <a:pt x="175" y="131"/>
                </a:cubicBezTo>
                <a:cubicBezTo>
                  <a:pt x="175" y="128"/>
                  <a:pt x="172" y="126"/>
                  <a:pt x="169" y="126"/>
                </a:cubicBezTo>
                <a:close/>
                <a:moveTo>
                  <a:pt x="205" y="91"/>
                </a:moveTo>
                <a:cubicBezTo>
                  <a:pt x="204" y="90"/>
                  <a:pt x="204" y="89"/>
                  <a:pt x="203" y="88"/>
                </a:cubicBezTo>
                <a:cubicBezTo>
                  <a:pt x="228" y="29"/>
                  <a:pt x="228" y="29"/>
                  <a:pt x="228" y="29"/>
                </a:cubicBezTo>
                <a:cubicBezTo>
                  <a:pt x="213" y="22"/>
                  <a:pt x="213" y="22"/>
                  <a:pt x="213" y="22"/>
                </a:cubicBezTo>
                <a:cubicBezTo>
                  <a:pt x="175" y="109"/>
                  <a:pt x="175" y="109"/>
                  <a:pt x="175" y="109"/>
                </a:cubicBezTo>
                <a:cubicBezTo>
                  <a:pt x="191" y="115"/>
                  <a:pt x="191" y="115"/>
                  <a:pt x="191" y="115"/>
                </a:cubicBezTo>
                <a:cubicBezTo>
                  <a:pt x="197" y="101"/>
                  <a:pt x="197" y="101"/>
                  <a:pt x="197" y="101"/>
                </a:cubicBezTo>
                <a:cubicBezTo>
                  <a:pt x="209" y="126"/>
                  <a:pt x="209" y="126"/>
                  <a:pt x="209" y="126"/>
                </a:cubicBezTo>
                <a:cubicBezTo>
                  <a:pt x="192" y="126"/>
                  <a:pt x="192" y="126"/>
                  <a:pt x="192" y="126"/>
                </a:cubicBezTo>
                <a:cubicBezTo>
                  <a:pt x="189" y="126"/>
                  <a:pt x="186" y="128"/>
                  <a:pt x="186" y="131"/>
                </a:cubicBezTo>
                <a:cubicBezTo>
                  <a:pt x="186" y="135"/>
                  <a:pt x="189" y="137"/>
                  <a:pt x="192" y="137"/>
                </a:cubicBezTo>
                <a:cubicBezTo>
                  <a:pt x="218" y="137"/>
                  <a:pt x="218" y="137"/>
                  <a:pt x="218" y="137"/>
                </a:cubicBezTo>
                <a:cubicBezTo>
                  <a:pt x="220" y="137"/>
                  <a:pt x="222" y="136"/>
                  <a:pt x="223" y="135"/>
                </a:cubicBezTo>
                <a:cubicBezTo>
                  <a:pt x="224" y="133"/>
                  <a:pt x="224" y="131"/>
                  <a:pt x="223" y="129"/>
                </a:cubicBezTo>
                <a:lnTo>
                  <a:pt x="205" y="91"/>
                </a:lnTo>
                <a:close/>
              </a:path>
            </a:pathLst>
          </a:custGeom>
          <a:solidFill>
            <a:schemeClr val="tx1"/>
          </a:solidFill>
          <a:ln>
            <a:noFill/>
          </a:ln>
          <a:extLst/>
        </p:spPr>
        <p:txBody>
          <a:bodyPr vert="horz" wrap="square" lIns="91398" tIns="45698" rIns="91398" bIns="45698" numCol="1" anchor="t" anchorCtr="0" compatLnSpc="1">
            <a:prstTxWarp prst="textNoShape">
              <a:avLst/>
            </a:prstTxWarp>
          </a:bodyPr>
          <a:lstStyle/>
          <a:p>
            <a:pPr defTabSz="913965"/>
            <a:endParaRPr lang="en-US">
              <a:solidFill>
                <a:prstClr val="black"/>
              </a:solidFill>
            </a:endParaRPr>
          </a:p>
        </p:txBody>
      </p:sp>
      <p:sp>
        <p:nvSpPr>
          <p:cNvPr id="67" name="矩形 66"/>
          <p:cNvSpPr/>
          <p:nvPr/>
        </p:nvSpPr>
        <p:spPr>
          <a:xfrm>
            <a:off x="8109516" y="5476068"/>
            <a:ext cx="736194" cy="236696"/>
          </a:xfrm>
          <a:prstGeom prst="rect">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70" name="KSO_Shape"/>
          <p:cNvSpPr/>
          <p:nvPr/>
        </p:nvSpPr>
        <p:spPr>
          <a:xfrm>
            <a:off x="8203615" y="5506045"/>
            <a:ext cx="523657" cy="206719"/>
          </a:xfrm>
          <a:custGeom>
            <a:avLst/>
            <a:gdLst>
              <a:gd name="connsiteX0" fmla="*/ 1720704 w 1721074"/>
              <a:gd name="connsiteY0" fmla="*/ 0 h 1180530"/>
              <a:gd name="connsiteX1" fmla="*/ 1721074 w 1721074"/>
              <a:gd name="connsiteY1" fmla="*/ 328961 h 1180530"/>
              <a:gd name="connsiteX2" fmla="*/ 1609393 w 1721074"/>
              <a:gd name="connsiteY2" fmla="*/ 253106 h 1180530"/>
              <a:gd name="connsiteX3" fmla="*/ 1153934 w 1721074"/>
              <a:gd name="connsiteY3" fmla="*/ 933995 h 1180530"/>
              <a:gd name="connsiteX4" fmla="*/ 899597 w 1721074"/>
              <a:gd name="connsiteY4" fmla="*/ 519521 h 1180530"/>
              <a:gd name="connsiteX5" fmla="*/ 532223 w 1721074"/>
              <a:gd name="connsiteY5" fmla="*/ 1009354 h 1180530"/>
              <a:gd name="connsiteX6" fmla="*/ 292016 w 1721074"/>
              <a:gd name="connsiteY6" fmla="*/ 792697 h 1180530"/>
              <a:gd name="connsiteX7" fmla="*/ 0 w 1721074"/>
              <a:gd name="connsiteY7" fmla="*/ 1180530 h 1180530"/>
              <a:gd name="connsiteX8" fmla="*/ 0 w 1721074"/>
              <a:gd name="connsiteY8" fmla="*/ 996382 h 1180530"/>
              <a:gd name="connsiteX9" fmla="*/ 277886 w 1721074"/>
              <a:gd name="connsiteY9" fmla="*/ 613720 h 1180530"/>
              <a:gd name="connsiteX10" fmla="*/ 503963 w 1721074"/>
              <a:gd name="connsiteY10" fmla="*/ 839796 h 1180530"/>
              <a:gd name="connsiteX11" fmla="*/ 923147 w 1721074"/>
              <a:gd name="connsiteY11" fmla="*/ 316994 h 1180530"/>
              <a:gd name="connsiteX12" fmla="*/ 1158644 w 1721074"/>
              <a:gd name="connsiteY12" fmla="*/ 731468 h 1180530"/>
              <a:gd name="connsiteX13" fmla="*/ 1529274 w 1721074"/>
              <a:gd name="connsiteY13" fmla="*/ 198688 h 1180530"/>
              <a:gd name="connsiteX14" fmla="*/ 1414772 w 1721074"/>
              <a:gd name="connsiteY14" fmla="*/ 120917 h 11805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721074" h="1180530">
                <a:moveTo>
                  <a:pt x="1720704" y="0"/>
                </a:moveTo>
                <a:lnTo>
                  <a:pt x="1721074" y="328961"/>
                </a:lnTo>
                <a:lnTo>
                  <a:pt x="1609393" y="253106"/>
                </a:lnTo>
                <a:lnTo>
                  <a:pt x="1153934" y="933995"/>
                </a:lnTo>
                <a:lnTo>
                  <a:pt x="899597" y="519521"/>
                </a:lnTo>
                <a:lnTo>
                  <a:pt x="532223" y="1009354"/>
                </a:lnTo>
                <a:lnTo>
                  <a:pt x="292016" y="792697"/>
                </a:lnTo>
                <a:lnTo>
                  <a:pt x="0" y="1180530"/>
                </a:lnTo>
                <a:lnTo>
                  <a:pt x="0" y="996382"/>
                </a:lnTo>
                <a:lnTo>
                  <a:pt x="277886" y="613720"/>
                </a:lnTo>
                <a:lnTo>
                  <a:pt x="503963" y="839796"/>
                </a:lnTo>
                <a:lnTo>
                  <a:pt x="923147" y="316994"/>
                </a:lnTo>
                <a:lnTo>
                  <a:pt x="1158644" y="731468"/>
                </a:lnTo>
                <a:lnTo>
                  <a:pt x="1529274" y="198688"/>
                </a:lnTo>
                <a:lnTo>
                  <a:pt x="1414772" y="120917"/>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79" name="任意多边形 78"/>
          <p:cNvSpPr/>
          <p:nvPr/>
        </p:nvSpPr>
        <p:spPr>
          <a:xfrm>
            <a:off x="658223" y="1235494"/>
            <a:ext cx="1450433" cy="609863"/>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w="25400" cap="flat" cmpd="sng" algn="ctr">
            <a:noFill/>
            <a:prstDash val="solid"/>
          </a:ln>
          <a:effectLst/>
        </p:spPr>
        <p:txBody>
          <a:bodyPr rtlCol="0" anchor="ctr"/>
          <a:lstStyle/>
          <a:p>
            <a:pPr algn="ctr">
              <a:defRPr/>
            </a:pPr>
            <a:endParaRPr lang="zh-CN" altLang="en-US" kern="0">
              <a:solidFill>
                <a:prstClr val="white"/>
              </a:solidFill>
              <a:latin typeface="微软雅黑"/>
            </a:endParaRPr>
          </a:p>
        </p:txBody>
      </p:sp>
      <p:sp>
        <p:nvSpPr>
          <p:cNvPr id="80" name="文本框 79"/>
          <p:cNvSpPr txBox="1"/>
          <p:nvPr/>
        </p:nvSpPr>
        <p:spPr>
          <a:xfrm>
            <a:off x="861307" y="1401072"/>
            <a:ext cx="1113178" cy="307777"/>
          </a:xfrm>
          <a:prstGeom prst="rect">
            <a:avLst/>
          </a:prstGeom>
          <a:noFill/>
        </p:spPr>
        <p:txBody>
          <a:bodyPr wrap="square" rtlCol="0">
            <a:spAutoFit/>
          </a:bodyPr>
          <a:lstStyle/>
          <a:p>
            <a:pPr algn="ctr">
              <a:defRPr/>
            </a:pPr>
            <a:r>
              <a:rPr lang="zh-CN" altLang="en-US" sz="1400" b="1" kern="0" dirty="0">
                <a:solidFill>
                  <a:prstClr val="white"/>
                </a:solidFill>
                <a:latin typeface="微软雅黑"/>
              </a:rPr>
              <a:t>迪普安全云</a:t>
            </a:r>
          </a:p>
        </p:txBody>
      </p:sp>
      <p:sp>
        <p:nvSpPr>
          <p:cNvPr id="82" name="文本框 81"/>
          <p:cNvSpPr txBox="1"/>
          <p:nvPr/>
        </p:nvSpPr>
        <p:spPr>
          <a:xfrm>
            <a:off x="2152967" y="1133409"/>
            <a:ext cx="1032134"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互联网</a:t>
            </a:r>
          </a:p>
        </p:txBody>
      </p:sp>
      <p:sp>
        <p:nvSpPr>
          <p:cNvPr id="83" name="文本框 82"/>
          <p:cNvSpPr txBox="1"/>
          <p:nvPr/>
        </p:nvSpPr>
        <p:spPr>
          <a:xfrm>
            <a:off x="2825726" y="1133408"/>
            <a:ext cx="1032134"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企业局域网</a:t>
            </a:r>
          </a:p>
        </p:txBody>
      </p:sp>
      <p:pic>
        <p:nvPicPr>
          <p:cNvPr id="95" name="Picture 10" descr="\\192.168.1.20\丽日共享\201011\I 业务一部\徐琳浩\图标修改好\统一管理中心.emf"/>
          <p:cNvPicPr>
            <a:picLocks noChangeAspect="1" noChangeArrowheads="1"/>
          </p:cNvPicPr>
          <p:nvPr/>
        </p:nvPicPr>
        <p:blipFill>
          <a:blip r:embed="rId10" cstate="screen">
            <a:extLst>
              <a:ext uri="{28A0092B-C50C-407E-A947-70E740481C1C}">
                <a14:useLocalDpi xmlns:a14="http://schemas.microsoft.com/office/drawing/2010/main"/>
              </a:ext>
            </a:extLst>
          </a:blip>
          <a:srcRect l="61043" b="78613"/>
          <a:stretch>
            <a:fillRect/>
          </a:stretch>
        </p:blipFill>
        <p:spPr bwMode="auto">
          <a:xfrm>
            <a:off x="1108066" y="3002842"/>
            <a:ext cx="1242046" cy="80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6" name="文本框 95"/>
          <p:cNvSpPr txBox="1"/>
          <p:nvPr/>
        </p:nvSpPr>
        <p:spPr>
          <a:xfrm>
            <a:off x="415988" y="3509328"/>
            <a:ext cx="1384156" cy="523220"/>
          </a:xfrm>
          <a:prstGeom prst="rect">
            <a:avLst/>
          </a:prstGeom>
          <a:noFill/>
        </p:spPr>
        <p:txBody>
          <a:bodyPr wrap="square" rtlCol="0">
            <a:spAutoFit/>
          </a:bodyPr>
          <a:lstStyle/>
          <a:p>
            <a:pPr algn="ctr"/>
            <a:r>
              <a:rPr lang="zh-CN" altLang="en-US" sz="1400" b="1" dirty="0" smtClean="0">
                <a:solidFill>
                  <a:srgbClr val="FFFF00"/>
                </a:solidFill>
              </a:rPr>
              <a:t>安全威胁</a:t>
            </a:r>
            <a:endParaRPr lang="en-US" altLang="zh-CN" sz="1400" b="1" dirty="0" smtClean="0">
              <a:solidFill>
                <a:srgbClr val="FFFF00"/>
              </a:solidFill>
            </a:endParaRPr>
          </a:p>
          <a:p>
            <a:pPr algn="ctr"/>
            <a:r>
              <a:rPr lang="zh-CN" altLang="en-US" sz="1400" b="1" dirty="0" smtClean="0">
                <a:solidFill>
                  <a:srgbClr val="FFFF00"/>
                </a:solidFill>
              </a:rPr>
              <a:t>态势</a:t>
            </a:r>
            <a:r>
              <a:rPr lang="zh-CN" altLang="en-US" sz="1400" b="1" dirty="0">
                <a:solidFill>
                  <a:srgbClr val="FFFF00"/>
                </a:solidFill>
              </a:rPr>
              <a:t>感知平台</a:t>
            </a:r>
          </a:p>
        </p:txBody>
      </p:sp>
      <p:cxnSp>
        <p:nvCxnSpPr>
          <p:cNvPr id="101" name="直接箭头连接符 100"/>
          <p:cNvCxnSpPr/>
          <p:nvPr/>
        </p:nvCxnSpPr>
        <p:spPr>
          <a:xfrm>
            <a:off x="2169312" y="3633351"/>
            <a:ext cx="970276" cy="927162"/>
          </a:xfrm>
          <a:prstGeom prst="straightConnector1">
            <a:avLst/>
          </a:prstGeom>
          <a:ln w="28575">
            <a:solidFill>
              <a:srgbClr val="FFFF0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19" name="椭圆 118"/>
          <p:cNvSpPr/>
          <p:nvPr/>
        </p:nvSpPr>
        <p:spPr>
          <a:xfrm>
            <a:off x="6021602" y="3542966"/>
            <a:ext cx="81351" cy="304811"/>
          </a:xfrm>
          <a:prstGeom prst="ellipse">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cxnSp>
        <p:nvCxnSpPr>
          <p:cNvPr id="132" name="直接连接符 131"/>
          <p:cNvCxnSpPr/>
          <p:nvPr/>
        </p:nvCxnSpPr>
        <p:spPr>
          <a:xfrm flipH="1" flipV="1">
            <a:off x="3245376" y="1934298"/>
            <a:ext cx="847590"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p:nvPr/>
        </p:nvCxnSpPr>
        <p:spPr>
          <a:xfrm flipH="1" flipV="1">
            <a:off x="3669171" y="3073869"/>
            <a:ext cx="4955144" cy="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47" name="KSO_Shape"/>
          <p:cNvSpPr/>
          <p:nvPr/>
        </p:nvSpPr>
        <p:spPr>
          <a:xfrm rot="19120065">
            <a:off x="5612636" y="1259877"/>
            <a:ext cx="104788" cy="389331"/>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lnTo>
                  <a:pt x="32657" y="1143000"/>
                </a:lnTo>
                <a:lnTo>
                  <a:pt x="685800" y="1284515"/>
                </a:lnTo>
                <a:lnTo>
                  <a:pt x="0" y="2231572"/>
                </a:lnTo>
                <a:lnTo>
                  <a:pt x="1404257" y="1143000"/>
                </a:lnTo>
                <a:lnTo>
                  <a:pt x="794657" y="990600"/>
                </a:lnTo>
                <a:lnTo>
                  <a:pt x="149134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49" name="KSO_Shape"/>
          <p:cNvSpPr/>
          <p:nvPr/>
        </p:nvSpPr>
        <p:spPr>
          <a:xfrm rot="482681">
            <a:off x="6422330" y="1237810"/>
            <a:ext cx="127091" cy="404661"/>
          </a:xfrm>
          <a:custGeom>
            <a:avLst/>
            <a:gdLst>
              <a:gd name="connsiteX0" fmla="*/ 1491342 w 1491342"/>
              <a:gd name="connsiteY0" fmla="*/ 0 h 2231572"/>
              <a:gd name="connsiteX1" fmla="*/ 32657 w 1491342"/>
              <a:gd name="connsiteY1" fmla="*/ 1143000 h 2231572"/>
              <a:gd name="connsiteX2" fmla="*/ 685800 w 1491342"/>
              <a:gd name="connsiteY2" fmla="*/ 1284515 h 2231572"/>
              <a:gd name="connsiteX3" fmla="*/ 0 w 1491342"/>
              <a:gd name="connsiteY3" fmla="*/ 2231572 h 2231572"/>
              <a:gd name="connsiteX4" fmla="*/ 1404257 w 1491342"/>
              <a:gd name="connsiteY4" fmla="*/ 1143000 h 2231572"/>
              <a:gd name="connsiteX5" fmla="*/ 794657 w 1491342"/>
              <a:gd name="connsiteY5" fmla="*/ 990600 h 2231572"/>
              <a:gd name="connsiteX6" fmla="*/ 1491342 w 1491342"/>
              <a:gd name="connsiteY6" fmla="*/ 0 h 22315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91342" h="2231572">
                <a:moveTo>
                  <a:pt x="1491342" y="0"/>
                </a:moveTo>
                <a:lnTo>
                  <a:pt x="32657" y="1143000"/>
                </a:lnTo>
                <a:lnTo>
                  <a:pt x="685800" y="1284515"/>
                </a:lnTo>
                <a:lnTo>
                  <a:pt x="0" y="2231572"/>
                </a:lnTo>
                <a:lnTo>
                  <a:pt x="1404257" y="1143000"/>
                </a:lnTo>
                <a:lnTo>
                  <a:pt x="794657" y="990600"/>
                </a:lnTo>
                <a:lnTo>
                  <a:pt x="1491342" y="0"/>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cxnSp>
        <p:nvCxnSpPr>
          <p:cNvPr id="168" name="直接连接符 167"/>
          <p:cNvCxnSpPr/>
          <p:nvPr/>
        </p:nvCxnSpPr>
        <p:spPr>
          <a:xfrm flipH="1" flipV="1">
            <a:off x="8055011" y="5151803"/>
            <a:ext cx="423795"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9" name="文本框 168"/>
          <p:cNvSpPr txBox="1"/>
          <p:nvPr/>
        </p:nvSpPr>
        <p:spPr>
          <a:xfrm>
            <a:off x="9800560" y="4669642"/>
            <a:ext cx="1408648" cy="307777"/>
          </a:xfrm>
          <a:prstGeom prst="rect">
            <a:avLst/>
          </a:prstGeom>
          <a:noFill/>
        </p:spPr>
        <p:txBody>
          <a:bodyPr wrap="square" rtlCol="0">
            <a:spAutoFit/>
          </a:bodyPr>
          <a:lstStyle>
            <a:defPPr>
              <a:defRPr lang="zh-CN"/>
            </a:defPPr>
            <a:lvl1pPr algn="ctr">
              <a:defRPr sz="1400" b="1">
                <a:solidFill>
                  <a:srgbClr val="FFFF00"/>
                </a:solidFill>
              </a:defRPr>
            </a:lvl1pPr>
          </a:lstStyle>
          <a:p>
            <a:r>
              <a:rPr lang="zh-CN" altLang="en-US" dirty="0"/>
              <a:t>安全威胁呈现</a:t>
            </a:r>
          </a:p>
        </p:txBody>
      </p:sp>
      <p:cxnSp>
        <p:nvCxnSpPr>
          <p:cNvPr id="170" name="直接连接符 169"/>
          <p:cNvCxnSpPr>
            <a:stCxn id="44" idx="0"/>
            <a:endCxn id="42" idx="1"/>
          </p:cNvCxnSpPr>
          <p:nvPr/>
        </p:nvCxnSpPr>
        <p:spPr>
          <a:xfrm flipH="1" flipV="1">
            <a:off x="7421946" y="1079312"/>
            <a:ext cx="627470" cy="542207"/>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3" name="直接连接符 172"/>
          <p:cNvCxnSpPr>
            <a:stCxn id="43" idx="1"/>
            <a:endCxn id="42" idx="3"/>
          </p:cNvCxnSpPr>
          <p:nvPr/>
        </p:nvCxnSpPr>
        <p:spPr>
          <a:xfrm flipH="1" flipV="1">
            <a:off x="8071769" y="1079312"/>
            <a:ext cx="573178" cy="3965"/>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cxnSp>
        <p:nvCxnSpPr>
          <p:cNvPr id="176" name="直接连接符 175"/>
          <p:cNvCxnSpPr>
            <a:stCxn id="43" idx="2"/>
            <a:endCxn id="45" idx="0"/>
          </p:cNvCxnSpPr>
          <p:nvPr/>
        </p:nvCxnSpPr>
        <p:spPr>
          <a:xfrm flipH="1">
            <a:off x="8611894" y="1332641"/>
            <a:ext cx="357965" cy="288878"/>
          </a:xfrm>
          <a:prstGeom prst="line">
            <a:avLst/>
          </a:prstGeom>
          <a:ln>
            <a:solidFill>
              <a:schemeClr val="tx1"/>
            </a:solidFill>
            <a:prstDash val="sysDash"/>
          </a:ln>
        </p:spPr>
        <p:style>
          <a:lnRef idx="1">
            <a:schemeClr val="accent1"/>
          </a:lnRef>
          <a:fillRef idx="0">
            <a:schemeClr val="accent1"/>
          </a:fillRef>
          <a:effectRef idx="0">
            <a:schemeClr val="accent1"/>
          </a:effectRef>
          <a:fontRef idx="minor">
            <a:schemeClr val="tx1"/>
          </a:fontRef>
        </p:style>
      </p:cxnSp>
      <p:sp>
        <p:nvSpPr>
          <p:cNvPr id="196" name="文本框 195"/>
          <p:cNvSpPr txBox="1"/>
          <p:nvPr/>
        </p:nvSpPr>
        <p:spPr>
          <a:xfrm>
            <a:off x="5604638" y="5473353"/>
            <a:ext cx="899398" cy="250835"/>
          </a:xfrm>
          <a:prstGeom prst="rect">
            <a:avLst/>
          </a:prstGeom>
          <a:noFill/>
        </p:spPr>
        <p:txBody>
          <a:bodyPr wrap="square" rtlCol="0">
            <a:spAutoFit/>
          </a:bodyPr>
          <a:lstStyle/>
          <a:p>
            <a:pPr algn="ctr"/>
            <a:r>
              <a:rPr lang="en-US" altLang="zh-CN" sz="1200" b="1" dirty="0">
                <a:solidFill>
                  <a:prstClr val="white"/>
                </a:solidFill>
              </a:rPr>
              <a:t>…</a:t>
            </a:r>
            <a:endParaRPr lang="zh-CN" altLang="en-US" sz="1200" b="1" dirty="0">
              <a:solidFill>
                <a:prstClr val="white"/>
              </a:solidFill>
            </a:endParaRPr>
          </a:p>
        </p:txBody>
      </p:sp>
      <p:cxnSp>
        <p:nvCxnSpPr>
          <p:cNvPr id="199" name="直接连接符 198"/>
          <p:cNvCxnSpPr/>
          <p:nvPr/>
        </p:nvCxnSpPr>
        <p:spPr>
          <a:xfrm flipH="1" flipV="1">
            <a:off x="3388177" y="4435209"/>
            <a:ext cx="5085543" cy="88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6" name="组合 15"/>
          <p:cNvGrpSpPr/>
          <p:nvPr/>
        </p:nvGrpSpPr>
        <p:grpSpPr>
          <a:xfrm>
            <a:off x="4384063" y="2533322"/>
            <a:ext cx="693542" cy="462744"/>
            <a:chOff x="4384063" y="2533322"/>
            <a:chExt cx="693542" cy="462744"/>
          </a:xfrm>
        </p:grpSpPr>
        <p:pic>
          <p:nvPicPr>
            <p:cNvPr id="206"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587219" y="2566521"/>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7" name="矩形 206"/>
            <p:cNvSpPr/>
            <p:nvPr/>
          </p:nvSpPr>
          <p:spPr>
            <a:xfrm>
              <a:off x="4587149" y="2533322"/>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208" name="文本框 207"/>
            <p:cNvSpPr txBox="1"/>
            <p:nvPr/>
          </p:nvSpPr>
          <p:spPr>
            <a:xfrm>
              <a:off x="4384063" y="2800972"/>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10" name="矩形 209"/>
          <p:cNvSpPr/>
          <p:nvPr/>
        </p:nvSpPr>
        <p:spPr>
          <a:xfrm>
            <a:off x="9067134" y="2533658"/>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2" name="组合 231"/>
          <p:cNvGrpSpPr/>
          <p:nvPr/>
        </p:nvGrpSpPr>
        <p:grpSpPr>
          <a:xfrm>
            <a:off x="8864047" y="2566857"/>
            <a:ext cx="693542" cy="429545"/>
            <a:chOff x="8864047" y="2566857"/>
            <a:chExt cx="693542" cy="429545"/>
          </a:xfrm>
        </p:grpSpPr>
        <p:pic>
          <p:nvPicPr>
            <p:cNvPr id="209"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9067204" y="2566857"/>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1" name="文本框 210"/>
            <p:cNvSpPr txBox="1"/>
            <p:nvPr/>
          </p:nvSpPr>
          <p:spPr>
            <a:xfrm>
              <a:off x="8864047" y="2801308"/>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13" name="矩形 212"/>
          <p:cNvSpPr/>
          <p:nvPr/>
        </p:nvSpPr>
        <p:spPr>
          <a:xfrm>
            <a:off x="6774580" y="2536953"/>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1" name="组合 230"/>
          <p:cNvGrpSpPr/>
          <p:nvPr/>
        </p:nvGrpSpPr>
        <p:grpSpPr>
          <a:xfrm>
            <a:off x="6571493" y="2570153"/>
            <a:ext cx="693542" cy="429545"/>
            <a:chOff x="6571493" y="2570153"/>
            <a:chExt cx="693542" cy="429545"/>
          </a:xfrm>
        </p:grpSpPr>
        <p:pic>
          <p:nvPicPr>
            <p:cNvPr id="212"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6774650" y="2570153"/>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4" name="文本框 213"/>
            <p:cNvSpPr txBox="1"/>
            <p:nvPr/>
          </p:nvSpPr>
          <p:spPr>
            <a:xfrm>
              <a:off x="6571493" y="2804604"/>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16" name="矩形 215"/>
          <p:cNvSpPr/>
          <p:nvPr/>
        </p:nvSpPr>
        <p:spPr>
          <a:xfrm>
            <a:off x="5159183" y="3823432"/>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3" name="组合 232"/>
          <p:cNvGrpSpPr/>
          <p:nvPr/>
        </p:nvGrpSpPr>
        <p:grpSpPr>
          <a:xfrm>
            <a:off x="4956097" y="3856631"/>
            <a:ext cx="693542" cy="429545"/>
            <a:chOff x="4956097" y="3856631"/>
            <a:chExt cx="693542" cy="429545"/>
          </a:xfrm>
        </p:grpSpPr>
        <p:pic>
          <p:nvPicPr>
            <p:cNvPr id="215"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5159253" y="3856631"/>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7" name="文本框 216"/>
            <p:cNvSpPr txBox="1"/>
            <p:nvPr/>
          </p:nvSpPr>
          <p:spPr>
            <a:xfrm>
              <a:off x="4956097" y="4091082"/>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19" name="矩形 218"/>
          <p:cNvSpPr/>
          <p:nvPr/>
        </p:nvSpPr>
        <p:spPr>
          <a:xfrm>
            <a:off x="4655971" y="4466365"/>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4" name="组合 233"/>
          <p:cNvGrpSpPr/>
          <p:nvPr/>
        </p:nvGrpSpPr>
        <p:grpSpPr>
          <a:xfrm>
            <a:off x="4452884" y="4499564"/>
            <a:ext cx="693542" cy="429546"/>
            <a:chOff x="4452884" y="4499564"/>
            <a:chExt cx="693542" cy="429546"/>
          </a:xfrm>
        </p:grpSpPr>
        <p:pic>
          <p:nvPicPr>
            <p:cNvPr id="218"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4656041" y="4499564"/>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0" name="文本框 219"/>
            <p:cNvSpPr txBox="1"/>
            <p:nvPr/>
          </p:nvSpPr>
          <p:spPr>
            <a:xfrm>
              <a:off x="4452884" y="4734016"/>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22" name="矩形 221"/>
          <p:cNvSpPr/>
          <p:nvPr/>
        </p:nvSpPr>
        <p:spPr>
          <a:xfrm>
            <a:off x="8568770" y="4161679"/>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6" name="组合 235"/>
          <p:cNvGrpSpPr/>
          <p:nvPr/>
        </p:nvGrpSpPr>
        <p:grpSpPr>
          <a:xfrm>
            <a:off x="8365683" y="4194878"/>
            <a:ext cx="693542" cy="429545"/>
            <a:chOff x="8365683" y="4194878"/>
            <a:chExt cx="693542" cy="429545"/>
          </a:xfrm>
        </p:grpSpPr>
        <p:pic>
          <p:nvPicPr>
            <p:cNvPr id="221"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568839" y="4194878"/>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3" name="文本框 222"/>
            <p:cNvSpPr txBox="1"/>
            <p:nvPr/>
          </p:nvSpPr>
          <p:spPr>
            <a:xfrm>
              <a:off x="8365683" y="4429329"/>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sp>
        <p:nvSpPr>
          <p:cNvPr id="225" name="矩形 224"/>
          <p:cNvSpPr/>
          <p:nvPr/>
        </p:nvSpPr>
        <p:spPr>
          <a:xfrm>
            <a:off x="7004564" y="4460314"/>
            <a:ext cx="287039" cy="262123"/>
          </a:xfrm>
          <a:prstGeom prst="rect">
            <a:avLst/>
          </a:prstGeom>
          <a:noFill/>
          <a:ln w="3175">
            <a:solidFill>
              <a:schemeClr val="tx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grpSp>
        <p:nvGrpSpPr>
          <p:cNvPr id="235" name="组合 234"/>
          <p:cNvGrpSpPr/>
          <p:nvPr/>
        </p:nvGrpSpPr>
        <p:grpSpPr>
          <a:xfrm>
            <a:off x="6801478" y="4493514"/>
            <a:ext cx="693542" cy="429545"/>
            <a:chOff x="6801478" y="4493514"/>
            <a:chExt cx="693542" cy="429545"/>
          </a:xfrm>
        </p:grpSpPr>
        <p:pic>
          <p:nvPicPr>
            <p:cNvPr id="224" name="图片 50"/>
            <p:cNvPicPr>
              <a:picLocks noChangeAspect="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7004634" y="4493514"/>
              <a:ext cx="323390" cy="238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6" name="文本框 225"/>
            <p:cNvSpPr txBox="1"/>
            <p:nvPr/>
          </p:nvSpPr>
          <p:spPr>
            <a:xfrm>
              <a:off x="6801478" y="4727965"/>
              <a:ext cx="693542" cy="195094"/>
            </a:xfrm>
            <a:prstGeom prst="rect">
              <a:avLst/>
            </a:prstGeom>
            <a:noFill/>
          </p:spPr>
          <p:txBody>
            <a:bodyPr wrap="square" rtlCol="0">
              <a:spAutoFit/>
            </a:bodyPr>
            <a:lstStyle/>
            <a:p>
              <a:pPr algn="ctr"/>
              <a:r>
                <a:rPr lang="zh-CN" altLang="en-US" sz="800" b="1" dirty="0">
                  <a:solidFill>
                    <a:srgbClr val="FFFF00"/>
                  </a:solidFill>
                </a:rPr>
                <a:t>采集探针</a:t>
              </a:r>
            </a:p>
          </p:txBody>
        </p:sp>
      </p:grpSp>
      <p:cxnSp>
        <p:nvCxnSpPr>
          <p:cNvPr id="245" name="直接箭头连接符 244"/>
          <p:cNvCxnSpPr/>
          <p:nvPr/>
        </p:nvCxnSpPr>
        <p:spPr>
          <a:xfrm flipH="1">
            <a:off x="7098040" y="4302148"/>
            <a:ext cx="1404230" cy="15058"/>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0" name="直接箭头连接符 249"/>
          <p:cNvCxnSpPr/>
          <p:nvPr/>
        </p:nvCxnSpPr>
        <p:spPr>
          <a:xfrm flipH="1">
            <a:off x="6892975" y="2989354"/>
            <a:ext cx="2349319" cy="12850"/>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251" name="直接箭头连接符 250"/>
          <p:cNvCxnSpPr/>
          <p:nvPr/>
        </p:nvCxnSpPr>
        <p:spPr>
          <a:xfrm flipH="1">
            <a:off x="2436610" y="3032532"/>
            <a:ext cx="2122602" cy="456685"/>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255" name="矩形 254"/>
          <p:cNvSpPr/>
          <p:nvPr/>
        </p:nvSpPr>
        <p:spPr>
          <a:xfrm>
            <a:off x="3150815" y="4642865"/>
            <a:ext cx="481566" cy="407799"/>
          </a:xfrm>
          <a:prstGeom prst="rect">
            <a:avLst/>
          </a:prstGeom>
          <a:noFill/>
          <a:ln w="3175">
            <a:solidFill>
              <a:srgbClr val="FFFF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prstClr val="white"/>
              </a:solidFill>
            </a:endParaRPr>
          </a:p>
        </p:txBody>
      </p:sp>
      <p:sp>
        <p:nvSpPr>
          <p:cNvPr id="256" name="文本框 255"/>
          <p:cNvSpPr txBox="1"/>
          <p:nvPr/>
        </p:nvSpPr>
        <p:spPr>
          <a:xfrm>
            <a:off x="7822338" y="1082542"/>
            <a:ext cx="1032134" cy="250835"/>
          </a:xfrm>
          <a:prstGeom prst="rect">
            <a:avLst/>
          </a:prstGeom>
          <a:noFill/>
        </p:spPr>
        <p:txBody>
          <a:bodyPr wrap="square" rtlCol="0">
            <a:spAutoFit/>
          </a:bodyPr>
          <a:lstStyle>
            <a:defPPr>
              <a:defRPr lang="zh-CN"/>
            </a:defPPr>
            <a:lvl1pPr>
              <a:defRPr sz="1200" b="1" kern="0">
                <a:latin typeface="+mn-ea"/>
              </a:defRPr>
            </a:lvl1pPr>
          </a:lstStyle>
          <a:p>
            <a:pPr algn="ctr"/>
            <a:r>
              <a:rPr lang="zh-CN" altLang="en-US" dirty="0">
                <a:solidFill>
                  <a:prstClr val="white"/>
                </a:solidFill>
              </a:rPr>
              <a:t>分支机构</a:t>
            </a:r>
          </a:p>
        </p:txBody>
      </p:sp>
      <p:sp>
        <p:nvSpPr>
          <p:cNvPr id="257" name="文本框 256"/>
          <p:cNvSpPr txBox="1"/>
          <p:nvPr/>
        </p:nvSpPr>
        <p:spPr>
          <a:xfrm>
            <a:off x="7875606" y="1212681"/>
            <a:ext cx="899398" cy="250835"/>
          </a:xfrm>
          <a:prstGeom prst="rect">
            <a:avLst/>
          </a:prstGeom>
          <a:noFill/>
        </p:spPr>
        <p:txBody>
          <a:bodyPr wrap="square" rtlCol="0">
            <a:spAutoFit/>
          </a:bodyPr>
          <a:lstStyle/>
          <a:p>
            <a:pPr algn="ctr"/>
            <a:r>
              <a:rPr lang="en-US" altLang="zh-CN" sz="1200" b="1" dirty="0">
                <a:solidFill>
                  <a:prstClr val="white"/>
                </a:solidFill>
              </a:rPr>
              <a:t>…</a:t>
            </a:r>
            <a:endParaRPr lang="zh-CN" altLang="en-US" sz="1200" b="1" dirty="0">
              <a:solidFill>
                <a:prstClr val="white"/>
              </a:solidFill>
            </a:endParaRPr>
          </a:p>
        </p:txBody>
      </p:sp>
      <p:cxnSp>
        <p:nvCxnSpPr>
          <p:cNvPr id="258" name="直接连接符 257"/>
          <p:cNvCxnSpPr/>
          <p:nvPr/>
        </p:nvCxnSpPr>
        <p:spPr>
          <a:xfrm flipH="1" flipV="1">
            <a:off x="3246293" y="5696975"/>
            <a:ext cx="880190" cy="1167"/>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61" name="文本框 260"/>
          <p:cNvSpPr txBox="1"/>
          <p:nvPr/>
        </p:nvSpPr>
        <p:spPr>
          <a:xfrm>
            <a:off x="7552094" y="5506045"/>
            <a:ext cx="1032134" cy="250835"/>
          </a:xfrm>
          <a:prstGeom prst="rect">
            <a:avLst/>
          </a:prstGeom>
          <a:noFill/>
        </p:spPr>
        <p:txBody>
          <a:bodyPr wrap="square" rtlCol="0">
            <a:spAutoFit/>
          </a:bodyPr>
          <a:lstStyle>
            <a:defPPr>
              <a:defRPr lang="zh-CN"/>
            </a:defPPr>
            <a:lvl1pPr>
              <a:defRPr sz="1200" b="1" kern="0">
                <a:latin typeface="+mn-ea"/>
              </a:defRPr>
            </a:lvl1pPr>
          </a:lstStyle>
          <a:p>
            <a:r>
              <a:rPr lang="zh-CN" altLang="en-US" dirty="0">
                <a:solidFill>
                  <a:prstClr val="white"/>
                </a:solidFill>
              </a:rPr>
              <a:t>监控区</a:t>
            </a:r>
          </a:p>
        </p:txBody>
      </p:sp>
      <p:cxnSp>
        <p:nvCxnSpPr>
          <p:cNvPr id="265" name="直接箭头连接符 264"/>
          <p:cNvCxnSpPr/>
          <p:nvPr/>
        </p:nvCxnSpPr>
        <p:spPr>
          <a:xfrm>
            <a:off x="1426226" y="1883013"/>
            <a:ext cx="164439" cy="1062801"/>
          </a:xfrm>
          <a:prstGeom prst="straightConnector1">
            <a:avLst/>
          </a:prstGeom>
          <a:ln w="28575">
            <a:solidFill>
              <a:srgbClr val="FF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8" name="直接箭头连接符 147"/>
          <p:cNvCxnSpPr/>
          <p:nvPr/>
        </p:nvCxnSpPr>
        <p:spPr>
          <a:xfrm flipH="1">
            <a:off x="4817736" y="4316849"/>
            <a:ext cx="2168810" cy="18294"/>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3" name="直接箭头连接符 152"/>
          <p:cNvCxnSpPr/>
          <p:nvPr/>
        </p:nvCxnSpPr>
        <p:spPr>
          <a:xfrm flipH="1" flipV="1">
            <a:off x="2350112" y="3615018"/>
            <a:ext cx="2425093" cy="704301"/>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54" name="直接箭头连接符 153"/>
          <p:cNvCxnSpPr/>
          <p:nvPr/>
        </p:nvCxnSpPr>
        <p:spPr>
          <a:xfrm flipH="1">
            <a:off x="4621270" y="3003733"/>
            <a:ext cx="2184175" cy="12850"/>
          </a:xfrm>
          <a:prstGeom prst="straightConnector1">
            <a:avLst/>
          </a:prstGeom>
          <a:ln w="28575">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63" name="直接箭头连接符 162"/>
          <p:cNvCxnSpPr/>
          <p:nvPr/>
        </p:nvCxnSpPr>
        <p:spPr>
          <a:xfrm>
            <a:off x="4149316" y="4856541"/>
            <a:ext cx="403903" cy="0"/>
          </a:xfrm>
          <a:prstGeom prst="straightConnector1">
            <a:avLst/>
          </a:prstGeom>
          <a:ln w="12700">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171" name="文本框 170"/>
          <p:cNvSpPr txBox="1"/>
          <p:nvPr/>
        </p:nvSpPr>
        <p:spPr>
          <a:xfrm>
            <a:off x="4239490" y="5724188"/>
            <a:ext cx="1032134" cy="306576"/>
          </a:xfrm>
          <a:prstGeom prst="rect">
            <a:avLst/>
          </a:prstGeom>
          <a:noFill/>
        </p:spPr>
        <p:txBody>
          <a:bodyPr wrap="square" rtlCol="0">
            <a:spAutoFit/>
          </a:bodyPr>
          <a:lstStyle>
            <a:defPPr>
              <a:defRPr lang="zh-CN"/>
            </a:defPPr>
            <a:lvl1pPr algn="ctr">
              <a:defRPr sz="800" b="1" kern="0">
                <a:solidFill>
                  <a:srgbClr val="92D050"/>
                </a:solidFill>
                <a:latin typeface="+mn-ea"/>
              </a:defRPr>
            </a:lvl1pPr>
          </a:lstStyle>
          <a:p>
            <a:r>
              <a:rPr lang="zh-CN" altLang="en-US" dirty="0"/>
              <a:t>服务器及</a:t>
            </a:r>
            <a:endParaRPr lang="en-US" altLang="zh-CN" dirty="0"/>
          </a:p>
          <a:p>
            <a:r>
              <a:rPr lang="zh-CN" altLang="en-US" dirty="0"/>
              <a:t>应用日志</a:t>
            </a:r>
          </a:p>
        </p:txBody>
      </p:sp>
      <p:sp>
        <p:nvSpPr>
          <p:cNvPr id="172" name="文本框 171"/>
          <p:cNvSpPr txBox="1"/>
          <p:nvPr/>
        </p:nvSpPr>
        <p:spPr>
          <a:xfrm>
            <a:off x="3823863" y="5101407"/>
            <a:ext cx="1032134" cy="306576"/>
          </a:xfrm>
          <a:prstGeom prst="rect">
            <a:avLst/>
          </a:prstGeom>
          <a:noFill/>
        </p:spPr>
        <p:txBody>
          <a:bodyPr wrap="square" rtlCol="0">
            <a:spAutoFit/>
          </a:bodyPr>
          <a:lstStyle>
            <a:defPPr>
              <a:defRPr lang="zh-CN"/>
            </a:defPPr>
            <a:lvl1pPr algn="ctr">
              <a:defRPr sz="800" b="1" kern="0">
                <a:solidFill>
                  <a:srgbClr val="92D050"/>
                </a:solidFill>
                <a:latin typeface="+mn-ea"/>
              </a:defRPr>
            </a:lvl1pPr>
          </a:lstStyle>
          <a:p>
            <a:r>
              <a:rPr lang="zh-CN" altLang="en-US" dirty="0"/>
              <a:t>网络设备</a:t>
            </a:r>
            <a:endParaRPr lang="en-US" altLang="zh-CN" dirty="0"/>
          </a:p>
          <a:p>
            <a:r>
              <a:rPr lang="zh-CN" altLang="en-US" dirty="0"/>
              <a:t>日志</a:t>
            </a:r>
          </a:p>
        </p:txBody>
      </p:sp>
      <p:sp>
        <p:nvSpPr>
          <p:cNvPr id="174" name="文本框 173"/>
          <p:cNvSpPr txBox="1"/>
          <p:nvPr/>
        </p:nvSpPr>
        <p:spPr>
          <a:xfrm>
            <a:off x="3811364" y="4588292"/>
            <a:ext cx="1032134" cy="306576"/>
          </a:xfrm>
          <a:prstGeom prst="rect">
            <a:avLst/>
          </a:prstGeom>
          <a:noFill/>
        </p:spPr>
        <p:txBody>
          <a:bodyPr wrap="square" rtlCol="0">
            <a:spAutoFit/>
          </a:bodyPr>
          <a:lstStyle>
            <a:defPPr>
              <a:defRPr lang="zh-CN"/>
            </a:defPPr>
            <a:lvl1pPr>
              <a:defRPr sz="1200" b="1" kern="0">
                <a:latin typeface="+mn-ea"/>
              </a:defRPr>
            </a:lvl1pPr>
          </a:lstStyle>
          <a:p>
            <a:pPr algn="ctr"/>
            <a:r>
              <a:rPr lang="zh-CN" altLang="en-US" sz="800" dirty="0">
                <a:solidFill>
                  <a:srgbClr val="92D050"/>
                </a:solidFill>
              </a:rPr>
              <a:t>安全设备</a:t>
            </a:r>
            <a:endParaRPr lang="en-US" altLang="zh-CN" sz="800" dirty="0">
              <a:solidFill>
                <a:srgbClr val="92D050"/>
              </a:solidFill>
            </a:endParaRPr>
          </a:p>
          <a:p>
            <a:pPr algn="ctr"/>
            <a:r>
              <a:rPr lang="zh-CN" altLang="en-US" sz="800" dirty="0">
                <a:solidFill>
                  <a:srgbClr val="92D050"/>
                </a:solidFill>
              </a:rPr>
              <a:t>日志</a:t>
            </a:r>
          </a:p>
        </p:txBody>
      </p:sp>
      <p:cxnSp>
        <p:nvCxnSpPr>
          <p:cNvPr id="87" name="肘形连接符 86"/>
          <p:cNvCxnSpPr>
            <a:stCxn id="28" idx="3"/>
            <a:endCxn id="220" idx="2"/>
          </p:cNvCxnSpPr>
          <p:nvPr/>
        </p:nvCxnSpPr>
        <p:spPr>
          <a:xfrm flipV="1">
            <a:off x="4107940" y="4929110"/>
            <a:ext cx="691715" cy="451515"/>
          </a:xfrm>
          <a:prstGeom prst="bentConnector2">
            <a:avLst/>
          </a:prstGeom>
          <a:ln>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181" name="肘形连接符 180"/>
          <p:cNvCxnSpPr/>
          <p:nvPr/>
        </p:nvCxnSpPr>
        <p:spPr>
          <a:xfrm rot="5400000" flipH="1" flipV="1">
            <a:off x="4125875" y="5188415"/>
            <a:ext cx="1067373" cy="569144"/>
          </a:xfrm>
          <a:prstGeom prst="bentConnector3">
            <a:avLst>
              <a:gd name="adj1" fmla="val -870"/>
            </a:avLst>
          </a:prstGeom>
          <a:ln>
            <a:solidFill>
              <a:srgbClr val="92D050"/>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78" name="图片 7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370031" y="3221150"/>
            <a:ext cx="2573219" cy="1361870"/>
          </a:xfrm>
          <a:prstGeom prst="rect">
            <a:avLst/>
          </a:prstGeom>
          <a:ln w="9525">
            <a:solidFill>
              <a:schemeClr val="tx1"/>
            </a:solidFill>
          </a:ln>
          <a:effectLst>
            <a:glow rad="25400">
              <a:schemeClr val="tx1">
                <a:alpha val="40000"/>
              </a:schemeClr>
            </a:glow>
            <a:outerShdw blurRad="292100" dist="139700" dir="2700000" algn="tl" rotWithShape="0">
              <a:srgbClr val="333333">
                <a:alpha val="65000"/>
              </a:srgbClr>
            </a:outerShdw>
          </a:effectLst>
        </p:spPr>
      </p:pic>
      <p:sp>
        <p:nvSpPr>
          <p:cNvPr id="178" name="文本框 177"/>
          <p:cNvSpPr txBox="1"/>
          <p:nvPr/>
        </p:nvSpPr>
        <p:spPr>
          <a:xfrm>
            <a:off x="3200611" y="2567197"/>
            <a:ext cx="546562" cy="195094"/>
          </a:xfrm>
          <a:prstGeom prst="rect">
            <a:avLst/>
          </a:prstGeom>
          <a:noFill/>
        </p:spPr>
        <p:txBody>
          <a:bodyPr wrap="square" rtlCol="0">
            <a:spAutoFit/>
          </a:bodyPr>
          <a:lstStyle>
            <a:defPPr>
              <a:defRPr lang="zh-CN"/>
            </a:defPPr>
            <a:lvl1pPr>
              <a:defRPr sz="1200" b="1" kern="0">
                <a:latin typeface="+mn-ea"/>
              </a:defRPr>
            </a:lvl1pPr>
          </a:lstStyle>
          <a:p>
            <a:r>
              <a:rPr lang="en-US" altLang="zh-CN" sz="800" b="0" dirty="0">
                <a:solidFill>
                  <a:prstClr val="white"/>
                </a:solidFill>
              </a:rPr>
              <a:t>WAF</a:t>
            </a:r>
            <a:endParaRPr lang="zh-CN" altLang="en-US" sz="800" b="0" dirty="0">
              <a:solidFill>
                <a:prstClr val="white"/>
              </a:solidFill>
            </a:endParaRPr>
          </a:p>
        </p:txBody>
      </p:sp>
      <p:sp>
        <p:nvSpPr>
          <p:cNvPr id="179" name="文本框 178"/>
          <p:cNvSpPr txBox="1"/>
          <p:nvPr/>
        </p:nvSpPr>
        <p:spPr>
          <a:xfrm>
            <a:off x="8597728" y="4738308"/>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0" name="文本框 179"/>
          <p:cNvSpPr txBox="1"/>
          <p:nvPr/>
        </p:nvSpPr>
        <p:spPr>
          <a:xfrm>
            <a:off x="5871396" y="4977419"/>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2" name="文本框 181"/>
          <p:cNvSpPr txBox="1"/>
          <p:nvPr/>
        </p:nvSpPr>
        <p:spPr>
          <a:xfrm>
            <a:off x="2786467" y="4734016"/>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3" name="文本框 182"/>
          <p:cNvSpPr txBox="1"/>
          <p:nvPr/>
        </p:nvSpPr>
        <p:spPr>
          <a:xfrm>
            <a:off x="8120940" y="2351869"/>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4" name="文本框 183"/>
          <p:cNvSpPr txBox="1"/>
          <p:nvPr/>
        </p:nvSpPr>
        <p:spPr>
          <a:xfrm>
            <a:off x="8182916" y="2769409"/>
            <a:ext cx="1032134" cy="195094"/>
          </a:xfrm>
          <a:prstGeom prst="rect">
            <a:avLst/>
          </a:prstGeom>
          <a:noFill/>
        </p:spPr>
        <p:txBody>
          <a:bodyPr wrap="square" rtlCol="0">
            <a:spAutoFit/>
          </a:bodyPr>
          <a:lstStyle>
            <a:defPPr>
              <a:defRPr lang="zh-CN"/>
            </a:defPPr>
            <a:lvl1pPr>
              <a:defRPr sz="1200" b="1" kern="0">
                <a:latin typeface="+mn-ea"/>
              </a:defRPr>
            </a:lvl1pPr>
          </a:lstStyle>
          <a:p>
            <a:r>
              <a:rPr lang="en-US" altLang="zh-CN" sz="800" b="0" dirty="0">
                <a:solidFill>
                  <a:prstClr val="white"/>
                </a:solidFill>
              </a:rPr>
              <a:t>IPS</a:t>
            </a:r>
            <a:endParaRPr lang="zh-CN" altLang="en-US" sz="800" b="0" dirty="0">
              <a:solidFill>
                <a:prstClr val="white"/>
              </a:solidFill>
            </a:endParaRPr>
          </a:p>
        </p:txBody>
      </p:sp>
      <p:sp>
        <p:nvSpPr>
          <p:cNvPr id="185" name="文本框 184"/>
          <p:cNvSpPr txBox="1"/>
          <p:nvPr/>
        </p:nvSpPr>
        <p:spPr>
          <a:xfrm>
            <a:off x="5841624" y="2356976"/>
            <a:ext cx="1032134" cy="195094"/>
          </a:xfrm>
          <a:prstGeom prst="rect">
            <a:avLst/>
          </a:prstGeom>
          <a:noFill/>
        </p:spPr>
        <p:txBody>
          <a:bodyPr wrap="square" rtlCol="0">
            <a:spAutoFit/>
          </a:bodyPr>
          <a:lstStyle>
            <a:defPPr>
              <a:defRPr lang="zh-CN"/>
            </a:defPPr>
            <a:lvl1pPr>
              <a:defRPr sz="1200" b="1" kern="0">
                <a:latin typeface="+mn-ea"/>
              </a:defRPr>
            </a:lvl1pPr>
          </a:lstStyle>
          <a:p>
            <a:r>
              <a:rPr lang="zh-CN" altLang="en-US" sz="800" b="0" dirty="0">
                <a:solidFill>
                  <a:prstClr val="white"/>
                </a:solidFill>
              </a:rPr>
              <a:t>防火墙</a:t>
            </a:r>
          </a:p>
        </p:txBody>
      </p:sp>
      <p:sp>
        <p:nvSpPr>
          <p:cNvPr id="186" name="文本框 185"/>
          <p:cNvSpPr txBox="1"/>
          <p:nvPr/>
        </p:nvSpPr>
        <p:spPr>
          <a:xfrm>
            <a:off x="5916955" y="2787871"/>
            <a:ext cx="1032134" cy="195094"/>
          </a:xfrm>
          <a:prstGeom prst="rect">
            <a:avLst/>
          </a:prstGeom>
          <a:noFill/>
        </p:spPr>
        <p:txBody>
          <a:bodyPr wrap="square" rtlCol="0">
            <a:spAutoFit/>
          </a:bodyPr>
          <a:lstStyle>
            <a:defPPr>
              <a:defRPr lang="zh-CN"/>
            </a:defPPr>
            <a:lvl1pPr>
              <a:defRPr sz="1200" b="1" kern="0">
                <a:latin typeface="+mn-ea"/>
              </a:defRPr>
            </a:lvl1pPr>
          </a:lstStyle>
          <a:p>
            <a:r>
              <a:rPr lang="en-US" altLang="zh-CN" sz="800" b="0" dirty="0">
                <a:solidFill>
                  <a:prstClr val="white"/>
                </a:solidFill>
              </a:rPr>
              <a:t>IPS</a:t>
            </a:r>
            <a:endParaRPr lang="zh-CN" altLang="en-US" sz="800" b="0" dirty="0">
              <a:solidFill>
                <a:prstClr val="white"/>
              </a:solidFill>
            </a:endParaRPr>
          </a:p>
        </p:txBody>
      </p:sp>
      <p:sp>
        <p:nvSpPr>
          <p:cNvPr id="228" name="任意多边形 227"/>
          <p:cNvSpPr/>
          <p:nvPr/>
        </p:nvSpPr>
        <p:spPr>
          <a:xfrm>
            <a:off x="8936806" y="5506045"/>
            <a:ext cx="1547988" cy="17595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9" name="文本框 228"/>
          <p:cNvSpPr txBox="1"/>
          <p:nvPr/>
        </p:nvSpPr>
        <p:spPr>
          <a:xfrm>
            <a:off x="9746826" y="5733437"/>
            <a:ext cx="1475936" cy="830997"/>
          </a:xfrm>
          <a:prstGeom prst="rect">
            <a:avLst/>
          </a:prstGeom>
          <a:noFill/>
        </p:spPr>
        <p:txBody>
          <a:bodyPr wrap="square" rtlCol="0">
            <a:spAutoFit/>
          </a:bodyPr>
          <a:lstStyle>
            <a:defPPr>
              <a:defRPr lang="zh-CN"/>
            </a:defPPr>
            <a:lvl1pPr algn="ctr">
              <a:defRPr sz="1400" b="1">
                <a:solidFill>
                  <a:srgbClr val="FFFF00"/>
                </a:solidFill>
              </a:defRPr>
            </a:lvl1pPr>
          </a:lstStyle>
          <a:p>
            <a:r>
              <a:rPr lang="zh-CN" altLang="en-US" sz="1200" dirty="0">
                <a:latin typeface="微软雅黑"/>
              </a:rPr>
              <a:t>攻击事件还原</a:t>
            </a:r>
            <a:endParaRPr lang="en-US" altLang="zh-CN" sz="1200" dirty="0">
              <a:latin typeface="微软雅黑"/>
            </a:endParaRPr>
          </a:p>
          <a:p>
            <a:r>
              <a:rPr lang="zh-CN" altLang="en-US" sz="1200" dirty="0">
                <a:latin typeface="微软雅黑"/>
              </a:rPr>
              <a:t>被攻击主机分析</a:t>
            </a:r>
            <a:endParaRPr lang="en-US" altLang="zh-CN" sz="1200" dirty="0">
              <a:latin typeface="微软雅黑"/>
            </a:endParaRPr>
          </a:p>
          <a:p>
            <a:r>
              <a:rPr lang="zh-CN" altLang="en-US" sz="1200" dirty="0">
                <a:latin typeface="微软雅黑"/>
              </a:rPr>
              <a:t>黑客</a:t>
            </a:r>
            <a:r>
              <a:rPr lang="zh-CN" altLang="en-US" sz="1200" dirty="0" smtClean="0">
                <a:latin typeface="微软雅黑"/>
              </a:rPr>
              <a:t>画像</a:t>
            </a:r>
            <a:endParaRPr lang="en-US" altLang="zh-CN" sz="1200" dirty="0">
              <a:latin typeface="微软雅黑"/>
            </a:endParaRPr>
          </a:p>
          <a:p>
            <a:r>
              <a:rPr lang="en-US" altLang="zh-CN" sz="1200" dirty="0">
                <a:latin typeface="微软雅黑"/>
              </a:rPr>
              <a:t>…</a:t>
            </a:r>
            <a:endParaRPr lang="zh-CN" altLang="en-US" sz="1200" dirty="0">
              <a:latin typeface="微软雅黑"/>
            </a:endParaRPr>
          </a:p>
        </p:txBody>
      </p:sp>
      <p:sp>
        <p:nvSpPr>
          <p:cNvPr id="230" name="任意多边形 229"/>
          <p:cNvSpPr/>
          <p:nvPr/>
        </p:nvSpPr>
        <p:spPr>
          <a:xfrm flipV="1">
            <a:off x="8548143" y="5092662"/>
            <a:ext cx="1936651" cy="28259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5" name="标题 1"/>
          <p:cNvSpPr txBox="1">
            <a:spLocks/>
          </p:cNvSpPr>
          <p:nvPr/>
        </p:nvSpPr>
        <p:spPr>
          <a:xfrm>
            <a:off x="344245" y="126309"/>
            <a:ext cx="9592181"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solidFill>
                  <a:prstClr val="white"/>
                </a:solidFill>
              </a:rPr>
              <a:t>迪普科技安全</a:t>
            </a:r>
            <a:r>
              <a:rPr lang="zh-CN" altLang="en-US" dirty="0">
                <a:solidFill>
                  <a:prstClr val="white"/>
                </a:solidFill>
              </a:rPr>
              <a:t>威胁态势</a:t>
            </a:r>
            <a:r>
              <a:rPr lang="zh-CN" altLang="en-US" dirty="0" smtClean="0">
                <a:solidFill>
                  <a:prstClr val="white"/>
                </a:solidFill>
              </a:rPr>
              <a:t>感知</a:t>
            </a:r>
            <a:r>
              <a:rPr lang="en-US" altLang="zh-CN" dirty="0" smtClean="0">
                <a:solidFill>
                  <a:prstClr val="white"/>
                </a:solidFill>
              </a:rPr>
              <a:t>-</a:t>
            </a:r>
            <a:r>
              <a:rPr lang="zh-CN" altLang="en-US" dirty="0" smtClean="0">
                <a:solidFill>
                  <a:prstClr val="white"/>
                </a:solidFill>
              </a:rPr>
              <a:t>以防护为核心目标</a:t>
            </a:r>
            <a:endParaRPr lang="zh-CN" altLang="en-US" dirty="0">
              <a:solidFill>
                <a:prstClr val="white"/>
              </a:solidFill>
            </a:endParaRPr>
          </a:p>
        </p:txBody>
      </p:sp>
      <p:sp>
        <p:nvSpPr>
          <p:cNvPr id="55" name="灯片编号占位符 54"/>
          <p:cNvSpPr>
            <a:spLocks noGrp="1"/>
          </p:cNvSpPr>
          <p:nvPr>
            <p:ph type="sldNum" sz="quarter" idx="10"/>
          </p:nvPr>
        </p:nvSpPr>
        <p:spPr/>
        <p:txBody>
          <a:bodyPr/>
          <a:lstStyle/>
          <a:p>
            <a:fld id="{4FB8DE10-C7BE-4560-81CC-9C4C51C21C0F}" type="slidenum">
              <a:rPr lang="zh-CN" altLang="en-US" smtClean="0">
                <a:solidFill>
                  <a:prstClr val="white">
                    <a:tint val="75000"/>
                  </a:prstClr>
                </a:solidFill>
              </a:rPr>
              <a:pPr/>
              <a:t>11</a:t>
            </a:fld>
            <a:endParaRPr lang="zh-CN" altLang="en-US" dirty="0">
              <a:solidFill>
                <a:prstClr val="white">
                  <a:tint val="75000"/>
                </a:prstClr>
              </a:solidFill>
            </a:endParaRPr>
          </a:p>
        </p:txBody>
      </p:sp>
      <p:sp>
        <p:nvSpPr>
          <p:cNvPr id="177" name="文本框 173"/>
          <p:cNvSpPr txBox="1"/>
          <p:nvPr/>
        </p:nvSpPr>
        <p:spPr>
          <a:xfrm rot="2652896">
            <a:off x="2316417" y="4017043"/>
            <a:ext cx="1032134" cy="230832"/>
          </a:xfrm>
          <a:prstGeom prst="rect">
            <a:avLst/>
          </a:prstGeom>
          <a:noFill/>
        </p:spPr>
        <p:txBody>
          <a:bodyPr wrap="square" rtlCol="0">
            <a:spAutoFit/>
          </a:bodyPr>
          <a:lstStyle>
            <a:defPPr>
              <a:defRPr lang="zh-CN"/>
            </a:defPPr>
            <a:lvl1pPr>
              <a:defRPr sz="1200" b="1" kern="0">
                <a:latin typeface="+mn-ea"/>
              </a:defRPr>
            </a:lvl1pPr>
          </a:lstStyle>
          <a:p>
            <a:pPr algn="ctr"/>
            <a:r>
              <a:rPr lang="zh-CN" altLang="en-US" sz="900" dirty="0" smtClean="0">
                <a:solidFill>
                  <a:srgbClr val="FFFF00"/>
                </a:solidFill>
              </a:rPr>
              <a:t>智能联动</a:t>
            </a:r>
            <a:endParaRPr lang="zh-CN" altLang="en-US" sz="900" dirty="0">
              <a:solidFill>
                <a:srgbClr val="FFFF00"/>
              </a:solidFill>
            </a:endParaRPr>
          </a:p>
        </p:txBody>
      </p:sp>
      <p:sp>
        <p:nvSpPr>
          <p:cNvPr id="187" name="文本框 173"/>
          <p:cNvSpPr txBox="1"/>
          <p:nvPr/>
        </p:nvSpPr>
        <p:spPr>
          <a:xfrm rot="2644509">
            <a:off x="1882264" y="3913011"/>
            <a:ext cx="1032134" cy="230832"/>
          </a:xfrm>
          <a:prstGeom prst="rect">
            <a:avLst/>
          </a:prstGeom>
          <a:noFill/>
        </p:spPr>
        <p:txBody>
          <a:bodyPr wrap="square" rtlCol="0">
            <a:spAutoFit/>
          </a:bodyPr>
          <a:lstStyle>
            <a:defPPr>
              <a:defRPr lang="zh-CN"/>
            </a:defPPr>
            <a:lvl1pPr>
              <a:defRPr sz="1200" b="1" kern="0">
                <a:latin typeface="+mn-ea"/>
              </a:defRPr>
            </a:lvl1pPr>
          </a:lstStyle>
          <a:p>
            <a:pPr algn="ctr"/>
            <a:r>
              <a:rPr lang="zh-CN" altLang="en-US" sz="900" dirty="0" smtClean="0">
                <a:solidFill>
                  <a:srgbClr val="FFFF00"/>
                </a:solidFill>
              </a:rPr>
              <a:t>策略分发</a:t>
            </a:r>
            <a:endParaRPr lang="zh-CN" altLang="en-US" sz="900" dirty="0">
              <a:solidFill>
                <a:srgbClr val="FFFF00"/>
              </a:solidFill>
            </a:endParaRPr>
          </a:p>
        </p:txBody>
      </p:sp>
    </p:spTree>
    <p:extLst>
      <p:ext uri="{BB962C8B-B14F-4D97-AF65-F5344CB8AC3E}">
        <p14:creationId xmlns:p14="http://schemas.microsoft.com/office/powerpoint/2010/main" val="2144569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34"/>
                                        </p:tgtEl>
                                        <p:attrNameLst>
                                          <p:attrName>style.visibility</p:attrName>
                                        </p:attrNameLst>
                                      </p:cBhvr>
                                      <p:to>
                                        <p:strVal val="visible"/>
                                      </p:to>
                                    </p:set>
                                    <p:anim calcmode="lin" valueType="num">
                                      <p:cBhvr>
                                        <p:cTn id="7" dur="500" fill="hold"/>
                                        <p:tgtEl>
                                          <p:spTgt spid="234"/>
                                        </p:tgtEl>
                                        <p:attrNameLst>
                                          <p:attrName>ppt_w</p:attrName>
                                        </p:attrNameLst>
                                      </p:cBhvr>
                                      <p:tavLst>
                                        <p:tav tm="0">
                                          <p:val>
                                            <p:fltVal val="0"/>
                                          </p:val>
                                        </p:tav>
                                        <p:tav tm="100000">
                                          <p:val>
                                            <p:strVal val="#ppt_w"/>
                                          </p:val>
                                        </p:tav>
                                      </p:tavLst>
                                    </p:anim>
                                    <p:anim calcmode="lin" valueType="num">
                                      <p:cBhvr>
                                        <p:cTn id="8" dur="500" fill="hold"/>
                                        <p:tgtEl>
                                          <p:spTgt spid="234"/>
                                        </p:tgtEl>
                                        <p:attrNameLst>
                                          <p:attrName>ppt_h</p:attrName>
                                        </p:attrNameLst>
                                      </p:cBhvr>
                                      <p:tavLst>
                                        <p:tav tm="0">
                                          <p:val>
                                            <p:fltVal val="0"/>
                                          </p:val>
                                        </p:tav>
                                        <p:tav tm="100000">
                                          <p:val>
                                            <p:strVal val="#ppt_h"/>
                                          </p:val>
                                        </p:tav>
                                      </p:tavLst>
                                    </p:anim>
                                    <p:animEffect transition="in" filter="fade">
                                      <p:cBhvr>
                                        <p:cTn id="9" dur="500"/>
                                        <p:tgtEl>
                                          <p:spTgt spid="234"/>
                                        </p:tgtEl>
                                      </p:cBhvr>
                                    </p:animEffect>
                                  </p:childTnLst>
                                </p:cTn>
                              </p:par>
                            </p:childTnLst>
                          </p:cTn>
                        </p:par>
                        <p:par>
                          <p:cTn id="10" fill="hold">
                            <p:stCondLst>
                              <p:cond delay="500"/>
                            </p:stCondLst>
                            <p:childTnLst>
                              <p:par>
                                <p:cTn id="11" presetID="53" presetClass="entr" presetSubtype="16" fill="hold" nodeType="afterEffect">
                                  <p:stCondLst>
                                    <p:cond delay="0"/>
                                  </p:stCondLst>
                                  <p:childTnLst>
                                    <p:set>
                                      <p:cBhvr>
                                        <p:cTn id="12" dur="1" fill="hold">
                                          <p:stCondLst>
                                            <p:cond delay="0"/>
                                          </p:stCondLst>
                                        </p:cTn>
                                        <p:tgtEl>
                                          <p:spTgt spid="163"/>
                                        </p:tgtEl>
                                        <p:attrNameLst>
                                          <p:attrName>style.visibility</p:attrName>
                                        </p:attrNameLst>
                                      </p:cBhvr>
                                      <p:to>
                                        <p:strVal val="visible"/>
                                      </p:to>
                                    </p:set>
                                    <p:anim calcmode="lin" valueType="num">
                                      <p:cBhvr>
                                        <p:cTn id="13" dur="500" fill="hold"/>
                                        <p:tgtEl>
                                          <p:spTgt spid="163"/>
                                        </p:tgtEl>
                                        <p:attrNameLst>
                                          <p:attrName>ppt_w</p:attrName>
                                        </p:attrNameLst>
                                      </p:cBhvr>
                                      <p:tavLst>
                                        <p:tav tm="0">
                                          <p:val>
                                            <p:fltVal val="0"/>
                                          </p:val>
                                        </p:tav>
                                        <p:tav tm="100000">
                                          <p:val>
                                            <p:strVal val="#ppt_w"/>
                                          </p:val>
                                        </p:tav>
                                      </p:tavLst>
                                    </p:anim>
                                    <p:anim calcmode="lin" valueType="num">
                                      <p:cBhvr>
                                        <p:cTn id="14" dur="500" fill="hold"/>
                                        <p:tgtEl>
                                          <p:spTgt spid="163"/>
                                        </p:tgtEl>
                                        <p:attrNameLst>
                                          <p:attrName>ppt_h</p:attrName>
                                        </p:attrNameLst>
                                      </p:cBhvr>
                                      <p:tavLst>
                                        <p:tav tm="0">
                                          <p:val>
                                            <p:fltVal val="0"/>
                                          </p:val>
                                        </p:tav>
                                        <p:tav tm="100000">
                                          <p:val>
                                            <p:strVal val="#ppt_h"/>
                                          </p:val>
                                        </p:tav>
                                      </p:tavLst>
                                    </p:anim>
                                    <p:animEffect transition="in" filter="fade">
                                      <p:cBhvr>
                                        <p:cTn id="15" dur="500"/>
                                        <p:tgtEl>
                                          <p:spTgt spid="163"/>
                                        </p:tgtEl>
                                      </p:cBhvr>
                                    </p:animEffect>
                                  </p:childTnLst>
                                </p:cTn>
                              </p:par>
                              <p:par>
                                <p:cTn id="16" presetID="53" presetClass="entr" presetSubtype="16" fill="hold" nodeType="withEffect">
                                  <p:stCondLst>
                                    <p:cond delay="0"/>
                                  </p:stCondLst>
                                  <p:childTnLst>
                                    <p:set>
                                      <p:cBhvr>
                                        <p:cTn id="17" dur="1" fill="hold">
                                          <p:stCondLst>
                                            <p:cond delay="0"/>
                                          </p:stCondLst>
                                        </p:cTn>
                                        <p:tgtEl>
                                          <p:spTgt spid="87"/>
                                        </p:tgtEl>
                                        <p:attrNameLst>
                                          <p:attrName>style.visibility</p:attrName>
                                        </p:attrNameLst>
                                      </p:cBhvr>
                                      <p:to>
                                        <p:strVal val="visible"/>
                                      </p:to>
                                    </p:set>
                                    <p:anim calcmode="lin" valueType="num">
                                      <p:cBhvr>
                                        <p:cTn id="18" dur="500" fill="hold"/>
                                        <p:tgtEl>
                                          <p:spTgt spid="87"/>
                                        </p:tgtEl>
                                        <p:attrNameLst>
                                          <p:attrName>ppt_w</p:attrName>
                                        </p:attrNameLst>
                                      </p:cBhvr>
                                      <p:tavLst>
                                        <p:tav tm="0">
                                          <p:val>
                                            <p:fltVal val="0"/>
                                          </p:val>
                                        </p:tav>
                                        <p:tav tm="100000">
                                          <p:val>
                                            <p:strVal val="#ppt_w"/>
                                          </p:val>
                                        </p:tav>
                                      </p:tavLst>
                                    </p:anim>
                                    <p:anim calcmode="lin" valueType="num">
                                      <p:cBhvr>
                                        <p:cTn id="19" dur="500" fill="hold"/>
                                        <p:tgtEl>
                                          <p:spTgt spid="87"/>
                                        </p:tgtEl>
                                        <p:attrNameLst>
                                          <p:attrName>ppt_h</p:attrName>
                                        </p:attrNameLst>
                                      </p:cBhvr>
                                      <p:tavLst>
                                        <p:tav tm="0">
                                          <p:val>
                                            <p:fltVal val="0"/>
                                          </p:val>
                                        </p:tav>
                                        <p:tav tm="100000">
                                          <p:val>
                                            <p:strVal val="#ppt_h"/>
                                          </p:val>
                                        </p:tav>
                                      </p:tavLst>
                                    </p:anim>
                                    <p:animEffect transition="in" filter="fade">
                                      <p:cBhvr>
                                        <p:cTn id="20" dur="500"/>
                                        <p:tgtEl>
                                          <p:spTgt spid="87"/>
                                        </p:tgtEl>
                                      </p:cBhvr>
                                    </p:animEffect>
                                  </p:childTnLst>
                                </p:cTn>
                              </p:par>
                              <p:par>
                                <p:cTn id="21" presetID="53" presetClass="entr" presetSubtype="16" fill="hold" nodeType="withEffect">
                                  <p:stCondLst>
                                    <p:cond delay="0"/>
                                  </p:stCondLst>
                                  <p:childTnLst>
                                    <p:set>
                                      <p:cBhvr>
                                        <p:cTn id="22" dur="1" fill="hold">
                                          <p:stCondLst>
                                            <p:cond delay="0"/>
                                          </p:stCondLst>
                                        </p:cTn>
                                        <p:tgtEl>
                                          <p:spTgt spid="181"/>
                                        </p:tgtEl>
                                        <p:attrNameLst>
                                          <p:attrName>style.visibility</p:attrName>
                                        </p:attrNameLst>
                                      </p:cBhvr>
                                      <p:to>
                                        <p:strVal val="visible"/>
                                      </p:to>
                                    </p:set>
                                    <p:anim calcmode="lin" valueType="num">
                                      <p:cBhvr>
                                        <p:cTn id="23" dur="500" fill="hold"/>
                                        <p:tgtEl>
                                          <p:spTgt spid="181"/>
                                        </p:tgtEl>
                                        <p:attrNameLst>
                                          <p:attrName>ppt_w</p:attrName>
                                        </p:attrNameLst>
                                      </p:cBhvr>
                                      <p:tavLst>
                                        <p:tav tm="0">
                                          <p:val>
                                            <p:fltVal val="0"/>
                                          </p:val>
                                        </p:tav>
                                        <p:tav tm="100000">
                                          <p:val>
                                            <p:strVal val="#ppt_w"/>
                                          </p:val>
                                        </p:tav>
                                      </p:tavLst>
                                    </p:anim>
                                    <p:anim calcmode="lin" valueType="num">
                                      <p:cBhvr>
                                        <p:cTn id="24" dur="500" fill="hold"/>
                                        <p:tgtEl>
                                          <p:spTgt spid="181"/>
                                        </p:tgtEl>
                                        <p:attrNameLst>
                                          <p:attrName>ppt_h</p:attrName>
                                        </p:attrNameLst>
                                      </p:cBhvr>
                                      <p:tavLst>
                                        <p:tav tm="0">
                                          <p:val>
                                            <p:fltVal val="0"/>
                                          </p:val>
                                        </p:tav>
                                        <p:tav tm="100000">
                                          <p:val>
                                            <p:strVal val="#ppt_h"/>
                                          </p:val>
                                        </p:tav>
                                      </p:tavLst>
                                    </p:anim>
                                    <p:animEffect transition="in" filter="fade">
                                      <p:cBhvr>
                                        <p:cTn id="25" dur="500"/>
                                        <p:tgtEl>
                                          <p:spTgt spid="18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174"/>
                                        </p:tgtEl>
                                        <p:attrNameLst>
                                          <p:attrName>style.visibility</p:attrName>
                                        </p:attrNameLst>
                                      </p:cBhvr>
                                      <p:to>
                                        <p:strVal val="visible"/>
                                      </p:to>
                                    </p:set>
                                    <p:anim calcmode="lin" valueType="num">
                                      <p:cBhvr>
                                        <p:cTn id="28" dur="500" fill="hold"/>
                                        <p:tgtEl>
                                          <p:spTgt spid="174"/>
                                        </p:tgtEl>
                                        <p:attrNameLst>
                                          <p:attrName>ppt_w</p:attrName>
                                        </p:attrNameLst>
                                      </p:cBhvr>
                                      <p:tavLst>
                                        <p:tav tm="0">
                                          <p:val>
                                            <p:fltVal val="0"/>
                                          </p:val>
                                        </p:tav>
                                        <p:tav tm="100000">
                                          <p:val>
                                            <p:strVal val="#ppt_w"/>
                                          </p:val>
                                        </p:tav>
                                      </p:tavLst>
                                    </p:anim>
                                    <p:anim calcmode="lin" valueType="num">
                                      <p:cBhvr>
                                        <p:cTn id="29" dur="500" fill="hold"/>
                                        <p:tgtEl>
                                          <p:spTgt spid="174"/>
                                        </p:tgtEl>
                                        <p:attrNameLst>
                                          <p:attrName>ppt_h</p:attrName>
                                        </p:attrNameLst>
                                      </p:cBhvr>
                                      <p:tavLst>
                                        <p:tav tm="0">
                                          <p:val>
                                            <p:fltVal val="0"/>
                                          </p:val>
                                        </p:tav>
                                        <p:tav tm="100000">
                                          <p:val>
                                            <p:strVal val="#ppt_h"/>
                                          </p:val>
                                        </p:tav>
                                      </p:tavLst>
                                    </p:anim>
                                    <p:animEffect transition="in" filter="fade">
                                      <p:cBhvr>
                                        <p:cTn id="30" dur="500"/>
                                        <p:tgtEl>
                                          <p:spTgt spid="174"/>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172"/>
                                        </p:tgtEl>
                                        <p:attrNameLst>
                                          <p:attrName>style.visibility</p:attrName>
                                        </p:attrNameLst>
                                      </p:cBhvr>
                                      <p:to>
                                        <p:strVal val="visible"/>
                                      </p:to>
                                    </p:set>
                                    <p:anim calcmode="lin" valueType="num">
                                      <p:cBhvr>
                                        <p:cTn id="33" dur="500" fill="hold"/>
                                        <p:tgtEl>
                                          <p:spTgt spid="172"/>
                                        </p:tgtEl>
                                        <p:attrNameLst>
                                          <p:attrName>ppt_w</p:attrName>
                                        </p:attrNameLst>
                                      </p:cBhvr>
                                      <p:tavLst>
                                        <p:tav tm="0">
                                          <p:val>
                                            <p:fltVal val="0"/>
                                          </p:val>
                                        </p:tav>
                                        <p:tav tm="100000">
                                          <p:val>
                                            <p:strVal val="#ppt_w"/>
                                          </p:val>
                                        </p:tav>
                                      </p:tavLst>
                                    </p:anim>
                                    <p:anim calcmode="lin" valueType="num">
                                      <p:cBhvr>
                                        <p:cTn id="34" dur="500" fill="hold"/>
                                        <p:tgtEl>
                                          <p:spTgt spid="172"/>
                                        </p:tgtEl>
                                        <p:attrNameLst>
                                          <p:attrName>ppt_h</p:attrName>
                                        </p:attrNameLst>
                                      </p:cBhvr>
                                      <p:tavLst>
                                        <p:tav tm="0">
                                          <p:val>
                                            <p:fltVal val="0"/>
                                          </p:val>
                                        </p:tav>
                                        <p:tav tm="100000">
                                          <p:val>
                                            <p:strVal val="#ppt_h"/>
                                          </p:val>
                                        </p:tav>
                                      </p:tavLst>
                                    </p:anim>
                                    <p:animEffect transition="in" filter="fade">
                                      <p:cBhvr>
                                        <p:cTn id="35" dur="500"/>
                                        <p:tgtEl>
                                          <p:spTgt spid="172"/>
                                        </p:tgtEl>
                                      </p:cBhvr>
                                    </p:animEffect>
                                  </p:childTnLst>
                                </p:cTn>
                              </p:par>
                              <p:par>
                                <p:cTn id="36" presetID="53" presetClass="entr" presetSubtype="16" fill="hold" grpId="0" nodeType="withEffect">
                                  <p:stCondLst>
                                    <p:cond delay="0"/>
                                  </p:stCondLst>
                                  <p:childTnLst>
                                    <p:set>
                                      <p:cBhvr>
                                        <p:cTn id="37" dur="1" fill="hold">
                                          <p:stCondLst>
                                            <p:cond delay="0"/>
                                          </p:stCondLst>
                                        </p:cTn>
                                        <p:tgtEl>
                                          <p:spTgt spid="171"/>
                                        </p:tgtEl>
                                        <p:attrNameLst>
                                          <p:attrName>style.visibility</p:attrName>
                                        </p:attrNameLst>
                                      </p:cBhvr>
                                      <p:to>
                                        <p:strVal val="visible"/>
                                      </p:to>
                                    </p:set>
                                    <p:anim calcmode="lin" valueType="num">
                                      <p:cBhvr>
                                        <p:cTn id="38" dur="500" fill="hold"/>
                                        <p:tgtEl>
                                          <p:spTgt spid="171"/>
                                        </p:tgtEl>
                                        <p:attrNameLst>
                                          <p:attrName>ppt_w</p:attrName>
                                        </p:attrNameLst>
                                      </p:cBhvr>
                                      <p:tavLst>
                                        <p:tav tm="0">
                                          <p:val>
                                            <p:fltVal val="0"/>
                                          </p:val>
                                        </p:tav>
                                        <p:tav tm="100000">
                                          <p:val>
                                            <p:strVal val="#ppt_w"/>
                                          </p:val>
                                        </p:tav>
                                      </p:tavLst>
                                    </p:anim>
                                    <p:anim calcmode="lin" valueType="num">
                                      <p:cBhvr>
                                        <p:cTn id="39" dur="500" fill="hold"/>
                                        <p:tgtEl>
                                          <p:spTgt spid="171"/>
                                        </p:tgtEl>
                                        <p:attrNameLst>
                                          <p:attrName>ppt_h</p:attrName>
                                        </p:attrNameLst>
                                      </p:cBhvr>
                                      <p:tavLst>
                                        <p:tav tm="0">
                                          <p:val>
                                            <p:fltVal val="0"/>
                                          </p:val>
                                        </p:tav>
                                        <p:tav tm="100000">
                                          <p:val>
                                            <p:strVal val="#ppt_h"/>
                                          </p:val>
                                        </p:tav>
                                      </p:tavLst>
                                    </p:anim>
                                    <p:animEffect transition="in" filter="fade">
                                      <p:cBhvr>
                                        <p:cTn id="40" dur="500"/>
                                        <p:tgtEl>
                                          <p:spTgt spid="171"/>
                                        </p:tgtEl>
                                      </p:cBhvr>
                                    </p:animEffect>
                                  </p:childTnLst>
                                </p:cTn>
                              </p:par>
                            </p:childTnLst>
                          </p:cTn>
                        </p:par>
                        <p:par>
                          <p:cTn id="41" fill="hold">
                            <p:stCondLst>
                              <p:cond delay="1000"/>
                            </p:stCondLst>
                            <p:childTnLst>
                              <p:par>
                                <p:cTn id="42" presetID="53" presetClass="entr" presetSubtype="16" fill="hold" nodeType="afterEffect">
                                  <p:stCondLst>
                                    <p:cond delay="0"/>
                                  </p:stCondLst>
                                  <p:childTnLst>
                                    <p:set>
                                      <p:cBhvr>
                                        <p:cTn id="43" dur="1" fill="hold">
                                          <p:stCondLst>
                                            <p:cond delay="0"/>
                                          </p:stCondLst>
                                        </p:cTn>
                                        <p:tgtEl>
                                          <p:spTgt spid="16"/>
                                        </p:tgtEl>
                                        <p:attrNameLst>
                                          <p:attrName>style.visibility</p:attrName>
                                        </p:attrNameLst>
                                      </p:cBhvr>
                                      <p:to>
                                        <p:strVal val="visible"/>
                                      </p:to>
                                    </p:set>
                                    <p:anim calcmode="lin" valueType="num">
                                      <p:cBhvr>
                                        <p:cTn id="44" dur="500" fill="hold"/>
                                        <p:tgtEl>
                                          <p:spTgt spid="16"/>
                                        </p:tgtEl>
                                        <p:attrNameLst>
                                          <p:attrName>ppt_w</p:attrName>
                                        </p:attrNameLst>
                                      </p:cBhvr>
                                      <p:tavLst>
                                        <p:tav tm="0">
                                          <p:val>
                                            <p:fltVal val="0"/>
                                          </p:val>
                                        </p:tav>
                                        <p:tav tm="100000">
                                          <p:val>
                                            <p:strVal val="#ppt_w"/>
                                          </p:val>
                                        </p:tav>
                                      </p:tavLst>
                                    </p:anim>
                                    <p:anim calcmode="lin" valueType="num">
                                      <p:cBhvr>
                                        <p:cTn id="45" dur="500" fill="hold"/>
                                        <p:tgtEl>
                                          <p:spTgt spid="16"/>
                                        </p:tgtEl>
                                        <p:attrNameLst>
                                          <p:attrName>ppt_h</p:attrName>
                                        </p:attrNameLst>
                                      </p:cBhvr>
                                      <p:tavLst>
                                        <p:tav tm="0">
                                          <p:val>
                                            <p:fltVal val="0"/>
                                          </p:val>
                                        </p:tav>
                                        <p:tav tm="100000">
                                          <p:val>
                                            <p:strVal val="#ppt_h"/>
                                          </p:val>
                                        </p:tav>
                                      </p:tavLst>
                                    </p:anim>
                                    <p:animEffect transition="in" filter="fade">
                                      <p:cBhvr>
                                        <p:cTn id="46" dur="500"/>
                                        <p:tgtEl>
                                          <p:spTgt spid="16"/>
                                        </p:tgtEl>
                                      </p:cBhvr>
                                    </p:animEffect>
                                  </p:childTnLst>
                                </p:cTn>
                              </p:par>
                              <p:par>
                                <p:cTn id="47" presetID="53" presetClass="entr" presetSubtype="16" fill="hold" nodeType="withEffect">
                                  <p:stCondLst>
                                    <p:cond delay="0"/>
                                  </p:stCondLst>
                                  <p:childTnLst>
                                    <p:set>
                                      <p:cBhvr>
                                        <p:cTn id="48" dur="1" fill="hold">
                                          <p:stCondLst>
                                            <p:cond delay="0"/>
                                          </p:stCondLst>
                                        </p:cTn>
                                        <p:tgtEl>
                                          <p:spTgt spid="233"/>
                                        </p:tgtEl>
                                        <p:attrNameLst>
                                          <p:attrName>style.visibility</p:attrName>
                                        </p:attrNameLst>
                                      </p:cBhvr>
                                      <p:to>
                                        <p:strVal val="visible"/>
                                      </p:to>
                                    </p:set>
                                    <p:anim calcmode="lin" valueType="num">
                                      <p:cBhvr>
                                        <p:cTn id="49" dur="500" fill="hold"/>
                                        <p:tgtEl>
                                          <p:spTgt spid="233"/>
                                        </p:tgtEl>
                                        <p:attrNameLst>
                                          <p:attrName>ppt_w</p:attrName>
                                        </p:attrNameLst>
                                      </p:cBhvr>
                                      <p:tavLst>
                                        <p:tav tm="0">
                                          <p:val>
                                            <p:fltVal val="0"/>
                                          </p:val>
                                        </p:tav>
                                        <p:tav tm="100000">
                                          <p:val>
                                            <p:strVal val="#ppt_w"/>
                                          </p:val>
                                        </p:tav>
                                      </p:tavLst>
                                    </p:anim>
                                    <p:anim calcmode="lin" valueType="num">
                                      <p:cBhvr>
                                        <p:cTn id="50" dur="500" fill="hold"/>
                                        <p:tgtEl>
                                          <p:spTgt spid="233"/>
                                        </p:tgtEl>
                                        <p:attrNameLst>
                                          <p:attrName>ppt_h</p:attrName>
                                        </p:attrNameLst>
                                      </p:cBhvr>
                                      <p:tavLst>
                                        <p:tav tm="0">
                                          <p:val>
                                            <p:fltVal val="0"/>
                                          </p:val>
                                        </p:tav>
                                        <p:tav tm="100000">
                                          <p:val>
                                            <p:strVal val="#ppt_h"/>
                                          </p:val>
                                        </p:tav>
                                      </p:tavLst>
                                    </p:anim>
                                    <p:animEffect transition="in" filter="fade">
                                      <p:cBhvr>
                                        <p:cTn id="51" dur="500"/>
                                        <p:tgtEl>
                                          <p:spTgt spid="233"/>
                                        </p:tgtEl>
                                      </p:cBhvr>
                                    </p:animEffect>
                                  </p:childTnLst>
                                </p:cTn>
                              </p:par>
                              <p:par>
                                <p:cTn id="52" presetID="53" presetClass="entr" presetSubtype="16" fill="hold" nodeType="withEffect">
                                  <p:stCondLst>
                                    <p:cond delay="0"/>
                                  </p:stCondLst>
                                  <p:childTnLst>
                                    <p:set>
                                      <p:cBhvr>
                                        <p:cTn id="53" dur="1" fill="hold">
                                          <p:stCondLst>
                                            <p:cond delay="0"/>
                                          </p:stCondLst>
                                        </p:cTn>
                                        <p:tgtEl>
                                          <p:spTgt spid="231"/>
                                        </p:tgtEl>
                                        <p:attrNameLst>
                                          <p:attrName>style.visibility</p:attrName>
                                        </p:attrNameLst>
                                      </p:cBhvr>
                                      <p:to>
                                        <p:strVal val="visible"/>
                                      </p:to>
                                    </p:set>
                                    <p:anim calcmode="lin" valueType="num">
                                      <p:cBhvr>
                                        <p:cTn id="54" dur="500" fill="hold"/>
                                        <p:tgtEl>
                                          <p:spTgt spid="231"/>
                                        </p:tgtEl>
                                        <p:attrNameLst>
                                          <p:attrName>ppt_w</p:attrName>
                                        </p:attrNameLst>
                                      </p:cBhvr>
                                      <p:tavLst>
                                        <p:tav tm="0">
                                          <p:val>
                                            <p:fltVal val="0"/>
                                          </p:val>
                                        </p:tav>
                                        <p:tav tm="100000">
                                          <p:val>
                                            <p:strVal val="#ppt_w"/>
                                          </p:val>
                                        </p:tav>
                                      </p:tavLst>
                                    </p:anim>
                                    <p:anim calcmode="lin" valueType="num">
                                      <p:cBhvr>
                                        <p:cTn id="55" dur="500" fill="hold"/>
                                        <p:tgtEl>
                                          <p:spTgt spid="231"/>
                                        </p:tgtEl>
                                        <p:attrNameLst>
                                          <p:attrName>ppt_h</p:attrName>
                                        </p:attrNameLst>
                                      </p:cBhvr>
                                      <p:tavLst>
                                        <p:tav tm="0">
                                          <p:val>
                                            <p:fltVal val="0"/>
                                          </p:val>
                                        </p:tav>
                                        <p:tav tm="100000">
                                          <p:val>
                                            <p:strVal val="#ppt_h"/>
                                          </p:val>
                                        </p:tav>
                                      </p:tavLst>
                                    </p:anim>
                                    <p:animEffect transition="in" filter="fade">
                                      <p:cBhvr>
                                        <p:cTn id="56" dur="500"/>
                                        <p:tgtEl>
                                          <p:spTgt spid="231"/>
                                        </p:tgtEl>
                                      </p:cBhvr>
                                    </p:animEffect>
                                  </p:childTnLst>
                                </p:cTn>
                              </p:par>
                              <p:par>
                                <p:cTn id="57" presetID="53" presetClass="entr" presetSubtype="16" fill="hold" nodeType="withEffect">
                                  <p:stCondLst>
                                    <p:cond delay="0"/>
                                  </p:stCondLst>
                                  <p:childTnLst>
                                    <p:set>
                                      <p:cBhvr>
                                        <p:cTn id="58" dur="1" fill="hold">
                                          <p:stCondLst>
                                            <p:cond delay="0"/>
                                          </p:stCondLst>
                                        </p:cTn>
                                        <p:tgtEl>
                                          <p:spTgt spid="232"/>
                                        </p:tgtEl>
                                        <p:attrNameLst>
                                          <p:attrName>style.visibility</p:attrName>
                                        </p:attrNameLst>
                                      </p:cBhvr>
                                      <p:to>
                                        <p:strVal val="visible"/>
                                      </p:to>
                                    </p:set>
                                    <p:anim calcmode="lin" valueType="num">
                                      <p:cBhvr>
                                        <p:cTn id="59" dur="500" fill="hold"/>
                                        <p:tgtEl>
                                          <p:spTgt spid="232"/>
                                        </p:tgtEl>
                                        <p:attrNameLst>
                                          <p:attrName>ppt_w</p:attrName>
                                        </p:attrNameLst>
                                      </p:cBhvr>
                                      <p:tavLst>
                                        <p:tav tm="0">
                                          <p:val>
                                            <p:fltVal val="0"/>
                                          </p:val>
                                        </p:tav>
                                        <p:tav tm="100000">
                                          <p:val>
                                            <p:strVal val="#ppt_w"/>
                                          </p:val>
                                        </p:tav>
                                      </p:tavLst>
                                    </p:anim>
                                    <p:anim calcmode="lin" valueType="num">
                                      <p:cBhvr>
                                        <p:cTn id="60" dur="500" fill="hold"/>
                                        <p:tgtEl>
                                          <p:spTgt spid="232"/>
                                        </p:tgtEl>
                                        <p:attrNameLst>
                                          <p:attrName>ppt_h</p:attrName>
                                        </p:attrNameLst>
                                      </p:cBhvr>
                                      <p:tavLst>
                                        <p:tav tm="0">
                                          <p:val>
                                            <p:fltVal val="0"/>
                                          </p:val>
                                        </p:tav>
                                        <p:tav tm="100000">
                                          <p:val>
                                            <p:strVal val="#ppt_h"/>
                                          </p:val>
                                        </p:tav>
                                      </p:tavLst>
                                    </p:anim>
                                    <p:animEffect transition="in" filter="fade">
                                      <p:cBhvr>
                                        <p:cTn id="61" dur="500"/>
                                        <p:tgtEl>
                                          <p:spTgt spid="232"/>
                                        </p:tgtEl>
                                      </p:cBhvr>
                                    </p:animEffect>
                                  </p:childTnLst>
                                </p:cTn>
                              </p:par>
                              <p:par>
                                <p:cTn id="62" presetID="53" presetClass="entr" presetSubtype="16" fill="hold" nodeType="withEffect">
                                  <p:stCondLst>
                                    <p:cond delay="0"/>
                                  </p:stCondLst>
                                  <p:childTnLst>
                                    <p:set>
                                      <p:cBhvr>
                                        <p:cTn id="63" dur="1" fill="hold">
                                          <p:stCondLst>
                                            <p:cond delay="0"/>
                                          </p:stCondLst>
                                        </p:cTn>
                                        <p:tgtEl>
                                          <p:spTgt spid="236"/>
                                        </p:tgtEl>
                                        <p:attrNameLst>
                                          <p:attrName>style.visibility</p:attrName>
                                        </p:attrNameLst>
                                      </p:cBhvr>
                                      <p:to>
                                        <p:strVal val="visible"/>
                                      </p:to>
                                    </p:set>
                                    <p:anim calcmode="lin" valueType="num">
                                      <p:cBhvr>
                                        <p:cTn id="64" dur="500" fill="hold"/>
                                        <p:tgtEl>
                                          <p:spTgt spid="236"/>
                                        </p:tgtEl>
                                        <p:attrNameLst>
                                          <p:attrName>ppt_w</p:attrName>
                                        </p:attrNameLst>
                                      </p:cBhvr>
                                      <p:tavLst>
                                        <p:tav tm="0">
                                          <p:val>
                                            <p:fltVal val="0"/>
                                          </p:val>
                                        </p:tav>
                                        <p:tav tm="100000">
                                          <p:val>
                                            <p:strVal val="#ppt_w"/>
                                          </p:val>
                                        </p:tav>
                                      </p:tavLst>
                                    </p:anim>
                                    <p:anim calcmode="lin" valueType="num">
                                      <p:cBhvr>
                                        <p:cTn id="65" dur="500" fill="hold"/>
                                        <p:tgtEl>
                                          <p:spTgt spid="236"/>
                                        </p:tgtEl>
                                        <p:attrNameLst>
                                          <p:attrName>ppt_h</p:attrName>
                                        </p:attrNameLst>
                                      </p:cBhvr>
                                      <p:tavLst>
                                        <p:tav tm="0">
                                          <p:val>
                                            <p:fltVal val="0"/>
                                          </p:val>
                                        </p:tav>
                                        <p:tav tm="100000">
                                          <p:val>
                                            <p:strVal val="#ppt_h"/>
                                          </p:val>
                                        </p:tav>
                                      </p:tavLst>
                                    </p:anim>
                                    <p:animEffect transition="in" filter="fade">
                                      <p:cBhvr>
                                        <p:cTn id="66" dur="500"/>
                                        <p:tgtEl>
                                          <p:spTgt spid="236"/>
                                        </p:tgtEl>
                                      </p:cBhvr>
                                    </p:animEffect>
                                  </p:childTnLst>
                                </p:cTn>
                              </p:par>
                              <p:par>
                                <p:cTn id="67" presetID="53" presetClass="entr" presetSubtype="16" fill="hold" nodeType="withEffect">
                                  <p:stCondLst>
                                    <p:cond delay="0"/>
                                  </p:stCondLst>
                                  <p:childTnLst>
                                    <p:set>
                                      <p:cBhvr>
                                        <p:cTn id="68" dur="1" fill="hold">
                                          <p:stCondLst>
                                            <p:cond delay="0"/>
                                          </p:stCondLst>
                                        </p:cTn>
                                        <p:tgtEl>
                                          <p:spTgt spid="235"/>
                                        </p:tgtEl>
                                        <p:attrNameLst>
                                          <p:attrName>style.visibility</p:attrName>
                                        </p:attrNameLst>
                                      </p:cBhvr>
                                      <p:to>
                                        <p:strVal val="visible"/>
                                      </p:to>
                                    </p:set>
                                    <p:anim calcmode="lin" valueType="num">
                                      <p:cBhvr>
                                        <p:cTn id="69" dur="500" fill="hold"/>
                                        <p:tgtEl>
                                          <p:spTgt spid="235"/>
                                        </p:tgtEl>
                                        <p:attrNameLst>
                                          <p:attrName>ppt_w</p:attrName>
                                        </p:attrNameLst>
                                      </p:cBhvr>
                                      <p:tavLst>
                                        <p:tav tm="0">
                                          <p:val>
                                            <p:fltVal val="0"/>
                                          </p:val>
                                        </p:tav>
                                        <p:tav tm="100000">
                                          <p:val>
                                            <p:strVal val="#ppt_w"/>
                                          </p:val>
                                        </p:tav>
                                      </p:tavLst>
                                    </p:anim>
                                    <p:anim calcmode="lin" valueType="num">
                                      <p:cBhvr>
                                        <p:cTn id="70" dur="500" fill="hold"/>
                                        <p:tgtEl>
                                          <p:spTgt spid="235"/>
                                        </p:tgtEl>
                                        <p:attrNameLst>
                                          <p:attrName>ppt_h</p:attrName>
                                        </p:attrNameLst>
                                      </p:cBhvr>
                                      <p:tavLst>
                                        <p:tav tm="0">
                                          <p:val>
                                            <p:fltVal val="0"/>
                                          </p:val>
                                        </p:tav>
                                        <p:tav tm="100000">
                                          <p:val>
                                            <p:strVal val="#ppt_h"/>
                                          </p:val>
                                        </p:tav>
                                      </p:tavLst>
                                    </p:anim>
                                    <p:animEffect transition="in" filter="fade">
                                      <p:cBhvr>
                                        <p:cTn id="71" dur="500"/>
                                        <p:tgtEl>
                                          <p:spTgt spid="235"/>
                                        </p:tgtEl>
                                      </p:cBhvr>
                                    </p:animEffect>
                                  </p:childTnLst>
                                </p:cTn>
                              </p:par>
                            </p:childTnLst>
                          </p:cTn>
                        </p:par>
                        <p:par>
                          <p:cTn id="72" fill="hold">
                            <p:stCondLst>
                              <p:cond delay="1500"/>
                            </p:stCondLst>
                            <p:childTnLst>
                              <p:par>
                                <p:cTn id="73" presetID="18" presetClass="entr" presetSubtype="12" fill="hold" nodeType="afterEffect">
                                  <p:stCondLst>
                                    <p:cond delay="0"/>
                                  </p:stCondLst>
                                  <p:childTnLst>
                                    <p:set>
                                      <p:cBhvr>
                                        <p:cTn id="74" dur="1" fill="hold">
                                          <p:stCondLst>
                                            <p:cond delay="0"/>
                                          </p:stCondLst>
                                        </p:cTn>
                                        <p:tgtEl>
                                          <p:spTgt spid="153"/>
                                        </p:tgtEl>
                                        <p:attrNameLst>
                                          <p:attrName>style.visibility</p:attrName>
                                        </p:attrNameLst>
                                      </p:cBhvr>
                                      <p:to>
                                        <p:strVal val="visible"/>
                                      </p:to>
                                    </p:set>
                                    <p:animEffect transition="in" filter="strips(downLeft)">
                                      <p:cBhvr>
                                        <p:cTn id="75" dur="500"/>
                                        <p:tgtEl>
                                          <p:spTgt spid="153"/>
                                        </p:tgtEl>
                                      </p:cBhvr>
                                    </p:animEffect>
                                  </p:childTnLst>
                                </p:cTn>
                              </p:par>
                              <p:par>
                                <p:cTn id="76" presetID="18" presetClass="entr" presetSubtype="12" fill="hold" nodeType="withEffect">
                                  <p:stCondLst>
                                    <p:cond delay="0"/>
                                  </p:stCondLst>
                                  <p:childTnLst>
                                    <p:set>
                                      <p:cBhvr>
                                        <p:cTn id="77" dur="1" fill="hold">
                                          <p:stCondLst>
                                            <p:cond delay="0"/>
                                          </p:stCondLst>
                                        </p:cTn>
                                        <p:tgtEl>
                                          <p:spTgt spid="251"/>
                                        </p:tgtEl>
                                        <p:attrNameLst>
                                          <p:attrName>style.visibility</p:attrName>
                                        </p:attrNameLst>
                                      </p:cBhvr>
                                      <p:to>
                                        <p:strVal val="visible"/>
                                      </p:to>
                                    </p:set>
                                    <p:animEffect transition="in" filter="strips(downLeft)">
                                      <p:cBhvr>
                                        <p:cTn id="78" dur="500"/>
                                        <p:tgtEl>
                                          <p:spTgt spid="251"/>
                                        </p:tgtEl>
                                      </p:cBhvr>
                                    </p:animEffect>
                                  </p:childTnLst>
                                </p:cTn>
                              </p:par>
                              <p:par>
                                <p:cTn id="79" presetID="18" presetClass="entr" presetSubtype="12" fill="hold" nodeType="withEffect">
                                  <p:stCondLst>
                                    <p:cond delay="0"/>
                                  </p:stCondLst>
                                  <p:childTnLst>
                                    <p:set>
                                      <p:cBhvr>
                                        <p:cTn id="80" dur="1" fill="hold">
                                          <p:stCondLst>
                                            <p:cond delay="0"/>
                                          </p:stCondLst>
                                        </p:cTn>
                                        <p:tgtEl>
                                          <p:spTgt spid="154"/>
                                        </p:tgtEl>
                                        <p:attrNameLst>
                                          <p:attrName>style.visibility</p:attrName>
                                        </p:attrNameLst>
                                      </p:cBhvr>
                                      <p:to>
                                        <p:strVal val="visible"/>
                                      </p:to>
                                    </p:set>
                                    <p:animEffect transition="in" filter="strips(downLeft)">
                                      <p:cBhvr>
                                        <p:cTn id="81" dur="500"/>
                                        <p:tgtEl>
                                          <p:spTgt spid="154"/>
                                        </p:tgtEl>
                                      </p:cBhvr>
                                    </p:animEffect>
                                  </p:childTnLst>
                                </p:cTn>
                              </p:par>
                              <p:par>
                                <p:cTn id="82" presetID="18" presetClass="entr" presetSubtype="12" fill="hold" nodeType="withEffect">
                                  <p:stCondLst>
                                    <p:cond delay="0"/>
                                  </p:stCondLst>
                                  <p:childTnLst>
                                    <p:set>
                                      <p:cBhvr>
                                        <p:cTn id="83" dur="1" fill="hold">
                                          <p:stCondLst>
                                            <p:cond delay="0"/>
                                          </p:stCondLst>
                                        </p:cTn>
                                        <p:tgtEl>
                                          <p:spTgt spid="250"/>
                                        </p:tgtEl>
                                        <p:attrNameLst>
                                          <p:attrName>style.visibility</p:attrName>
                                        </p:attrNameLst>
                                      </p:cBhvr>
                                      <p:to>
                                        <p:strVal val="visible"/>
                                      </p:to>
                                    </p:set>
                                    <p:animEffect transition="in" filter="strips(downLeft)">
                                      <p:cBhvr>
                                        <p:cTn id="84" dur="500"/>
                                        <p:tgtEl>
                                          <p:spTgt spid="250"/>
                                        </p:tgtEl>
                                      </p:cBhvr>
                                    </p:animEffect>
                                  </p:childTnLst>
                                </p:cTn>
                              </p:par>
                              <p:par>
                                <p:cTn id="85" presetID="18" presetClass="entr" presetSubtype="12" fill="hold" nodeType="withEffect">
                                  <p:stCondLst>
                                    <p:cond delay="0"/>
                                  </p:stCondLst>
                                  <p:childTnLst>
                                    <p:set>
                                      <p:cBhvr>
                                        <p:cTn id="86" dur="1" fill="hold">
                                          <p:stCondLst>
                                            <p:cond delay="0"/>
                                          </p:stCondLst>
                                        </p:cTn>
                                        <p:tgtEl>
                                          <p:spTgt spid="245"/>
                                        </p:tgtEl>
                                        <p:attrNameLst>
                                          <p:attrName>style.visibility</p:attrName>
                                        </p:attrNameLst>
                                      </p:cBhvr>
                                      <p:to>
                                        <p:strVal val="visible"/>
                                      </p:to>
                                    </p:set>
                                    <p:animEffect transition="in" filter="strips(downLeft)">
                                      <p:cBhvr>
                                        <p:cTn id="87" dur="500"/>
                                        <p:tgtEl>
                                          <p:spTgt spid="245"/>
                                        </p:tgtEl>
                                      </p:cBhvr>
                                    </p:animEffect>
                                  </p:childTnLst>
                                </p:cTn>
                              </p:par>
                              <p:par>
                                <p:cTn id="88" presetID="18" presetClass="entr" presetSubtype="12" fill="hold" nodeType="withEffect">
                                  <p:stCondLst>
                                    <p:cond delay="0"/>
                                  </p:stCondLst>
                                  <p:childTnLst>
                                    <p:set>
                                      <p:cBhvr>
                                        <p:cTn id="89" dur="1" fill="hold">
                                          <p:stCondLst>
                                            <p:cond delay="0"/>
                                          </p:stCondLst>
                                        </p:cTn>
                                        <p:tgtEl>
                                          <p:spTgt spid="148"/>
                                        </p:tgtEl>
                                        <p:attrNameLst>
                                          <p:attrName>style.visibility</p:attrName>
                                        </p:attrNameLst>
                                      </p:cBhvr>
                                      <p:to>
                                        <p:strVal val="visible"/>
                                      </p:to>
                                    </p:set>
                                    <p:animEffect transition="in" filter="strips(downLeft)">
                                      <p:cBhvr>
                                        <p:cTn id="90" dur="500"/>
                                        <p:tgtEl>
                                          <p:spTgt spid="148"/>
                                        </p:tgtEl>
                                      </p:cBhvr>
                                    </p:animEffect>
                                  </p:childTnLst>
                                </p:cTn>
                              </p:par>
                              <p:par>
                                <p:cTn id="91" presetID="18" presetClass="entr" presetSubtype="12" fill="hold" nodeType="withEffect">
                                  <p:stCondLst>
                                    <p:cond delay="0"/>
                                  </p:stCondLst>
                                  <p:childTnLst>
                                    <p:set>
                                      <p:cBhvr>
                                        <p:cTn id="92" dur="1" fill="hold">
                                          <p:stCondLst>
                                            <p:cond delay="0"/>
                                          </p:stCondLst>
                                        </p:cTn>
                                        <p:tgtEl>
                                          <p:spTgt spid="265"/>
                                        </p:tgtEl>
                                        <p:attrNameLst>
                                          <p:attrName>style.visibility</p:attrName>
                                        </p:attrNameLst>
                                      </p:cBhvr>
                                      <p:to>
                                        <p:strVal val="visible"/>
                                      </p:to>
                                    </p:set>
                                    <p:animEffect transition="in" filter="strips(downLeft)">
                                      <p:cBhvr>
                                        <p:cTn id="93" dur="500"/>
                                        <p:tgtEl>
                                          <p:spTgt spid="265"/>
                                        </p:tgtEl>
                                      </p:cBhvr>
                                    </p:animEffect>
                                  </p:childTnLst>
                                </p:cTn>
                              </p:par>
                            </p:childTnLst>
                          </p:cTn>
                        </p:par>
                        <p:par>
                          <p:cTn id="94" fill="hold">
                            <p:stCondLst>
                              <p:cond delay="2000"/>
                            </p:stCondLst>
                            <p:childTnLst>
                              <p:par>
                                <p:cTn id="95" presetID="18" presetClass="entr" presetSubtype="12" fill="hold" nodeType="afterEffect">
                                  <p:stCondLst>
                                    <p:cond delay="0"/>
                                  </p:stCondLst>
                                  <p:childTnLst>
                                    <p:set>
                                      <p:cBhvr>
                                        <p:cTn id="96" dur="1" fill="hold">
                                          <p:stCondLst>
                                            <p:cond delay="0"/>
                                          </p:stCondLst>
                                        </p:cTn>
                                        <p:tgtEl>
                                          <p:spTgt spid="101"/>
                                        </p:tgtEl>
                                        <p:attrNameLst>
                                          <p:attrName>style.visibility</p:attrName>
                                        </p:attrNameLst>
                                      </p:cBhvr>
                                      <p:to>
                                        <p:strVal val="visible"/>
                                      </p:to>
                                    </p:set>
                                    <p:animEffect transition="in" filter="strips(downLeft)">
                                      <p:cBhvr>
                                        <p:cTn id="97" dur="500"/>
                                        <p:tgtEl>
                                          <p:spTgt spid="101"/>
                                        </p:tgtEl>
                                      </p:cBhvr>
                                    </p:animEffect>
                                  </p:childTnLst>
                                </p:cTn>
                              </p:par>
                              <p:par>
                                <p:cTn id="98" presetID="18" presetClass="entr" presetSubtype="12" fill="hold" grpId="0" nodeType="withEffect">
                                  <p:stCondLst>
                                    <p:cond delay="0"/>
                                  </p:stCondLst>
                                  <p:childTnLst>
                                    <p:set>
                                      <p:cBhvr>
                                        <p:cTn id="99" dur="1" fill="hold">
                                          <p:stCondLst>
                                            <p:cond delay="0"/>
                                          </p:stCondLst>
                                        </p:cTn>
                                        <p:tgtEl>
                                          <p:spTgt spid="177"/>
                                        </p:tgtEl>
                                        <p:attrNameLst>
                                          <p:attrName>style.visibility</p:attrName>
                                        </p:attrNameLst>
                                      </p:cBhvr>
                                      <p:to>
                                        <p:strVal val="visible"/>
                                      </p:to>
                                    </p:set>
                                    <p:animEffect transition="in" filter="strips(downLeft)">
                                      <p:cBhvr>
                                        <p:cTn id="100" dur="500"/>
                                        <p:tgtEl>
                                          <p:spTgt spid="177"/>
                                        </p:tgtEl>
                                      </p:cBhvr>
                                    </p:animEffect>
                                  </p:childTnLst>
                                </p:cTn>
                              </p:par>
                              <p:par>
                                <p:cTn id="101" presetID="18" presetClass="entr" presetSubtype="12" fill="hold" grpId="0" nodeType="withEffect">
                                  <p:stCondLst>
                                    <p:cond delay="0"/>
                                  </p:stCondLst>
                                  <p:childTnLst>
                                    <p:set>
                                      <p:cBhvr>
                                        <p:cTn id="102" dur="1" fill="hold">
                                          <p:stCondLst>
                                            <p:cond delay="0"/>
                                          </p:stCondLst>
                                        </p:cTn>
                                        <p:tgtEl>
                                          <p:spTgt spid="187"/>
                                        </p:tgtEl>
                                        <p:attrNameLst>
                                          <p:attrName>style.visibility</p:attrName>
                                        </p:attrNameLst>
                                      </p:cBhvr>
                                      <p:to>
                                        <p:strVal val="visible"/>
                                      </p:to>
                                    </p:set>
                                    <p:animEffect transition="in" filter="strips(downLeft)">
                                      <p:cBhvr>
                                        <p:cTn id="103" dur="500"/>
                                        <p:tgtEl>
                                          <p:spTgt spid="187"/>
                                        </p:tgtEl>
                                      </p:cBhvr>
                                    </p:animEffect>
                                  </p:childTnLst>
                                </p:cTn>
                              </p:par>
                            </p:childTnLst>
                          </p:cTn>
                        </p:par>
                        <p:par>
                          <p:cTn id="104" fill="hold">
                            <p:stCondLst>
                              <p:cond delay="2500"/>
                            </p:stCondLst>
                            <p:childTnLst>
                              <p:par>
                                <p:cTn id="105" presetID="26" presetClass="emph" presetSubtype="0" fill="hold" grpId="0" nodeType="afterEffect">
                                  <p:stCondLst>
                                    <p:cond delay="0"/>
                                  </p:stCondLst>
                                  <p:childTnLst>
                                    <p:animEffect transition="out" filter="fade">
                                      <p:cBhvr>
                                        <p:cTn id="106" dur="500" tmFilter="0, 0; .2, .5; .8, .5; 1, 0"/>
                                        <p:tgtEl>
                                          <p:spTgt spid="255"/>
                                        </p:tgtEl>
                                      </p:cBhvr>
                                    </p:animEffect>
                                    <p:animScale>
                                      <p:cBhvr>
                                        <p:cTn id="107" dur="250" autoRev="1" fill="hold"/>
                                        <p:tgtEl>
                                          <p:spTgt spid="255"/>
                                        </p:tgtEl>
                                      </p:cBhvr>
                                      <p:by x="105000" y="105000"/>
                                    </p:animScale>
                                  </p:childTnLst>
                                </p:cTn>
                              </p:par>
                            </p:childTnLst>
                          </p:cTn>
                        </p:par>
                        <p:par>
                          <p:cTn id="108" fill="hold">
                            <p:stCondLst>
                              <p:cond delay="3000"/>
                            </p:stCondLst>
                            <p:childTnLst>
                              <p:par>
                                <p:cTn id="109" presetID="26" presetClass="emph" presetSubtype="0" fill="hold" nodeType="afterEffect">
                                  <p:stCondLst>
                                    <p:cond delay="0"/>
                                  </p:stCondLst>
                                  <p:childTnLst>
                                    <p:animEffect transition="out" filter="fade">
                                      <p:cBhvr>
                                        <p:cTn id="110" dur="500" tmFilter="0, 0; .2, .5; .8, .5; 1, 0"/>
                                        <p:tgtEl>
                                          <p:spTgt spid="29"/>
                                        </p:tgtEl>
                                      </p:cBhvr>
                                    </p:animEffect>
                                    <p:animScale>
                                      <p:cBhvr>
                                        <p:cTn id="111"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5" grpId="0" animBg="1"/>
      <p:bldP spid="171" grpId="0"/>
      <p:bldP spid="172" grpId="0"/>
      <p:bldP spid="174" grpId="0"/>
      <p:bldP spid="177" grpId="0"/>
      <p:bldP spid="18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p:cNvSpPr/>
          <p:nvPr/>
        </p:nvSpPr>
        <p:spPr>
          <a:xfrm>
            <a:off x="10376633" y="2274782"/>
            <a:ext cx="1512000" cy="432000"/>
          </a:xfrm>
          <a:prstGeom prst="rect">
            <a:avLst/>
          </a:prstGeom>
          <a:solidFill>
            <a:srgbClr val="00B05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lvl="0" algn="ctr">
              <a:spcBef>
                <a:spcPts val="450"/>
              </a:spcBef>
              <a:spcAft>
                <a:spcPts val="450"/>
              </a:spcAft>
            </a:pPr>
            <a:r>
              <a:rPr lang="zh-CN" altLang="en-US" sz="1100" b="1" dirty="0" smtClean="0">
                <a:solidFill>
                  <a:prstClr val="white"/>
                </a:solidFill>
                <a:latin typeface="微软雅黑"/>
                <a:cs typeface="Arial" panose="020B0604020202020204" pitchFamily="34" charset="0"/>
              </a:rPr>
              <a:t>安全可视化</a:t>
            </a:r>
            <a:endParaRPr lang="zh-CN" altLang="en-US" sz="1100" b="1" dirty="0">
              <a:solidFill>
                <a:prstClr val="white"/>
              </a:solidFill>
              <a:latin typeface="微软雅黑"/>
              <a:cs typeface="Arial" panose="020B0604020202020204" pitchFamily="34" charset="0"/>
            </a:endParaRPr>
          </a:p>
        </p:txBody>
      </p:sp>
      <p:cxnSp>
        <p:nvCxnSpPr>
          <p:cNvPr id="28" name="直接连接符 27"/>
          <p:cNvCxnSpPr>
            <a:cxnSpLocks/>
            <a:stCxn id="9" idx="3"/>
            <a:endCxn id="27" idx="1"/>
          </p:cNvCxnSpPr>
          <p:nvPr/>
        </p:nvCxnSpPr>
        <p:spPr>
          <a:xfrm flipV="1">
            <a:off x="9354852" y="2490782"/>
            <a:ext cx="1021781" cy="925062"/>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产品</a:t>
            </a:r>
            <a:r>
              <a:rPr lang="zh-CN" altLang="en-US" dirty="0" smtClean="0"/>
              <a:t>竞争力</a:t>
            </a:r>
            <a:endParaRPr lang="zh-CN" altLang="en-US" dirty="0"/>
          </a:p>
        </p:txBody>
      </p:sp>
      <p:sp>
        <p:nvSpPr>
          <p:cNvPr id="6" name="矩形 5"/>
          <p:cNvSpPr/>
          <p:nvPr/>
        </p:nvSpPr>
        <p:spPr>
          <a:xfrm>
            <a:off x="249113" y="3199844"/>
            <a:ext cx="1512000" cy="432000"/>
          </a:xfrm>
          <a:prstGeom prst="rect">
            <a:avLst/>
          </a:prstGeom>
          <a:solidFill>
            <a:srgbClr val="FF000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spcBef>
                <a:spcPts val="450"/>
              </a:spcBef>
              <a:spcAft>
                <a:spcPts val="450"/>
              </a:spcAft>
            </a:pPr>
            <a:r>
              <a:rPr lang="zh-CN" altLang="en-US" sz="1100" b="1" dirty="0">
                <a:solidFill>
                  <a:schemeClr val="tx1"/>
                </a:solidFill>
                <a:latin typeface="+mn-ea"/>
                <a:cs typeface="Arial" panose="020B0604020202020204" pitchFamily="34" charset="0"/>
              </a:rPr>
              <a:t>海量真实威胁情报</a:t>
            </a:r>
          </a:p>
        </p:txBody>
      </p:sp>
      <p:sp>
        <p:nvSpPr>
          <p:cNvPr id="7" name="矩形 6"/>
          <p:cNvSpPr/>
          <p:nvPr/>
        </p:nvSpPr>
        <p:spPr>
          <a:xfrm>
            <a:off x="2716772" y="3199844"/>
            <a:ext cx="1512000" cy="432000"/>
          </a:xfrm>
          <a:prstGeom prst="rect">
            <a:avLst/>
          </a:prstGeom>
          <a:solidFill>
            <a:schemeClr val="accent2">
              <a:lumMod val="50000"/>
              <a:alpha val="70000"/>
            </a:scheme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spcBef>
                <a:spcPts val="450"/>
              </a:spcBef>
              <a:spcAft>
                <a:spcPts val="450"/>
              </a:spcAft>
            </a:pPr>
            <a:r>
              <a:rPr lang="zh-CN" altLang="en-US" sz="1100" b="1" dirty="0" smtClean="0">
                <a:solidFill>
                  <a:schemeClr val="tx1"/>
                </a:solidFill>
                <a:latin typeface="+mn-ea"/>
                <a:cs typeface="Arial" panose="020B0604020202020204" pitchFamily="34" charset="0"/>
              </a:rPr>
              <a:t>专业的安全研究团队</a:t>
            </a:r>
            <a:endParaRPr lang="zh-CN" altLang="en-US" sz="1100" b="1" dirty="0">
              <a:solidFill>
                <a:schemeClr val="tx1"/>
              </a:solidFill>
              <a:latin typeface="+mn-ea"/>
              <a:cs typeface="Arial" panose="020B0604020202020204" pitchFamily="34" charset="0"/>
            </a:endParaRPr>
          </a:p>
        </p:txBody>
      </p:sp>
      <p:cxnSp>
        <p:nvCxnSpPr>
          <p:cNvPr id="8" name="直接连接符 7"/>
          <p:cNvCxnSpPr>
            <a:cxnSpLocks/>
            <a:stCxn id="6" idx="3"/>
            <a:endCxn id="7" idx="1"/>
          </p:cNvCxnSpPr>
          <p:nvPr/>
        </p:nvCxnSpPr>
        <p:spPr>
          <a:xfrm>
            <a:off x="1761113" y="3415844"/>
            <a:ext cx="955659"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7842852" y="3199844"/>
            <a:ext cx="1512000" cy="432000"/>
          </a:xfrm>
          <a:prstGeom prst="rect">
            <a:avLst/>
          </a:prstGeom>
          <a:solidFill>
            <a:srgbClr val="00B0F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lvl="0" algn="ctr">
              <a:spcBef>
                <a:spcPts val="450"/>
              </a:spcBef>
              <a:spcAft>
                <a:spcPts val="450"/>
              </a:spcAft>
            </a:pPr>
            <a:r>
              <a:rPr lang="zh-CN" altLang="en-US" sz="1100" b="1" dirty="0">
                <a:solidFill>
                  <a:prstClr val="white"/>
                </a:solidFill>
                <a:latin typeface="微软雅黑"/>
                <a:cs typeface="Arial" panose="020B0604020202020204" pitchFamily="34" charset="0"/>
              </a:rPr>
              <a:t>大</a:t>
            </a:r>
            <a:r>
              <a:rPr lang="zh-CN" altLang="en-US" sz="1100" b="1" dirty="0" smtClean="0">
                <a:solidFill>
                  <a:prstClr val="white"/>
                </a:solidFill>
                <a:latin typeface="微软雅黑"/>
                <a:cs typeface="Arial" panose="020B0604020202020204" pitchFamily="34" charset="0"/>
              </a:rPr>
              <a:t>数据关联分析</a:t>
            </a:r>
            <a:endParaRPr lang="zh-CN" altLang="en-US" sz="1100" b="1" dirty="0">
              <a:solidFill>
                <a:prstClr val="white"/>
              </a:solidFill>
              <a:latin typeface="微软雅黑"/>
              <a:cs typeface="Arial" panose="020B0604020202020204" pitchFamily="34" charset="0"/>
            </a:endParaRPr>
          </a:p>
        </p:txBody>
      </p:sp>
      <p:cxnSp>
        <p:nvCxnSpPr>
          <p:cNvPr id="10" name="直接连接符 9"/>
          <p:cNvCxnSpPr>
            <a:cxnSpLocks/>
            <a:stCxn id="7" idx="3"/>
            <a:endCxn id="11" idx="1"/>
          </p:cNvCxnSpPr>
          <p:nvPr/>
        </p:nvCxnSpPr>
        <p:spPr>
          <a:xfrm>
            <a:off x="4228772" y="3415844"/>
            <a:ext cx="968815"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5197587" y="3199844"/>
            <a:ext cx="1512000" cy="432000"/>
          </a:xfrm>
          <a:prstGeom prst="rect">
            <a:avLst/>
          </a:prstGeom>
          <a:solidFill>
            <a:srgbClr val="FFC00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algn="ctr">
              <a:spcBef>
                <a:spcPts val="450"/>
              </a:spcBef>
              <a:spcAft>
                <a:spcPts val="450"/>
              </a:spcAft>
            </a:pPr>
            <a:r>
              <a:rPr lang="zh-CN" altLang="en-US" sz="1100" b="1" dirty="0" smtClean="0">
                <a:solidFill>
                  <a:schemeClr val="tx1"/>
                </a:solidFill>
                <a:latin typeface="+mn-ea"/>
                <a:cs typeface="Arial" panose="020B0604020202020204" pitchFamily="34" charset="0"/>
              </a:rPr>
              <a:t>多种类安全引擎</a:t>
            </a:r>
            <a:endParaRPr lang="zh-CN" altLang="en-US" sz="1100" b="1" dirty="0">
              <a:solidFill>
                <a:schemeClr val="tx1"/>
              </a:solidFill>
              <a:latin typeface="+mn-ea"/>
              <a:cs typeface="Arial" panose="020B0604020202020204" pitchFamily="34" charset="0"/>
            </a:endParaRPr>
          </a:p>
        </p:txBody>
      </p:sp>
      <p:cxnSp>
        <p:nvCxnSpPr>
          <p:cNvPr id="12" name="直接连接符 11"/>
          <p:cNvCxnSpPr>
            <a:cxnSpLocks/>
            <a:stCxn id="11" idx="3"/>
            <a:endCxn id="9" idx="1"/>
          </p:cNvCxnSpPr>
          <p:nvPr/>
        </p:nvCxnSpPr>
        <p:spPr>
          <a:xfrm>
            <a:off x="6709587" y="3415844"/>
            <a:ext cx="1133265" cy="0"/>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305925" y="3830190"/>
            <a:ext cx="1608713" cy="1788951"/>
          </a:xfrm>
          <a:prstGeom prst="rect">
            <a:avLst/>
          </a:prstGeom>
        </p:spPr>
        <p:txBody>
          <a:bodyPr wrap="square" anchor="t">
            <a:spAutoFit/>
          </a:bodyPr>
          <a:lstStyle/>
          <a:p>
            <a:pPr marL="342900" indent="-342900">
              <a:lnSpc>
                <a:spcPct val="150000"/>
              </a:lnSpc>
              <a:buFont typeface="Wingdings" panose="05000000000000000000" pitchFamily="2" charset="2"/>
              <a:buChar char="ü"/>
            </a:pPr>
            <a:r>
              <a:rPr lang="en-US" altLang="zh-CN" sz="1050" b="1" dirty="0" smtClean="0">
                <a:latin typeface="+mj-ea"/>
                <a:ea typeface="+mj-ea"/>
              </a:rPr>
              <a:t>CNNVD</a:t>
            </a:r>
            <a:endParaRPr lang="en-US" altLang="zh-CN" sz="1050" b="1" dirty="0">
              <a:latin typeface="+mj-ea"/>
              <a:ea typeface="+mj-ea"/>
            </a:endParaRPr>
          </a:p>
          <a:p>
            <a:pPr marL="342900" indent="-342900">
              <a:lnSpc>
                <a:spcPct val="150000"/>
              </a:lnSpc>
              <a:buFont typeface="Wingdings" panose="05000000000000000000" pitchFamily="2" charset="2"/>
              <a:buChar char="ü"/>
            </a:pPr>
            <a:r>
              <a:rPr lang="en-US" altLang="zh-CN" sz="1050" b="1" dirty="0" smtClean="0">
                <a:latin typeface="+mj-ea"/>
                <a:ea typeface="+mj-ea"/>
              </a:rPr>
              <a:t>CVE</a:t>
            </a:r>
          </a:p>
          <a:p>
            <a:pPr marL="342900" indent="-342900">
              <a:lnSpc>
                <a:spcPct val="150000"/>
              </a:lnSpc>
              <a:buFont typeface="Wingdings" panose="05000000000000000000" pitchFamily="2" charset="2"/>
              <a:buChar char="ü"/>
            </a:pPr>
            <a:r>
              <a:rPr lang="zh-CN" altLang="en-US" sz="1050" b="1" dirty="0">
                <a:latin typeface="+mj-ea"/>
                <a:ea typeface="+mj-ea"/>
              </a:rPr>
              <a:t>第三</a:t>
            </a:r>
            <a:r>
              <a:rPr lang="zh-CN" altLang="en-US" sz="1050" b="1" dirty="0" smtClean="0">
                <a:latin typeface="+mj-ea"/>
                <a:ea typeface="+mj-ea"/>
              </a:rPr>
              <a:t>方合作</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a:latin typeface="+mj-ea"/>
                <a:ea typeface="+mj-ea"/>
              </a:rPr>
              <a:t>攻防</a:t>
            </a:r>
            <a:r>
              <a:rPr lang="zh-CN" altLang="en-US" sz="1050" b="1" dirty="0" smtClean="0">
                <a:latin typeface="+mj-ea"/>
                <a:ea typeface="+mj-ea"/>
              </a:rPr>
              <a:t>实验室</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a:latin typeface="+mj-ea"/>
                <a:ea typeface="+mj-ea"/>
              </a:rPr>
              <a:t>校</a:t>
            </a:r>
            <a:r>
              <a:rPr lang="zh-CN" altLang="en-US" sz="1050" b="1" dirty="0" smtClean="0">
                <a:latin typeface="+mj-ea"/>
                <a:ea typeface="+mj-ea"/>
              </a:rPr>
              <a:t>企合作</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ea typeface="+mj-ea"/>
              </a:rPr>
              <a:t>在网设备</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a:latin typeface="+mj-ea"/>
                <a:ea typeface="+mj-ea"/>
              </a:rPr>
              <a:t>安全服务</a:t>
            </a:r>
            <a:endParaRPr lang="en-US" altLang="zh-CN" sz="1050" b="1" dirty="0">
              <a:latin typeface="+mj-ea"/>
              <a:ea typeface="+mj-ea"/>
            </a:endParaRPr>
          </a:p>
        </p:txBody>
      </p:sp>
      <p:sp>
        <p:nvSpPr>
          <p:cNvPr id="16" name="等腰三角形 15"/>
          <p:cNvSpPr/>
          <p:nvPr/>
        </p:nvSpPr>
        <p:spPr>
          <a:xfrm rot="10800000" flipV="1">
            <a:off x="888941" y="2820973"/>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17" name="文本框 32"/>
          <p:cNvSpPr txBox="1"/>
          <p:nvPr/>
        </p:nvSpPr>
        <p:spPr>
          <a:xfrm>
            <a:off x="295685" y="2049668"/>
            <a:ext cx="2173817" cy="415498"/>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迪普安全云</a:t>
            </a:r>
            <a:endParaRPr lang="en-US" altLang="zh-CN" sz="1400" b="1" dirty="0">
              <a:solidFill>
                <a:srgbClr val="FFC000"/>
              </a:solidFill>
            </a:endParaRPr>
          </a:p>
        </p:txBody>
      </p:sp>
      <p:sp>
        <p:nvSpPr>
          <p:cNvPr id="18" name="矩形 17"/>
          <p:cNvSpPr/>
          <p:nvPr/>
        </p:nvSpPr>
        <p:spPr>
          <a:xfrm>
            <a:off x="2469502" y="3830190"/>
            <a:ext cx="2006539" cy="2631490"/>
          </a:xfrm>
          <a:prstGeom prst="rect">
            <a:avLst/>
          </a:prstGeom>
        </p:spPr>
        <p:txBody>
          <a:bodyPr wrap="square" anchor="t">
            <a:spAutoFit/>
          </a:bodyPr>
          <a:lstStyle/>
          <a:p>
            <a:pPr marL="342900" indent="-342900">
              <a:lnSpc>
                <a:spcPct val="150000"/>
              </a:lnSpc>
              <a:buFont typeface="Wingdings" panose="05000000000000000000" pitchFamily="2" charset="2"/>
              <a:buChar char="ü"/>
            </a:pPr>
            <a:r>
              <a:rPr lang="zh-CN" altLang="en-US" sz="1000" b="1" dirty="0">
                <a:latin typeface="+mn-ea"/>
              </a:rPr>
              <a:t>团队</a:t>
            </a:r>
            <a:r>
              <a:rPr lang="zh-CN" altLang="en-US" sz="1000" b="1" dirty="0" smtClean="0">
                <a:latin typeface="+mn-ea"/>
              </a:rPr>
              <a:t>成员具备</a:t>
            </a:r>
            <a:r>
              <a:rPr lang="en-US" altLang="zh-CN" sz="1000" b="1" dirty="0">
                <a:latin typeface="+mn-ea"/>
              </a:rPr>
              <a:t>CISSP</a:t>
            </a:r>
            <a:r>
              <a:rPr lang="zh-CN" altLang="en-US" sz="1000" b="1" dirty="0">
                <a:latin typeface="+mn-ea"/>
              </a:rPr>
              <a:t>、</a:t>
            </a:r>
            <a:r>
              <a:rPr lang="en-US" altLang="zh-CN" sz="1000" b="1" dirty="0" smtClean="0">
                <a:latin typeface="+mn-ea"/>
              </a:rPr>
              <a:t>ISO27001</a:t>
            </a:r>
            <a:r>
              <a:rPr lang="zh-CN" altLang="en-US" sz="1000" b="1" dirty="0" smtClean="0">
                <a:latin typeface="+mn-ea"/>
              </a:rPr>
              <a:t>、</a:t>
            </a:r>
            <a:r>
              <a:rPr lang="en-US" altLang="zh-CN" sz="1000" b="1" dirty="0" smtClean="0">
                <a:latin typeface="+mn-ea"/>
              </a:rPr>
              <a:t>ISO20000</a:t>
            </a:r>
            <a:r>
              <a:rPr lang="zh-CN" altLang="en-US" sz="1000" b="1" dirty="0" smtClean="0">
                <a:latin typeface="+mn-ea"/>
              </a:rPr>
              <a:t>、</a:t>
            </a:r>
            <a:r>
              <a:rPr lang="en-US" altLang="zh-CN" sz="1000" b="1" dirty="0" smtClean="0">
                <a:latin typeface="+mn-ea"/>
              </a:rPr>
              <a:t>CISP</a:t>
            </a:r>
            <a:r>
              <a:rPr lang="zh-CN" altLang="en-US" sz="1000" b="1" dirty="0">
                <a:latin typeface="+mn-ea"/>
              </a:rPr>
              <a:t>、</a:t>
            </a:r>
            <a:r>
              <a:rPr lang="en-US" altLang="zh-CN" sz="1000" b="1" dirty="0" smtClean="0">
                <a:latin typeface="+mn-ea"/>
              </a:rPr>
              <a:t>PMP</a:t>
            </a:r>
            <a:r>
              <a:rPr lang="zh-CN" altLang="en-US" sz="1000" b="1" dirty="0" smtClean="0">
                <a:latin typeface="+mn-ea"/>
              </a:rPr>
              <a:t>等资质认证</a:t>
            </a:r>
            <a:endParaRPr lang="zh-CN" altLang="en-US" sz="1000" b="1" dirty="0">
              <a:latin typeface="+mn-ea"/>
            </a:endParaRPr>
          </a:p>
          <a:p>
            <a:pPr marL="342900" indent="-342900">
              <a:lnSpc>
                <a:spcPct val="150000"/>
              </a:lnSpc>
              <a:buFont typeface="Wingdings" panose="05000000000000000000" pitchFamily="2" charset="2"/>
              <a:buChar char="ü"/>
            </a:pPr>
            <a:r>
              <a:rPr lang="zh-CN" altLang="en-US" sz="1000" b="1" dirty="0" smtClean="0">
                <a:latin typeface="+mn-ea"/>
              </a:rPr>
              <a:t>机构整体获得信息</a:t>
            </a:r>
            <a:r>
              <a:rPr lang="zh-CN" altLang="en-US" sz="1000" b="1" dirty="0">
                <a:latin typeface="+mn-ea"/>
              </a:rPr>
              <a:t>安全服务资质安全工程类二</a:t>
            </a:r>
            <a:r>
              <a:rPr lang="zh-CN" altLang="en-US" sz="1000" b="1" dirty="0" smtClean="0">
                <a:latin typeface="+mn-ea"/>
              </a:rPr>
              <a:t>级、</a:t>
            </a:r>
            <a:r>
              <a:rPr lang="en-US" altLang="zh-CN" sz="1000" b="1" dirty="0" smtClean="0">
                <a:latin typeface="+mn-ea"/>
              </a:rPr>
              <a:t>ISCCC</a:t>
            </a:r>
            <a:r>
              <a:rPr lang="zh-CN" altLang="en-US" sz="1000" b="1" dirty="0">
                <a:latin typeface="+mn-ea"/>
              </a:rPr>
              <a:t>安全服务风险评估</a:t>
            </a:r>
            <a:r>
              <a:rPr lang="zh-CN" altLang="en-US" sz="1000" b="1" dirty="0" smtClean="0">
                <a:latin typeface="+mn-ea"/>
              </a:rPr>
              <a:t>一级、</a:t>
            </a:r>
            <a:r>
              <a:rPr lang="en-US" altLang="zh-CN" sz="1000" b="1" dirty="0" smtClean="0">
                <a:latin typeface="+mn-ea"/>
              </a:rPr>
              <a:t>ISCCC</a:t>
            </a:r>
            <a:r>
              <a:rPr lang="zh-CN" altLang="en-US" sz="1000" b="1" dirty="0">
                <a:latin typeface="+mn-ea"/>
              </a:rPr>
              <a:t>安全服务信息安全应急处理</a:t>
            </a:r>
            <a:r>
              <a:rPr lang="zh-CN" altLang="en-US" sz="1000" b="1" dirty="0" smtClean="0">
                <a:latin typeface="+mn-ea"/>
              </a:rPr>
              <a:t>一级等顶级安全服务资质</a:t>
            </a:r>
            <a:endParaRPr lang="en-US" altLang="zh-CN" sz="1000" b="1" dirty="0" smtClean="0">
              <a:latin typeface="+mn-ea"/>
            </a:endParaRPr>
          </a:p>
          <a:p>
            <a:pPr marL="342900" indent="-342900">
              <a:lnSpc>
                <a:spcPct val="150000"/>
              </a:lnSpc>
              <a:buFont typeface="Wingdings" panose="05000000000000000000" pitchFamily="2" charset="2"/>
              <a:buChar char="ü"/>
            </a:pPr>
            <a:r>
              <a:rPr lang="zh-CN" altLang="en-US" sz="1000" b="1" dirty="0" smtClean="0">
                <a:latin typeface="+mn-ea"/>
              </a:rPr>
              <a:t>具备国际级别会议安全服务经验</a:t>
            </a:r>
            <a:endParaRPr lang="zh-CN" altLang="en-US" sz="1000" b="1" dirty="0">
              <a:latin typeface="+mn-ea"/>
            </a:endParaRPr>
          </a:p>
        </p:txBody>
      </p:sp>
      <p:sp>
        <p:nvSpPr>
          <p:cNvPr id="19" name="等腰三角形 18"/>
          <p:cNvSpPr/>
          <p:nvPr/>
        </p:nvSpPr>
        <p:spPr>
          <a:xfrm rot="10800000" flipV="1">
            <a:off x="3426256" y="2820973"/>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20" name="文本框 32"/>
          <p:cNvSpPr txBox="1"/>
          <p:nvPr/>
        </p:nvSpPr>
        <p:spPr>
          <a:xfrm>
            <a:off x="2716772" y="1439658"/>
            <a:ext cx="2173817" cy="1061829"/>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安全威胁特征</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a:solidFill>
                  <a:srgbClr val="FFC000"/>
                </a:solidFill>
              </a:rPr>
              <a:t>关联</a:t>
            </a:r>
            <a:r>
              <a:rPr lang="zh-CN" altLang="en-US" sz="1400" b="1" dirty="0" smtClean="0">
                <a:solidFill>
                  <a:srgbClr val="FFC000"/>
                </a:solidFill>
              </a:rPr>
              <a:t>分析算法</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smtClean="0">
                <a:solidFill>
                  <a:srgbClr val="FFC000"/>
                </a:solidFill>
              </a:rPr>
              <a:t>分析模型</a:t>
            </a:r>
            <a:endParaRPr lang="en-US" altLang="zh-CN" sz="1400" b="1" dirty="0">
              <a:solidFill>
                <a:srgbClr val="FFC000"/>
              </a:solidFill>
            </a:endParaRPr>
          </a:p>
        </p:txBody>
      </p:sp>
      <p:sp>
        <p:nvSpPr>
          <p:cNvPr id="21" name="矩形 20"/>
          <p:cNvSpPr/>
          <p:nvPr/>
        </p:nvSpPr>
        <p:spPr>
          <a:xfrm>
            <a:off x="5092443" y="3830190"/>
            <a:ext cx="1818998" cy="1061829"/>
          </a:xfrm>
          <a:prstGeom prst="rect">
            <a:avLst/>
          </a:prstGeom>
        </p:spPr>
        <p:txBody>
          <a:bodyPr wrap="square" anchor="t">
            <a:spAutoFit/>
          </a:bodyPr>
          <a:lstStyle/>
          <a:p>
            <a:pPr marL="342900" indent="-342900">
              <a:lnSpc>
                <a:spcPct val="150000"/>
              </a:lnSpc>
              <a:buFont typeface="Wingdings" panose="05000000000000000000" pitchFamily="2" charset="2"/>
              <a:buChar char="ü"/>
            </a:pPr>
            <a:r>
              <a:rPr lang="zh-CN" altLang="en-US" sz="1050" b="1" dirty="0" smtClean="0">
                <a:latin typeface="+mj-ea"/>
                <a:ea typeface="+mj-ea"/>
              </a:rPr>
              <a:t>海量威胁特征</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ea typeface="+mj-ea"/>
              </a:rPr>
              <a:t>开放的产品架构</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rPr>
              <a:t>研发团队迅速</a:t>
            </a:r>
            <a:r>
              <a:rPr lang="zh-CN" altLang="en-US" sz="1050" b="1" dirty="0">
                <a:latin typeface="+mj-ea"/>
              </a:rPr>
              <a:t>开发迭代实现</a:t>
            </a:r>
            <a:endParaRPr lang="en-US" altLang="zh-CN" sz="1050" b="1" dirty="0">
              <a:latin typeface="+mj-ea"/>
            </a:endParaRPr>
          </a:p>
        </p:txBody>
      </p:sp>
      <p:sp>
        <p:nvSpPr>
          <p:cNvPr id="22" name="等腰三角形 21"/>
          <p:cNvSpPr/>
          <p:nvPr/>
        </p:nvSpPr>
        <p:spPr>
          <a:xfrm rot="10800000" flipV="1">
            <a:off x="5885770" y="2820973"/>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23" name="文本框 32"/>
          <p:cNvSpPr txBox="1"/>
          <p:nvPr/>
        </p:nvSpPr>
        <p:spPr>
          <a:xfrm>
            <a:off x="5059729" y="1440551"/>
            <a:ext cx="2101790" cy="1061829"/>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异常流量识别</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smtClean="0">
                <a:solidFill>
                  <a:srgbClr val="FFC000"/>
                </a:solidFill>
              </a:rPr>
              <a:t>异常行为分析</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smtClean="0">
                <a:solidFill>
                  <a:srgbClr val="FFC000"/>
                </a:solidFill>
              </a:rPr>
              <a:t>安全防护能力</a:t>
            </a:r>
            <a:endParaRPr lang="en-US" altLang="zh-CN" sz="1400" b="1" dirty="0">
              <a:solidFill>
                <a:srgbClr val="FFC000"/>
              </a:solidFill>
            </a:endParaRPr>
          </a:p>
        </p:txBody>
      </p:sp>
      <p:sp>
        <p:nvSpPr>
          <p:cNvPr id="24" name="矩形 23"/>
          <p:cNvSpPr/>
          <p:nvPr/>
        </p:nvSpPr>
        <p:spPr>
          <a:xfrm>
            <a:off x="7705190" y="3830190"/>
            <a:ext cx="1790259" cy="1304203"/>
          </a:xfrm>
          <a:prstGeom prst="rect">
            <a:avLst/>
          </a:prstGeom>
        </p:spPr>
        <p:txBody>
          <a:bodyPr wrap="square" anchor="t">
            <a:spAutoFit/>
          </a:bodyPr>
          <a:lstStyle/>
          <a:p>
            <a:pPr marL="342900" indent="-342900">
              <a:lnSpc>
                <a:spcPct val="150000"/>
              </a:lnSpc>
              <a:buFont typeface="Wingdings" panose="05000000000000000000" pitchFamily="2" charset="2"/>
              <a:buChar char="ü"/>
            </a:pPr>
            <a:r>
              <a:rPr lang="en-US" altLang="zh-CN" sz="1050" b="1" dirty="0" smtClean="0">
                <a:latin typeface="+mj-ea"/>
                <a:ea typeface="+mj-ea"/>
              </a:rPr>
              <a:t>Hadoop</a:t>
            </a:r>
            <a:r>
              <a:rPr lang="zh-CN" altLang="en-US" sz="1050" b="1" dirty="0">
                <a:latin typeface="+mj-ea"/>
                <a:ea typeface="+mj-ea"/>
              </a:rPr>
              <a:t>大数据</a:t>
            </a:r>
            <a:r>
              <a:rPr lang="zh-CN" altLang="en-US" sz="1050" b="1" dirty="0" smtClean="0">
                <a:latin typeface="+mj-ea"/>
                <a:ea typeface="+mj-ea"/>
              </a:rPr>
              <a:t>存储</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ea typeface="+mj-ea"/>
              </a:rPr>
              <a:t>专业化数据建模</a:t>
            </a:r>
            <a:endParaRPr lang="en-US" altLang="zh-CN" sz="1050" b="1" dirty="0" smtClean="0">
              <a:latin typeface="+mj-ea"/>
              <a:ea typeface="+mj-ea"/>
            </a:endParaRPr>
          </a:p>
          <a:p>
            <a:pPr marL="342900" indent="-342900">
              <a:lnSpc>
                <a:spcPct val="150000"/>
              </a:lnSpc>
              <a:buFont typeface="Wingdings" panose="05000000000000000000" pitchFamily="2" charset="2"/>
              <a:buChar char="ü"/>
            </a:pPr>
            <a:r>
              <a:rPr lang="zh-CN" altLang="en-US" sz="1050" b="1" dirty="0" smtClean="0">
                <a:latin typeface="+mj-ea"/>
              </a:rPr>
              <a:t>多种类关联分析算法</a:t>
            </a:r>
            <a:endParaRPr lang="en-US" altLang="zh-CN" sz="1050" b="1" dirty="0" smtClean="0">
              <a:latin typeface="+mj-ea"/>
            </a:endParaRPr>
          </a:p>
          <a:p>
            <a:pPr marL="342900" indent="-342900">
              <a:lnSpc>
                <a:spcPct val="150000"/>
              </a:lnSpc>
              <a:buFont typeface="Wingdings" panose="05000000000000000000" pitchFamily="2" charset="2"/>
              <a:buChar char="ü"/>
            </a:pPr>
            <a:r>
              <a:rPr lang="zh-CN" altLang="en-US" sz="1050" b="1" dirty="0">
                <a:latin typeface="+mj-ea"/>
              </a:rPr>
              <a:t>高速</a:t>
            </a:r>
            <a:r>
              <a:rPr lang="zh-CN" altLang="en-US" sz="1050" b="1" dirty="0" smtClean="0">
                <a:latin typeface="+mj-ea"/>
              </a:rPr>
              <a:t>处理引擎</a:t>
            </a:r>
            <a:endParaRPr lang="en-US" altLang="zh-CN" sz="1050" b="1" dirty="0" smtClean="0">
              <a:latin typeface="+mj-ea"/>
            </a:endParaRPr>
          </a:p>
          <a:p>
            <a:pPr marL="342900" indent="-342900">
              <a:lnSpc>
                <a:spcPct val="150000"/>
              </a:lnSpc>
              <a:buFont typeface="Wingdings" panose="05000000000000000000" pitchFamily="2" charset="2"/>
              <a:buChar char="ü"/>
            </a:pPr>
            <a:endParaRPr lang="en-US" altLang="zh-CN" sz="1050" b="1" dirty="0">
              <a:latin typeface="+mj-ea"/>
            </a:endParaRPr>
          </a:p>
        </p:txBody>
      </p:sp>
      <p:sp>
        <p:nvSpPr>
          <p:cNvPr id="25" name="等腰三角形 24"/>
          <p:cNvSpPr/>
          <p:nvPr/>
        </p:nvSpPr>
        <p:spPr>
          <a:xfrm rot="10800000" flipV="1">
            <a:off x="8531036" y="2820973"/>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26" name="文本框 32"/>
          <p:cNvSpPr txBox="1"/>
          <p:nvPr/>
        </p:nvSpPr>
        <p:spPr>
          <a:xfrm>
            <a:off x="7788219" y="1440551"/>
            <a:ext cx="1868919" cy="1061829"/>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攻击事件还原</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smtClean="0">
                <a:solidFill>
                  <a:srgbClr val="FFC000"/>
                </a:solidFill>
              </a:rPr>
              <a:t>黑客</a:t>
            </a:r>
            <a:r>
              <a:rPr lang="zh-CN" altLang="en-US" sz="1400" b="1" dirty="0">
                <a:solidFill>
                  <a:srgbClr val="FFC000"/>
                </a:solidFill>
              </a:rPr>
              <a:t>画像</a:t>
            </a:r>
            <a:endParaRPr lang="en-US" altLang="zh-CN" sz="1400" b="1" dirty="0" smtClean="0">
              <a:solidFill>
                <a:srgbClr val="FFC000"/>
              </a:solidFill>
            </a:endParaRPr>
          </a:p>
          <a:p>
            <a:pPr marL="285750" indent="-285750">
              <a:lnSpc>
                <a:spcPct val="150000"/>
              </a:lnSpc>
              <a:buFont typeface="Wingdings" panose="05000000000000000000" pitchFamily="2" charset="2"/>
              <a:buChar char="u"/>
            </a:pPr>
            <a:r>
              <a:rPr lang="zh-CN" altLang="en-US" sz="1400" b="1" dirty="0">
                <a:solidFill>
                  <a:srgbClr val="FFC000"/>
                </a:solidFill>
              </a:rPr>
              <a:t>威胁</a:t>
            </a:r>
            <a:r>
              <a:rPr lang="zh-CN" altLang="en-US" sz="1400" b="1" dirty="0" smtClean="0">
                <a:solidFill>
                  <a:srgbClr val="FFC000"/>
                </a:solidFill>
              </a:rPr>
              <a:t>态势分析</a:t>
            </a:r>
            <a:endParaRPr lang="en-US" altLang="zh-CN" sz="1400" b="1" dirty="0">
              <a:solidFill>
                <a:srgbClr val="FFC000"/>
              </a:solidFill>
            </a:endParaRPr>
          </a:p>
        </p:txBody>
      </p:sp>
      <p:sp>
        <p:nvSpPr>
          <p:cNvPr id="30" name="矩形 29"/>
          <p:cNvSpPr/>
          <p:nvPr/>
        </p:nvSpPr>
        <p:spPr>
          <a:xfrm>
            <a:off x="10376633" y="4145105"/>
            <a:ext cx="1512000" cy="432000"/>
          </a:xfrm>
          <a:prstGeom prst="rect">
            <a:avLst/>
          </a:prstGeom>
          <a:solidFill>
            <a:srgbClr val="00B050">
              <a:alpha val="70000"/>
            </a:srgbClr>
          </a:solidFill>
          <a:ln w="19050">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lIns="90000" tIns="46800" rIns="90000" bIns="46800" anchor="ctr"/>
          <a:lstStyle/>
          <a:p>
            <a:pPr lvl="0" algn="ctr">
              <a:spcBef>
                <a:spcPts val="450"/>
              </a:spcBef>
              <a:spcAft>
                <a:spcPts val="450"/>
              </a:spcAft>
            </a:pPr>
            <a:r>
              <a:rPr lang="zh-CN" altLang="en-US" sz="1100" b="1" dirty="0">
                <a:solidFill>
                  <a:prstClr val="white"/>
                </a:solidFill>
                <a:latin typeface="微软雅黑"/>
                <a:cs typeface="Arial" panose="020B0604020202020204" pitchFamily="34" charset="0"/>
              </a:rPr>
              <a:t>安全设备动态防护</a:t>
            </a:r>
          </a:p>
        </p:txBody>
      </p:sp>
      <p:cxnSp>
        <p:nvCxnSpPr>
          <p:cNvPr id="32" name="直接连接符 31"/>
          <p:cNvCxnSpPr>
            <a:cxnSpLocks/>
            <a:endCxn id="30" idx="1"/>
          </p:cNvCxnSpPr>
          <p:nvPr/>
        </p:nvCxnSpPr>
        <p:spPr>
          <a:xfrm>
            <a:off x="9354851" y="3429000"/>
            <a:ext cx="1021782" cy="932105"/>
          </a:xfrm>
          <a:prstGeom prst="line">
            <a:avLst/>
          </a:prstGeom>
          <a:ln w="1905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34" name="矩形 33"/>
          <p:cNvSpPr/>
          <p:nvPr/>
        </p:nvSpPr>
        <p:spPr>
          <a:xfrm>
            <a:off x="10162396" y="5075352"/>
            <a:ext cx="1940350" cy="1061829"/>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安全策略</a:t>
            </a:r>
            <a:r>
              <a:rPr lang="zh-CN" altLang="en-US" sz="1400" b="1" dirty="0">
                <a:solidFill>
                  <a:srgbClr val="FFC000"/>
                </a:solidFill>
              </a:rPr>
              <a:t>可通过平台自动下发或人工</a:t>
            </a:r>
            <a:r>
              <a:rPr lang="zh-CN" altLang="en-US" sz="1400" b="1" dirty="0" smtClean="0">
                <a:solidFill>
                  <a:srgbClr val="FFC000"/>
                </a:solidFill>
              </a:rPr>
              <a:t>方式动态</a:t>
            </a:r>
            <a:r>
              <a:rPr lang="zh-CN" altLang="en-US" sz="1400" b="1" dirty="0">
                <a:solidFill>
                  <a:srgbClr val="FFC000"/>
                </a:solidFill>
              </a:rPr>
              <a:t>调整</a:t>
            </a:r>
            <a:endParaRPr lang="en-US" altLang="zh-CN" sz="1400" b="1" dirty="0">
              <a:solidFill>
                <a:srgbClr val="FFC000"/>
              </a:solidFill>
            </a:endParaRPr>
          </a:p>
        </p:txBody>
      </p:sp>
      <p:sp>
        <p:nvSpPr>
          <p:cNvPr id="35" name="矩形 34"/>
          <p:cNvSpPr/>
          <p:nvPr/>
        </p:nvSpPr>
        <p:spPr>
          <a:xfrm>
            <a:off x="10162396" y="952043"/>
            <a:ext cx="1940473" cy="700192"/>
          </a:xfrm>
          <a:prstGeom prst="rect">
            <a:avLst/>
          </a:prstGeom>
          <a:noFill/>
        </p:spPr>
        <p:txBody>
          <a:bodyPr vert="horz" wrap="square" rtlCol="0">
            <a:spAutoFit/>
          </a:bodyPr>
          <a:lstStyle/>
          <a:p>
            <a:pPr marL="285750" indent="-285750">
              <a:lnSpc>
                <a:spcPct val="150000"/>
              </a:lnSpc>
              <a:buFont typeface="Wingdings" panose="05000000000000000000" pitchFamily="2" charset="2"/>
              <a:buChar char="u"/>
            </a:pPr>
            <a:r>
              <a:rPr lang="zh-CN" altLang="en-US" sz="1400" b="1" dirty="0" smtClean="0">
                <a:solidFill>
                  <a:srgbClr val="FFC000"/>
                </a:solidFill>
              </a:rPr>
              <a:t>直观</a:t>
            </a:r>
            <a:r>
              <a:rPr lang="zh-CN" altLang="en-US" sz="1400" b="1" dirty="0">
                <a:solidFill>
                  <a:srgbClr val="FFC000"/>
                </a:solidFill>
              </a:rPr>
              <a:t>展现</a:t>
            </a:r>
            <a:r>
              <a:rPr lang="zh-CN" altLang="en-US" sz="1400" b="1" dirty="0" smtClean="0">
                <a:solidFill>
                  <a:srgbClr val="FFC000"/>
                </a:solidFill>
              </a:rPr>
              <a:t>当前</a:t>
            </a:r>
            <a:r>
              <a:rPr lang="zh-CN" altLang="en-US" sz="1400" b="1" dirty="0">
                <a:solidFill>
                  <a:srgbClr val="FFC000"/>
                </a:solidFill>
              </a:rPr>
              <a:t>网络安全</a:t>
            </a:r>
            <a:r>
              <a:rPr lang="zh-CN" altLang="en-US" sz="1400" b="1" dirty="0" smtClean="0">
                <a:solidFill>
                  <a:srgbClr val="FFC000"/>
                </a:solidFill>
              </a:rPr>
              <a:t>状态</a:t>
            </a:r>
            <a:endParaRPr lang="en-US" altLang="zh-CN" sz="1400" b="1" dirty="0">
              <a:solidFill>
                <a:srgbClr val="FFC000"/>
              </a:solidFill>
            </a:endParaRPr>
          </a:p>
        </p:txBody>
      </p:sp>
      <p:sp>
        <p:nvSpPr>
          <p:cNvPr id="36" name="等腰三角形 35"/>
          <p:cNvSpPr/>
          <p:nvPr/>
        </p:nvSpPr>
        <p:spPr>
          <a:xfrm rot="10800000" flipV="1">
            <a:off x="11016461" y="1939859"/>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
        <p:nvSpPr>
          <p:cNvPr id="37" name="等腰三角形 36"/>
          <p:cNvSpPr/>
          <p:nvPr/>
        </p:nvSpPr>
        <p:spPr>
          <a:xfrm flipV="1">
            <a:off x="11016461" y="4736079"/>
            <a:ext cx="232344" cy="200296"/>
          </a:xfrm>
          <a:prstGeom prst="triangle">
            <a:avLst/>
          </a:prstGeom>
          <a:solidFill>
            <a:schemeClr val="tx1">
              <a:lumMod val="9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a:solidFill>
                <a:schemeClr val="tx1"/>
              </a:solidFill>
            </a:endParaRPr>
          </a:p>
        </p:txBody>
      </p:sp>
    </p:spTree>
    <p:extLst>
      <p:ext uri="{BB962C8B-B14F-4D97-AF65-F5344CB8AC3E}">
        <p14:creationId xmlns:p14="http://schemas.microsoft.com/office/powerpoint/2010/main" val="271536372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功能价值</a:t>
            </a:r>
            <a:endParaRPr lang="zh-CN" altLang="en-US" dirty="0"/>
          </a:p>
        </p:txBody>
      </p:sp>
    </p:spTree>
    <p:extLst>
      <p:ext uri="{BB962C8B-B14F-4D97-AF65-F5344CB8AC3E}">
        <p14:creationId xmlns:p14="http://schemas.microsoft.com/office/powerpoint/2010/main" val="386491645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流程图: 摘录 35"/>
          <p:cNvSpPr/>
          <p:nvPr/>
        </p:nvSpPr>
        <p:spPr>
          <a:xfrm rot="15072751">
            <a:off x="7755665" y="2286198"/>
            <a:ext cx="475838" cy="1510909"/>
          </a:xfrm>
          <a:prstGeom prst="flowChartExtract">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35" name="流程图: 摘录 34"/>
          <p:cNvSpPr/>
          <p:nvPr/>
        </p:nvSpPr>
        <p:spPr>
          <a:xfrm rot="9725013">
            <a:off x="5378552" y="1897486"/>
            <a:ext cx="397821" cy="923218"/>
          </a:xfrm>
          <a:prstGeom prst="flowChartExtract">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6" name="流程图: 摘录 5"/>
          <p:cNvSpPr/>
          <p:nvPr/>
        </p:nvSpPr>
        <p:spPr>
          <a:xfrm rot="3246015">
            <a:off x="4721088" y="3680038"/>
            <a:ext cx="489204" cy="1016029"/>
          </a:xfrm>
          <a:prstGeom prst="flowChartExtract">
            <a:avLst/>
          </a:prstGeom>
          <a:solidFill>
            <a:schemeClr val="tx2">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安全威胁 全面监测</a:t>
            </a:r>
            <a:endParaRPr lang="zh-CN" altLang="en-US" dirty="0"/>
          </a:p>
        </p:txBody>
      </p:sp>
      <p:sp>
        <p:nvSpPr>
          <p:cNvPr id="2" name="TextBox 1"/>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企业安全运维人员工作方式被动，难以第一时间发现安全威胁及系统隐患，通常情况下只在出现问题时才采取补救行动。</a:t>
            </a:r>
            <a:endParaRPr lang="zh-CN" altLang="en-US" sz="1400" b="1" dirty="0">
              <a:latin typeface="+mj-ea"/>
              <a:ea typeface="+mj-ea"/>
            </a:endParaRPr>
          </a:p>
        </p:txBody>
      </p:sp>
      <p:sp>
        <p:nvSpPr>
          <p:cNvPr id="26" name="TextBox 25"/>
          <p:cNvSpPr txBox="1"/>
          <p:nvPr/>
        </p:nvSpPr>
        <p:spPr>
          <a:xfrm>
            <a:off x="1648418" y="5639228"/>
            <a:ext cx="8899582" cy="369332"/>
          </a:xfrm>
          <a:prstGeom prst="rect">
            <a:avLst/>
          </a:prstGeom>
          <a:noFill/>
        </p:spPr>
        <p:txBody>
          <a:bodyPr wrap="square" rtlCol="0">
            <a:spAutoFit/>
          </a:bodyPr>
          <a:lstStyle/>
          <a:p>
            <a:pPr algn="ctr"/>
            <a:r>
              <a:rPr lang="zh-CN" altLang="en-US" b="1" dirty="0" smtClean="0">
                <a:solidFill>
                  <a:srgbClr val="FFFF00"/>
                </a:solidFill>
                <a:latin typeface="+mj-ea"/>
                <a:ea typeface="+mj-ea"/>
              </a:rPr>
              <a:t>实现安全威胁的全方位监测及防护</a:t>
            </a:r>
            <a:endParaRPr lang="zh-CN" altLang="en-US" b="1" dirty="0">
              <a:solidFill>
                <a:srgbClr val="FFFF00"/>
              </a:solidFill>
              <a:latin typeface="+mj-ea"/>
              <a:ea typeface="+mj-ea"/>
            </a:endParaRPr>
          </a:p>
        </p:txBody>
      </p:sp>
      <p:sp>
        <p:nvSpPr>
          <p:cNvPr id="3" name="椭圆 2"/>
          <p:cNvSpPr/>
          <p:nvPr/>
        </p:nvSpPr>
        <p:spPr>
          <a:xfrm>
            <a:off x="4757271" y="2793121"/>
            <a:ext cx="2534024" cy="1151371"/>
          </a:xfrm>
          <a:prstGeom prst="ellipse">
            <a:avLst/>
          </a:prstGeom>
          <a:no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7" name="椭圆 6"/>
          <p:cNvSpPr/>
          <p:nvPr/>
        </p:nvSpPr>
        <p:spPr>
          <a:xfrm>
            <a:off x="3932517" y="2330823"/>
            <a:ext cx="4255247" cy="2079811"/>
          </a:xfrm>
          <a:prstGeom prst="ellipse">
            <a:avLst/>
          </a:prstGeom>
          <a:no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8" name="椭圆 7"/>
          <p:cNvSpPr/>
          <p:nvPr/>
        </p:nvSpPr>
        <p:spPr>
          <a:xfrm>
            <a:off x="3083859" y="1906493"/>
            <a:ext cx="5922682" cy="2832847"/>
          </a:xfrm>
          <a:prstGeom prst="ellipse">
            <a:avLst/>
          </a:prstGeom>
          <a:noFill/>
          <a:ln w="6350">
            <a:solidFill>
              <a:schemeClr val="accent3">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9" name="KSO_Shape"/>
          <p:cNvSpPr>
            <a:spLocks/>
          </p:cNvSpPr>
          <p:nvPr/>
        </p:nvSpPr>
        <p:spPr bwMode="auto">
          <a:xfrm>
            <a:off x="5695303" y="2939347"/>
            <a:ext cx="657959" cy="767137"/>
          </a:xfrm>
          <a:custGeom>
            <a:avLst/>
            <a:gdLst>
              <a:gd name="T0" fmla="*/ 626247 w 3476"/>
              <a:gd name="T1" fmla="*/ 450588 h 3680"/>
              <a:gd name="T2" fmla="*/ 644838 w 3476"/>
              <a:gd name="T3" fmla="*/ 556264 h 3680"/>
              <a:gd name="T4" fmla="*/ 722630 w 3476"/>
              <a:gd name="T5" fmla="*/ 658515 h 3680"/>
              <a:gd name="T6" fmla="*/ 1089571 w 3476"/>
              <a:gd name="T7" fmla="*/ 380138 h 3680"/>
              <a:gd name="T8" fmla="*/ 1073915 w 3476"/>
              <a:gd name="T9" fmla="*/ 1030825 h 3680"/>
              <a:gd name="T10" fmla="*/ 1505438 w 3476"/>
              <a:gd name="T11" fmla="*/ 1489241 h 3680"/>
              <a:gd name="T12" fmla="*/ 1700651 w 3476"/>
              <a:gd name="T13" fmla="*/ 1489241 h 3680"/>
              <a:gd name="T14" fmla="*/ 1700651 w 3476"/>
              <a:gd name="T15" fmla="*/ 1800397 h 3680"/>
              <a:gd name="T16" fmla="*/ 700124 w 3476"/>
              <a:gd name="T17" fmla="*/ 1800397 h 3680"/>
              <a:gd name="T18" fmla="*/ 700124 w 3476"/>
              <a:gd name="T19" fmla="*/ 1489241 h 3680"/>
              <a:gd name="T20" fmla="*/ 766174 w 3476"/>
              <a:gd name="T21" fmla="*/ 1489241 h 3680"/>
              <a:gd name="T22" fmla="*/ 766174 w 3476"/>
              <a:gd name="T23" fmla="*/ 1220160 h 3680"/>
              <a:gd name="T24" fmla="*/ 234842 w 3476"/>
              <a:gd name="T25" fmla="*/ 1028379 h 3680"/>
              <a:gd name="T26" fmla="*/ 612058 w 3476"/>
              <a:gd name="T27" fmla="*/ 742175 h 3680"/>
              <a:gd name="T28" fmla="*/ 533288 w 3476"/>
              <a:gd name="T29" fmla="*/ 637967 h 3680"/>
              <a:gd name="T30" fmla="*/ 440330 w 3476"/>
              <a:gd name="T31" fmla="*/ 591978 h 3680"/>
              <a:gd name="T32" fmla="*/ 462835 w 3476"/>
              <a:gd name="T33" fmla="*/ 428084 h 3680"/>
              <a:gd name="T34" fmla="*/ 626247 w 3476"/>
              <a:gd name="T35" fmla="*/ 450588 h 3680"/>
              <a:gd name="T36" fmla="*/ 0 w 3476"/>
              <a:gd name="T37" fmla="*/ 416342 h 3680"/>
              <a:gd name="T38" fmla="*/ 106168 w 3476"/>
              <a:gd name="T39" fmla="*/ 447164 h 3680"/>
              <a:gd name="T40" fmla="*/ 274961 w 3476"/>
              <a:gd name="T41" fmla="*/ 192760 h 3680"/>
              <a:gd name="T42" fmla="*/ 588085 w 3476"/>
              <a:gd name="T43" fmla="*/ 112525 h 3680"/>
              <a:gd name="T44" fmla="*/ 589063 w 3476"/>
              <a:gd name="T45" fmla="*/ 1957 h 3680"/>
              <a:gd name="T46" fmla="*/ 212337 w 3476"/>
              <a:gd name="T47" fmla="*/ 101762 h 3680"/>
              <a:gd name="T48" fmla="*/ 0 w 3476"/>
              <a:gd name="T49" fmla="*/ 416342 h 3680"/>
              <a:gd name="T50" fmla="*/ 218697 w 3476"/>
              <a:gd name="T51" fmla="*/ 439825 h 3680"/>
              <a:gd name="T52" fmla="*/ 325355 w 3476"/>
              <a:gd name="T53" fmla="*/ 470647 h 3680"/>
              <a:gd name="T54" fmla="*/ 406082 w 3476"/>
              <a:gd name="T55" fmla="*/ 348338 h 3680"/>
              <a:gd name="T56" fmla="*/ 559219 w 3476"/>
              <a:gd name="T57" fmla="*/ 309688 h 3680"/>
              <a:gd name="T58" fmla="*/ 560197 w 3476"/>
              <a:gd name="T59" fmla="*/ 198631 h 3680"/>
              <a:gd name="T60" fmla="*/ 342968 w 3476"/>
              <a:gd name="T61" fmla="*/ 257339 h 3680"/>
              <a:gd name="T62" fmla="*/ 218697 w 3476"/>
              <a:gd name="T63" fmla="*/ 439825 h 3680"/>
              <a:gd name="T64" fmla="*/ 1236348 w 3476"/>
              <a:gd name="T65" fmla="*/ 1489241 h 3680"/>
              <a:gd name="T66" fmla="*/ 963833 w 3476"/>
              <a:gd name="T67" fmla="*/ 1199612 h 3680"/>
              <a:gd name="T68" fmla="*/ 962365 w 3476"/>
              <a:gd name="T69" fmla="*/ 1200102 h 3680"/>
              <a:gd name="T70" fmla="*/ 962365 w 3476"/>
              <a:gd name="T71" fmla="*/ 1489241 h 3680"/>
              <a:gd name="T72" fmla="*/ 1236348 w 3476"/>
              <a:gd name="T73" fmla="*/ 1489241 h 3680"/>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Lst>
            <a:ahLst/>
            <a:cxnLst>
              <a:cxn ang="T74">
                <a:pos x="T0" y="T1"/>
              </a:cxn>
              <a:cxn ang="T75">
                <a:pos x="T2" y="T3"/>
              </a:cxn>
              <a:cxn ang="T76">
                <a:pos x="T4" y="T5"/>
              </a:cxn>
              <a:cxn ang="T77">
                <a:pos x="T6" y="T7"/>
              </a:cxn>
              <a:cxn ang="T78">
                <a:pos x="T8" y="T9"/>
              </a:cxn>
              <a:cxn ang="T79">
                <a:pos x="T10" y="T11"/>
              </a:cxn>
              <a:cxn ang="T80">
                <a:pos x="T12" y="T13"/>
              </a:cxn>
              <a:cxn ang="T81">
                <a:pos x="T14" y="T15"/>
              </a:cxn>
              <a:cxn ang="T82">
                <a:pos x="T16" y="T17"/>
              </a:cxn>
              <a:cxn ang="T83">
                <a:pos x="T18" y="T19"/>
              </a:cxn>
              <a:cxn ang="T84">
                <a:pos x="T20" y="T21"/>
              </a:cxn>
              <a:cxn ang="T85">
                <a:pos x="T22" y="T23"/>
              </a:cxn>
              <a:cxn ang="T86">
                <a:pos x="T24" y="T25"/>
              </a:cxn>
              <a:cxn ang="T87">
                <a:pos x="T26" y="T27"/>
              </a:cxn>
              <a:cxn ang="T88">
                <a:pos x="T28" y="T29"/>
              </a:cxn>
              <a:cxn ang="T89">
                <a:pos x="T30" y="T31"/>
              </a:cxn>
              <a:cxn ang="T90">
                <a:pos x="T32" y="T33"/>
              </a:cxn>
              <a:cxn ang="T91">
                <a:pos x="T34" y="T35"/>
              </a:cxn>
              <a:cxn ang="T92">
                <a:pos x="T36" y="T37"/>
              </a:cxn>
              <a:cxn ang="T93">
                <a:pos x="T38" y="T39"/>
              </a:cxn>
              <a:cxn ang="T94">
                <a:pos x="T40" y="T41"/>
              </a:cxn>
              <a:cxn ang="T95">
                <a:pos x="T42" y="T43"/>
              </a:cxn>
              <a:cxn ang="T96">
                <a:pos x="T44" y="T45"/>
              </a:cxn>
              <a:cxn ang="T97">
                <a:pos x="T46" y="T47"/>
              </a:cxn>
              <a:cxn ang="T98">
                <a:pos x="T48" y="T49"/>
              </a:cxn>
              <a:cxn ang="T99">
                <a:pos x="T50" y="T51"/>
              </a:cxn>
              <a:cxn ang="T100">
                <a:pos x="T52" y="T53"/>
              </a:cxn>
              <a:cxn ang="T101">
                <a:pos x="T54" y="T55"/>
              </a:cxn>
              <a:cxn ang="T102">
                <a:pos x="T56" y="T57"/>
              </a:cxn>
              <a:cxn ang="T103">
                <a:pos x="T58" y="T59"/>
              </a:cxn>
              <a:cxn ang="T104">
                <a:pos x="T60" y="T61"/>
              </a:cxn>
              <a:cxn ang="T105">
                <a:pos x="T62" y="T63"/>
              </a:cxn>
              <a:cxn ang="T106">
                <a:pos x="T64" y="T65"/>
              </a:cxn>
              <a:cxn ang="T107">
                <a:pos x="T66" y="T67"/>
              </a:cxn>
              <a:cxn ang="T108">
                <a:pos x="T68" y="T69"/>
              </a:cxn>
              <a:cxn ang="T109">
                <a:pos x="T70" y="T71"/>
              </a:cxn>
              <a:cxn ang="T110">
                <a:pos x="T72" y="T73"/>
              </a:cxn>
            </a:cxnLst>
            <a:rect l="0" t="0" r="r" b="b"/>
            <a:pathLst>
              <a:path w="3476" h="3680">
                <a:moveTo>
                  <a:pt x="1280" y="921"/>
                </a:moveTo>
                <a:cubicBezTo>
                  <a:pt x="1329" y="985"/>
                  <a:pt x="1340" y="1066"/>
                  <a:pt x="1318" y="1137"/>
                </a:cubicBezTo>
                <a:cubicBezTo>
                  <a:pt x="1477" y="1346"/>
                  <a:pt x="1477" y="1346"/>
                  <a:pt x="1477" y="1346"/>
                </a:cubicBezTo>
                <a:cubicBezTo>
                  <a:pt x="2227" y="777"/>
                  <a:pt x="2227" y="777"/>
                  <a:pt x="2227" y="777"/>
                </a:cubicBezTo>
                <a:cubicBezTo>
                  <a:pt x="2522" y="1184"/>
                  <a:pt x="2497" y="1730"/>
                  <a:pt x="2195" y="2107"/>
                </a:cubicBezTo>
                <a:cubicBezTo>
                  <a:pt x="3077" y="3044"/>
                  <a:pt x="3077" y="3044"/>
                  <a:pt x="3077" y="3044"/>
                </a:cubicBezTo>
                <a:cubicBezTo>
                  <a:pt x="3476" y="3044"/>
                  <a:pt x="3476" y="3044"/>
                  <a:pt x="3476" y="3044"/>
                </a:cubicBezTo>
                <a:cubicBezTo>
                  <a:pt x="3476" y="3680"/>
                  <a:pt x="3476" y="3680"/>
                  <a:pt x="3476" y="3680"/>
                </a:cubicBezTo>
                <a:cubicBezTo>
                  <a:pt x="1431" y="3680"/>
                  <a:pt x="1431" y="3680"/>
                  <a:pt x="1431" y="3680"/>
                </a:cubicBezTo>
                <a:cubicBezTo>
                  <a:pt x="1431" y="3044"/>
                  <a:pt x="1431" y="3044"/>
                  <a:pt x="1431" y="3044"/>
                </a:cubicBezTo>
                <a:cubicBezTo>
                  <a:pt x="1566" y="3044"/>
                  <a:pt x="1566" y="3044"/>
                  <a:pt x="1566" y="3044"/>
                </a:cubicBezTo>
                <a:cubicBezTo>
                  <a:pt x="1566" y="2494"/>
                  <a:pt x="1566" y="2494"/>
                  <a:pt x="1566" y="2494"/>
                </a:cubicBezTo>
                <a:cubicBezTo>
                  <a:pt x="1171" y="2577"/>
                  <a:pt x="746" y="2438"/>
                  <a:pt x="480" y="2102"/>
                </a:cubicBezTo>
                <a:cubicBezTo>
                  <a:pt x="1251" y="1517"/>
                  <a:pt x="1251" y="1517"/>
                  <a:pt x="1251" y="1517"/>
                </a:cubicBezTo>
                <a:cubicBezTo>
                  <a:pt x="1090" y="1304"/>
                  <a:pt x="1090" y="1304"/>
                  <a:pt x="1090" y="1304"/>
                </a:cubicBezTo>
                <a:cubicBezTo>
                  <a:pt x="1018" y="1304"/>
                  <a:pt x="947" y="1272"/>
                  <a:pt x="900" y="1210"/>
                </a:cubicBezTo>
                <a:cubicBezTo>
                  <a:pt x="820" y="1105"/>
                  <a:pt x="841" y="955"/>
                  <a:pt x="946" y="875"/>
                </a:cubicBezTo>
                <a:cubicBezTo>
                  <a:pt x="1051" y="796"/>
                  <a:pt x="1201" y="816"/>
                  <a:pt x="1280" y="921"/>
                </a:cubicBezTo>
                <a:close/>
                <a:moveTo>
                  <a:pt x="0" y="851"/>
                </a:moveTo>
                <a:cubicBezTo>
                  <a:pt x="217" y="914"/>
                  <a:pt x="217" y="914"/>
                  <a:pt x="217" y="914"/>
                </a:cubicBezTo>
                <a:cubicBezTo>
                  <a:pt x="286" y="678"/>
                  <a:pt x="401" y="506"/>
                  <a:pt x="562" y="394"/>
                </a:cubicBezTo>
                <a:cubicBezTo>
                  <a:pt x="726" y="281"/>
                  <a:pt x="940" y="227"/>
                  <a:pt x="1202" y="230"/>
                </a:cubicBezTo>
                <a:cubicBezTo>
                  <a:pt x="1204" y="4"/>
                  <a:pt x="1204" y="4"/>
                  <a:pt x="1204" y="4"/>
                </a:cubicBezTo>
                <a:cubicBezTo>
                  <a:pt x="894" y="0"/>
                  <a:pt x="636" y="68"/>
                  <a:pt x="434" y="208"/>
                </a:cubicBezTo>
                <a:cubicBezTo>
                  <a:pt x="229" y="350"/>
                  <a:pt x="84" y="564"/>
                  <a:pt x="0" y="851"/>
                </a:cubicBezTo>
                <a:close/>
                <a:moveTo>
                  <a:pt x="447" y="899"/>
                </a:moveTo>
                <a:cubicBezTo>
                  <a:pt x="665" y="962"/>
                  <a:pt x="665" y="962"/>
                  <a:pt x="665" y="962"/>
                </a:cubicBezTo>
                <a:cubicBezTo>
                  <a:pt x="698" y="848"/>
                  <a:pt x="753" y="765"/>
                  <a:pt x="830" y="712"/>
                </a:cubicBezTo>
                <a:cubicBezTo>
                  <a:pt x="908" y="657"/>
                  <a:pt x="1013" y="631"/>
                  <a:pt x="1143" y="633"/>
                </a:cubicBezTo>
                <a:cubicBezTo>
                  <a:pt x="1145" y="406"/>
                  <a:pt x="1145" y="406"/>
                  <a:pt x="1145" y="406"/>
                </a:cubicBezTo>
                <a:cubicBezTo>
                  <a:pt x="967" y="405"/>
                  <a:pt x="819" y="444"/>
                  <a:pt x="701" y="526"/>
                </a:cubicBezTo>
                <a:cubicBezTo>
                  <a:pt x="581" y="609"/>
                  <a:pt x="496" y="733"/>
                  <a:pt x="447" y="899"/>
                </a:cubicBezTo>
                <a:close/>
                <a:moveTo>
                  <a:pt x="2527" y="3044"/>
                </a:moveTo>
                <a:cubicBezTo>
                  <a:pt x="1970" y="2452"/>
                  <a:pt x="1970" y="2452"/>
                  <a:pt x="1970" y="2452"/>
                </a:cubicBezTo>
                <a:cubicBezTo>
                  <a:pt x="1967" y="2453"/>
                  <a:pt x="1967" y="2453"/>
                  <a:pt x="1967" y="2453"/>
                </a:cubicBezTo>
                <a:cubicBezTo>
                  <a:pt x="1967" y="3044"/>
                  <a:pt x="1967" y="3044"/>
                  <a:pt x="1967" y="3044"/>
                </a:cubicBezTo>
                <a:lnTo>
                  <a:pt x="2527" y="3044"/>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pic>
        <p:nvPicPr>
          <p:cNvPr id="11" name="图片 10"/>
          <p:cNvPicPr>
            <a:picLocks noChangeAspect="1"/>
          </p:cNvPicPr>
          <p:nvPr/>
        </p:nvPicPr>
        <p:blipFill>
          <a:blip r:embed="rId3"/>
          <a:stretch>
            <a:fillRect/>
          </a:stretch>
        </p:blipFill>
        <p:spPr>
          <a:xfrm>
            <a:off x="2478119" y="1988854"/>
            <a:ext cx="482257" cy="482257"/>
          </a:xfrm>
          <a:prstGeom prst="rect">
            <a:avLst/>
          </a:prstGeom>
        </p:spPr>
      </p:pic>
      <p:pic>
        <p:nvPicPr>
          <p:cNvPr id="12" name="图片 11"/>
          <p:cNvPicPr>
            <a:picLocks noChangeAspect="1"/>
          </p:cNvPicPr>
          <p:nvPr/>
        </p:nvPicPr>
        <p:blipFill>
          <a:blip r:embed="rId4"/>
          <a:stretch>
            <a:fillRect/>
          </a:stretch>
        </p:blipFill>
        <p:spPr>
          <a:xfrm>
            <a:off x="9428556" y="2156758"/>
            <a:ext cx="481487" cy="481487"/>
          </a:xfrm>
          <a:prstGeom prst="rect">
            <a:avLst/>
          </a:prstGeom>
        </p:spPr>
      </p:pic>
      <p:pic>
        <p:nvPicPr>
          <p:cNvPr id="13" name="图片 12"/>
          <p:cNvPicPr>
            <a:picLocks noChangeAspect="1"/>
          </p:cNvPicPr>
          <p:nvPr/>
        </p:nvPicPr>
        <p:blipFill>
          <a:blip r:embed="rId5"/>
          <a:stretch>
            <a:fillRect/>
          </a:stretch>
        </p:blipFill>
        <p:spPr>
          <a:xfrm>
            <a:off x="5720655" y="4786465"/>
            <a:ext cx="482257" cy="482257"/>
          </a:xfrm>
          <a:prstGeom prst="rect">
            <a:avLst/>
          </a:prstGeom>
        </p:spPr>
      </p:pic>
      <p:sp>
        <p:nvSpPr>
          <p:cNvPr id="14" name="矩形 13"/>
          <p:cNvSpPr/>
          <p:nvPr/>
        </p:nvSpPr>
        <p:spPr>
          <a:xfrm>
            <a:off x="2178074" y="2532999"/>
            <a:ext cx="1080745" cy="215444"/>
          </a:xfrm>
          <a:prstGeom prst="rect">
            <a:avLst/>
          </a:prstGeom>
        </p:spPr>
        <p:txBody>
          <a:bodyPr wrap="none">
            <a:spAutoFit/>
          </a:bodyPr>
          <a:lstStyle/>
          <a:p>
            <a:pPr fontAlgn="base">
              <a:spcBef>
                <a:spcPct val="0"/>
              </a:spcBef>
              <a:spcAft>
                <a:spcPct val="0"/>
              </a:spcAft>
            </a:pPr>
            <a:r>
              <a:rPr lang="en-US" altLang="zh-CN" sz="800" b="1" dirty="0" err="1" smtClean="0">
                <a:latin typeface="微软雅黑" panose="020B0503020204020204" pitchFamily="34" charset="-122"/>
              </a:rPr>
              <a:t>DPtech</a:t>
            </a:r>
            <a:r>
              <a:rPr lang="en-US" altLang="zh-CN" sz="800" b="1" dirty="0" smtClean="0">
                <a:latin typeface="微软雅黑" panose="020B0503020204020204" pitchFamily="34" charset="-122"/>
              </a:rPr>
              <a:t> WAF3000</a:t>
            </a:r>
            <a:endParaRPr lang="zh-CN" altLang="en-US" sz="800" b="1" dirty="0">
              <a:ea typeface="宋体" charset="-122"/>
            </a:endParaRPr>
          </a:p>
        </p:txBody>
      </p:sp>
      <p:sp>
        <p:nvSpPr>
          <p:cNvPr id="15" name="矩形 14"/>
          <p:cNvSpPr/>
          <p:nvPr/>
        </p:nvSpPr>
        <p:spPr>
          <a:xfrm>
            <a:off x="9128125" y="2685399"/>
            <a:ext cx="998991" cy="215444"/>
          </a:xfrm>
          <a:prstGeom prst="rect">
            <a:avLst/>
          </a:prstGeom>
        </p:spPr>
        <p:txBody>
          <a:bodyPr wrap="none">
            <a:spAutoFit/>
          </a:bodyPr>
          <a:lstStyle/>
          <a:p>
            <a:pPr fontAlgn="base">
              <a:spcBef>
                <a:spcPct val="0"/>
              </a:spcBef>
              <a:spcAft>
                <a:spcPct val="0"/>
              </a:spcAft>
            </a:pPr>
            <a:r>
              <a:rPr lang="en-US" altLang="zh-CN" sz="800" b="1" dirty="0" err="1" smtClean="0">
                <a:latin typeface="微软雅黑" panose="020B0503020204020204" pitchFamily="34" charset="-122"/>
              </a:rPr>
              <a:t>DPtech</a:t>
            </a:r>
            <a:r>
              <a:rPr lang="en-US" altLang="zh-CN" sz="800" b="1" dirty="0" smtClean="0">
                <a:latin typeface="微软雅黑" panose="020B0503020204020204" pitchFamily="34" charset="-122"/>
              </a:rPr>
              <a:t> IPS2000</a:t>
            </a:r>
            <a:endParaRPr lang="zh-CN" altLang="en-US" sz="800" b="1" dirty="0">
              <a:ea typeface="宋体" charset="-122"/>
            </a:endParaRPr>
          </a:p>
        </p:txBody>
      </p:sp>
      <p:sp>
        <p:nvSpPr>
          <p:cNvPr id="16" name="矩形 15"/>
          <p:cNvSpPr/>
          <p:nvPr/>
        </p:nvSpPr>
        <p:spPr>
          <a:xfrm>
            <a:off x="5208212" y="5264723"/>
            <a:ext cx="1505540" cy="215444"/>
          </a:xfrm>
          <a:prstGeom prst="rect">
            <a:avLst/>
          </a:prstGeom>
        </p:spPr>
        <p:txBody>
          <a:bodyPr wrap="none">
            <a:spAutoFit/>
          </a:bodyPr>
          <a:lstStyle/>
          <a:p>
            <a:pPr fontAlgn="base">
              <a:spcBef>
                <a:spcPct val="0"/>
              </a:spcBef>
              <a:spcAft>
                <a:spcPct val="0"/>
              </a:spcAft>
            </a:pPr>
            <a:r>
              <a:rPr lang="en-US" altLang="zh-CN" sz="800" b="1" dirty="0" err="1" smtClean="0">
                <a:latin typeface="微软雅黑" panose="020B0503020204020204" pitchFamily="34" charset="-122"/>
              </a:rPr>
              <a:t>DPtech</a:t>
            </a:r>
            <a:r>
              <a:rPr lang="en-US" altLang="zh-CN" sz="800" b="1" dirty="0" smtClean="0">
                <a:latin typeface="微软雅黑" panose="020B0503020204020204" pitchFamily="34" charset="-122"/>
              </a:rPr>
              <a:t> Guard/Probe3000</a:t>
            </a:r>
            <a:endParaRPr lang="zh-CN" altLang="en-US" sz="800" b="1" dirty="0">
              <a:ea typeface="宋体" charset="-122"/>
            </a:endParaRPr>
          </a:p>
        </p:txBody>
      </p:sp>
      <p:sp>
        <p:nvSpPr>
          <p:cNvPr id="17" name="任意多边形 16"/>
          <p:cNvSpPr/>
          <p:nvPr/>
        </p:nvSpPr>
        <p:spPr>
          <a:xfrm flipH="1">
            <a:off x="1649504" y="2229981"/>
            <a:ext cx="741815" cy="81622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8" name="矩形 17"/>
          <p:cNvSpPr/>
          <p:nvPr/>
        </p:nvSpPr>
        <p:spPr>
          <a:xfrm>
            <a:off x="1007799" y="3123758"/>
            <a:ext cx="1470320" cy="338554"/>
          </a:xfrm>
          <a:prstGeom prst="rect">
            <a:avLst/>
          </a:prstGeom>
        </p:spPr>
        <p:txBody>
          <a:bodyPr wrap="square">
            <a:spAutoFit/>
          </a:bodyPr>
          <a:lstStyle/>
          <a:p>
            <a:pPr fontAlgn="base">
              <a:spcBef>
                <a:spcPct val="0"/>
              </a:spcBef>
              <a:spcAft>
                <a:spcPct val="0"/>
              </a:spcAft>
            </a:pPr>
            <a:r>
              <a:rPr lang="zh-CN" altLang="en-US" sz="800" b="1" dirty="0">
                <a:latin typeface="微软雅黑" panose="020B0503020204020204" pitchFamily="34" charset="-122"/>
              </a:rPr>
              <a:t>防护</a:t>
            </a:r>
            <a:r>
              <a:rPr lang="en-US" altLang="zh-CN" sz="800" b="1" dirty="0" smtClean="0">
                <a:latin typeface="微软雅黑" panose="020B0503020204020204" pitchFamily="34" charset="-122"/>
              </a:rPr>
              <a:t>SQL</a:t>
            </a:r>
            <a:r>
              <a:rPr lang="zh-CN" altLang="en-US" sz="800" b="1" dirty="0" smtClean="0">
                <a:latin typeface="微软雅黑" panose="020B0503020204020204" pitchFamily="34" charset="-122"/>
              </a:rPr>
              <a:t>注入、跨站脚本、网络爬虫等</a:t>
            </a:r>
            <a:r>
              <a:rPr lang="en-US" altLang="zh-CN" sz="800" b="1" dirty="0" smtClean="0">
                <a:latin typeface="微软雅黑" panose="020B0503020204020204" pitchFamily="34" charset="-122"/>
              </a:rPr>
              <a:t>Web</a:t>
            </a:r>
            <a:r>
              <a:rPr lang="zh-CN" altLang="en-US" sz="800" b="1" dirty="0" smtClean="0">
                <a:latin typeface="微软雅黑" panose="020B0503020204020204" pitchFamily="34" charset="-122"/>
              </a:rPr>
              <a:t>类安全威胁</a:t>
            </a:r>
            <a:endParaRPr lang="zh-CN" altLang="en-US" sz="800" b="1" dirty="0">
              <a:ea typeface="宋体" charset="-122"/>
            </a:endParaRPr>
          </a:p>
        </p:txBody>
      </p:sp>
      <p:sp>
        <p:nvSpPr>
          <p:cNvPr id="19" name="矩形 18"/>
          <p:cNvSpPr/>
          <p:nvPr/>
        </p:nvSpPr>
        <p:spPr>
          <a:xfrm>
            <a:off x="9525526" y="3293035"/>
            <a:ext cx="1470320" cy="338554"/>
          </a:xfrm>
          <a:prstGeom prst="rect">
            <a:avLst/>
          </a:prstGeom>
        </p:spPr>
        <p:txBody>
          <a:bodyPr wrap="square">
            <a:spAutoFit/>
          </a:bodyPr>
          <a:lstStyle/>
          <a:p>
            <a:pPr fontAlgn="base">
              <a:spcBef>
                <a:spcPct val="0"/>
              </a:spcBef>
              <a:spcAft>
                <a:spcPct val="0"/>
              </a:spcAft>
            </a:pPr>
            <a:r>
              <a:rPr lang="zh-CN" altLang="en-US" sz="800" b="1" dirty="0">
                <a:latin typeface="微软雅黑" panose="020B0503020204020204" pitchFamily="34" charset="-122"/>
              </a:rPr>
              <a:t>防护</a:t>
            </a:r>
            <a:r>
              <a:rPr lang="zh-CN" altLang="en-US" sz="800" b="1" dirty="0" smtClean="0">
                <a:latin typeface="微软雅黑" panose="020B0503020204020204" pitchFamily="34" charset="-122"/>
              </a:rPr>
              <a:t>僵尸、木马、蠕虫等</a:t>
            </a:r>
            <a:r>
              <a:rPr lang="zh-CN" altLang="en-US" sz="800" b="1" dirty="0">
                <a:latin typeface="微软雅黑" panose="020B0503020204020204" pitchFamily="34" charset="-122"/>
              </a:rPr>
              <a:t>系统</a:t>
            </a:r>
            <a:r>
              <a:rPr lang="zh-CN" altLang="en-US" sz="800" b="1" dirty="0" smtClean="0">
                <a:latin typeface="微软雅黑" panose="020B0503020204020204" pitchFamily="34" charset="-122"/>
              </a:rPr>
              <a:t>类安全威胁</a:t>
            </a:r>
            <a:endParaRPr lang="zh-CN" altLang="en-US" sz="800" b="1" dirty="0">
              <a:ea typeface="宋体" charset="-122"/>
            </a:endParaRPr>
          </a:p>
        </p:txBody>
      </p:sp>
      <p:sp>
        <p:nvSpPr>
          <p:cNvPr id="20" name="任意多边形 19"/>
          <p:cNvSpPr/>
          <p:nvPr/>
        </p:nvSpPr>
        <p:spPr>
          <a:xfrm>
            <a:off x="10022576" y="2396594"/>
            <a:ext cx="322696" cy="824723"/>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1" name="任意多边形 20"/>
          <p:cNvSpPr/>
          <p:nvPr/>
        </p:nvSpPr>
        <p:spPr>
          <a:xfrm flipH="1" flipV="1">
            <a:off x="3777129" y="5139765"/>
            <a:ext cx="2183853" cy="34613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2" name="矩形 21"/>
          <p:cNvSpPr/>
          <p:nvPr/>
        </p:nvSpPr>
        <p:spPr>
          <a:xfrm>
            <a:off x="3083859" y="4724897"/>
            <a:ext cx="1470320" cy="338554"/>
          </a:xfrm>
          <a:prstGeom prst="rect">
            <a:avLst/>
          </a:prstGeom>
        </p:spPr>
        <p:txBody>
          <a:bodyPr wrap="square">
            <a:spAutoFit/>
          </a:bodyPr>
          <a:lstStyle/>
          <a:p>
            <a:pPr fontAlgn="base">
              <a:spcBef>
                <a:spcPct val="0"/>
              </a:spcBef>
              <a:spcAft>
                <a:spcPct val="0"/>
              </a:spcAft>
            </a:pPr>
            <a:r>
              <a:rPr lang="zh-CN" altLang="en-US" sz="800" b="1" dirty="0">
                <a:latin typeface="微软雅黑" panose="020B0503020204020204" pitchFamily="34" charset="-122"/>
              </a:rPr>
              <a:t>防护</a:t>
            </a:r>
            <a:r>
              <a:rPr lang="en-US" altLang="zh-CN" sz="800" b="1" dirty="0" smtClean="0">
                <a:latin typeface="微软雅黑" panose="020B0503020204020204" pitchFamily="34" charset="-122"/>
              </a:rPr>
              <a:t>HTTP Flood</a:t>
            </a:r>
            <a:r>
              <a:rPr lang="zh-CN" altLang="en-US" sz="800" b="1" dirty="0" smtClean="0">
                <a:latin typeface="微软雅黑" panose="020B0503020204020204" pitchFamily="34" charset="-122"/>
              </a:rPr>
              <a:t>、</a:t>
            </a:r>
            <a:r>
              <a:rPr lang="en-US" altLang="zh-CN" sz="800" b="1" dirty="0" smtClean="0">
                <a:latin typeface="微软雅黑" panose="020B0503020204020204" pitchFamily="34" charset="-122"/>
              </a:rPr>
              <a:t>ACK Flood</a:t>
            </a:r>
            <a:r>
              <a:rPr lang="zh-CN" altLang="en-US" sz="800" b="1" dirty="0" smtClean="0">
                <a:latin typeface="微软雅黑" panose="020B0503020204020204" pitchFamily="34" charset="-122"/>
              </a:rPr>
              <a:t>等</a:t>
            </a:r>
            <a:r>
              <a:rPr lang="en-US" altLang="zh-CN" sz="800" b="1" dirty="0" err="1" smtClean="0">
                <a:latin typeface="微软雅黑" panose="020B0503020204020204" pitchFamily="34" charset="-122"/>
              </a:rPr>
              <a:t>DDoS</a:t>
            </a:r>
            <a:r>
              <a:rPr lang="zh-CN" altLang="en-US" sz="800" b="1" dirty="0" smtClean="0">
                <a:latin typeface="微软雅黑" panose="020B0503020204020204" pitchFamily="34" charset="-122"/>
              </a:rPr>
              <a:t>类安全威胁</a:t>
            </a:r>
            <a:endParaRPr lang="zh-CN" altLang="en-US" sz="800" b="1" dirty="0">
              <a:ea typeface="宋体" charset="-122"/>
            </a:endParaRPr>
          </a:p>
        </p:txBody>
      </p:sp>
      <p:grpSp>
        <p:nvGrpSpPr>
          <p:cNvPr id="23" name="组合 22"/>
          <p:cNvGrpSpPr>
            <a:grpSpLocks/>
          </p:cNvGrpSpPr>
          <p:nvPr/>
        </p:nvGrpSpPr>
        <p:grpSpPr bwMode="auto">
          <a:xfrm>
            <a:off x="4598884" y="4172881"/>
            <a:ext cx="316774" cy="350027"/>
            <a:chOff x="2827138" y="3067661"/>
            <a:chExt cx="340681" cy="336684"/>
          </a:xfrm>
        </p:grpSpPr>
        <p:sp>
          <p:nvSpPr>
            <p:cNvPr id="24" name="椭圆 23"/>
            <p:cNvSpPr>
              <a:spLocks noChangeAspect="1"/>
            </p:cNvSpPr>
            <p:nvPr/>
          </p:nvSpPr>
          <p:spPr bwMode="auto">
            <a:xfrm>
              <a:off x="2827138" y="3067661"/>
              <a:ext cx="336684" cy="336684"/>
            </a:xfrm>
            <a:prstGeom prst="ellipse">
              <a:avLst/>
            </a:prstGeom>
            <a:solidFill>
              <a:srgbClr val="C00000"/>
            </a:solidFill>
            <a:ln w="12700" algn="ctr">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CC9900"/>
                </a:buClr>
                <a:buFont typeface="Wingdings" pitchFamily="2" charset="2"/>
                <a:buChar char="n"/>
              </a:pPr>
              <a:endParaRPr lang="zh-CN" altLang="en-US" sz="1600"/>
            </a:p>
          </p:txBody>
        </p:sp>
        <p:pic>
          <p:nvPicPr>
            <p:cNvPr id="27" name="Picture 16"/>
            <p:cNvPicPr>
              <a:picLocks noChangeAspect="1" noChangeArrowheads="1"/>
            </p:cNvPicPr>
            <p:nvPr/>
          </p:nvPicPr>
          <p:blipFill>
            <a:blip r:embed="rId6" cstate="screen">
              <a:lum bright="70000" contrast="-70000"/>
              <a:extLst>
                <a:ext uri="{28A0092B-C50C-407E-A947-70E740481C1C}">
                  <a14:useLocalDpi xmlns:a14="http://schemas.microsoft.com/office/drawing/2010/main"/>
                </a:ext>
              </a:extLst>
            </a:blip>
            <a:srcRect/>
            <a:stretch>
              <a:fillRect/>
            </a:stretch>
          </p:blipFill>
          <p:spPr bwMode="auto">
            <a:xfrm>
              <a:off x="2852401" y="3101137"/>
              <a:ext cx="315418" cy="242204"/>
            </a:xfrm>
            <a:prstGeom prst="rect">
              <a:avLst/>
            </a:prstGeom>
            <a:noFill/>
            <a:ln w="9525">
              <a:noFill/>
              <a:miter lim="800000"/>
              <a:headEnd/>
              <a:tailEnd/>
            </a:ln>
          </p:spPr>
        </p:pic>
      </p:grpSp>
      <p:grpSp>
        <p:nvGrpSpPr>
          <p:cNvPr id="28" name="组合 27"/>
          <p:cNvGrpSpPr>
            <a:grpSpLocks/>
          </p:cNvGrpSpPr>
          <p:nvPr/>
        </p:nvGrpSpPr>
        <p:grpSpPr bwMode="auto">
          <a:xfrm>
            <a:off x="8255613" y="2725829"/>
            <a:ext cx="316774" cy="350027"/>
            <a:chOff x="2831135" y="2022875"/>
            <a:chExt cx="336684" cy="364567"/>
          </a:xfrm>
        </p:grpSpPr>
        <p:sp>
          <p:nvSpPr>
            <p:cNvPr id="29" name="椭圆 28"/>
            <p:cNvSpPr>
              <a:spLocks noChangeAspect="1"/>
            </p:cNvSpPr>
            <p:nvPr/>
          </p:nvSpPr>
          <p:spPr bwMode="auto">
            <a:xfrm>
              <a:off x="2831135" y="2022875"/>
              <a:ext cx="336684" cy="336684"/>
            </a:xfrm>
            <a:prstGeom prst="ellipse">
              <a:avLst/>
            </a:prstGeom>
            <a:solidFill>
              <a:srgbClr val="C00000"/>
            </a:solidFill>
            <a:ln w="12700" algn="ctr">
              <a:noFill/>
              <a:round/>
              <a:headEnd/>
              <a:tailEnd/>
            </a:ln>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14400">
                <a:buClr>
                  <a:srgbClr val="CC9900"/>
                </a:buClr>
                <a:buFont typeface="Wingdings" pitchFamily="2" charset="2"/>
                <a:buChar char="n"/>
              </a:pPr>
              <a:endParaRPr lang="zh-CN" altLang="en-US" sz="1600"/>
            </a:p>
          </p:txBody>
        </p:sp>
        <p:pic>
          <p:nvPicPr>
            <p:cNvPr id="30" name="Picture 11"/>
            <p:cNvPicPr>
              <a:picLocks noChangeAspect="1" noChangeArrowheads="1"/>
            </p:cNvPicPr>
            <p:nvPr/>
          </p:nvPicPr>
          <p:blipFill>
            <a:blip r:embed="rId7" cstate="screen">
              <a:lum bright="70000" contrast="-70000"/>
              <a:extLst>
                <a:ext uri="{28A0092B-C50C-407E-A947-70E740481C1C}">
                  <a14:useLocalDpi xmlns:a14="http://schemas.microsoft.com/office/drawing/2010/main"/>
                </a:ext>
              </a:extLst>
            </a:blip>
            <a:srcRect/>
            <a:stretch>
              <a:fillRect/>
            </a:stretch>
          </p:blipFill>
          <p:spPr bwMode="auto">
            <a:xfrm>
              <a:off x="2844448" y="2044933"/>
              <a:ext cx="292257" cy="342509"/>
            </a:xfrm>
            <a:prstGeom prst="rect">
              <a:avLst/>
            </a:prstGeom>
            <a:noFill/>
            <a:ln w="9525">
              <a:noFill/>
              <a:miter lim="800000"/>
              <a:headEnd/>
              <a:tailEnd/>
            </a:ln>
          </p:spPr>
        </p:pic>
      </p:grpSp>
      <p:pic>
        <p:nvPicPr>
          <p:cNvPr id="31" name="Picture 2"/>
          <p:cNvPicPr>
            <a:picLocks noChangeArrowheads="1"/>
          </p:cNvPicPr>
          <p:nvPr/>
        </p:nvPicPr>
        <p:blipFill>
          <a:blip r:embed="rId8" cstate="screen">
            <a:clrChange>
              <a:clrFrom>
                <a:srgbClr val="FFFFFF"/>
              </a:clrFrom>
              <a:clrTo>
                <a:srgbClr val="FFFFFF">
                  <a:alpha val="0"/>
                </a:srgbClr>
              </a:clrTo>
            </a:clrChange>
            <a:duotone>
              <a:schemeClr val="accent1">
                <a:shade val="45000"/>
                <a:satMod val="135000"/>
              </a:schemeClr>
              <a:prstClr val="white"/>
            </a:duotone>
            <a:extLst>
              <a:ext uri="{28A0092B-C50C-407E-A947-70E740481C1C}">
                <a14:useLocalDpi xmlns:a14="http://schemas.microsoft.com/office/drawing/2010/main"/>
              </a:ext>
            </a:extLst>
          </a:blip>
          <a:srcRect/>
          <a:stretch>
            <a:fillRect/>
          </a:stretch>
        </p:blipFill>
        <p:spPr bwMode="auto">
          <a:xfrm>
            <a:off x="5386733" y="1988854"/>
            <a:ext cx="302594" cy="348031"/>
          </a:xfrm>
          <a:prstGeom prst="rect">
            <a:avLst/>
          </a:prstGeom>
          <a:noFill/>
          <a:ln w="9525">
            <a:noFill/>
            <a:miter lim="800000"/>
            <a:headEnd/>
            <a:tailEnd/>
          </a:ln>
        </p:spPr>
      </p:pic>
      <p:sp>
        <p:nvSpPr>
          <p:cNvPr id="32" name="矩形 31"/>
          <p:cNvSpPr/>
          <p:nvPr/>
        </p:nvSpPr>
        <p:spPr>
          <a:xfrm>
            <a:off x="5037919" y="3170673"/>
            <a:ext cx="697627" cy="400110"/>
          </a:xfrm>
          <a:prstGeom prst="rect">
            <a:avLst/>
          </a:prstGeom>
        </p:spPr>
        <p:txBody>
          <a:bodyPr wrap="none">
            <a:spAutoFit/>
          </a:bodyPr>
          <a:lstStyle/>
          <a:p>
            <a:pPr fontAlgn="base">
              <a:spcBef>
                <a:spcPct val="0"/>
              </a:spcBef>
              <a:spcAft>
                <a:spcPct val="0"/>
              </a:spcAft>
            </a:pPr>
            <a:r>
              <a:rPr lang="zh-CN" altLang="en-US" sz="2000" b="1" dirty="0">
                <a:solidFill>
                  <a:srgbClr val="FFFF00"/>
                </a:solidFill>
                <a:latin typeface="微软雅黑" panose="020B0503020204020204" pitchFamily="34" charset="-122"/>
              </a:rPr>
              <a:t>实时</a:t>
            </a:r>
            <a:endParaRPr lang="zh-CN" altLang="en-US" sz="2000" dirty="0">
              <a:solidFill>
                <a:srgbClr val="FFFF00"/>
              </a:solidFill>
              <a:ea typeface="宋体" charset="-122"/>
            </a:endParaRPr>
          </a:p>
        </p:txBody>
      </p:sp>
      <p:sp>
        <p:nvSpPr>
          <p:cNvPr id="33" name="矩形 32"/>
          <p:cNvSpPr/>
          <p:nvPr/>
        </p:nvSpPr>
        <p:spPr>
          <a:xfrm>
            <a:off x="6353262" y="3168751"/>
            <a:ext cx="697627" cy="400110"/>
          </a:xfrm>
          <a:prstGeom prst="rect">
            <a:avLst/>
          </a:prstGeom>
        </p:spPr>
        <p:txBody>
          <a:bodyPr wrap="none">
            <a:spAutoFit/>
          </a:bodyPr>
          <a:lstStyle/>
          <a:p>
            <a:pPr fontAlgn="base">
              <a:spcBef>
                <a:spcPct val="0"/>
              </a:spcBef>
              <a:spcAft>
                <a:spcPct val="0"/>
              </a:spcAft>
            </a:pPr>
            <a:r>
              <a:rPr lang="zh-CN" altLang="en-US" sz="2000" b="1" dirty="0">
                <a:solidFill>
                  <a:srgbClr val="FFFF00"/>
                </a:solidFill>
                <a:latin typeface="微软雅黑" panose="020B0503020204020204" pitchFamily="34" charset="-122"/>
              </a:rPr>
              <a:t>精准</a:t>
            </a:r>
            <a:endParaRPr lang="zh-CN" altLang="en-US" sz="2000" dirty="0">
              <a:solidFill>
                <a:srgbClr val="FFFF00"/>
              </a:solidFill>
              <a:ea typeface="宋体" charset="-122"/>
            </a:endParaRPr>
          </a:p>
        </p:txBody>
      </p:sp>
      <p:sp>
        <p:nvSpPr>
          <p:cNvPr id="37" name="KSO_Shape"/>
          <p:cNvSpPr>
            <a:spLocks/>
          </p:cNvSpPr>
          <p:nvPr/>
        </p:nvSpPr>
        <p:spPr bwMode="auto">
          <a:xfrm>
            <a:off x="8543113" y="4263293"/>
            <a:ext cx="1475274" cy="1060213"/>
          </a:xfrm>
          <a:custGeom>
            <a:avLst/>
            <a:gdLst/>
            <a:ahLst/>
            <a:cxnLst/>
            <a:rect l="0" t="0" r="r" b="b"/>
            <a:pathLst>
              <a:path w="5226050" h="3657600">
                <a:moveTo>
                  <a:pt x="3327400" y="1387475"/>
                </a:moveTo>
                <a:lnTo>
                  <a:pt x="3327400" y="1631950"/>
                </a:lnTo>
                <a:lnTo>
                  <a:pt x="3092450" y="1631950"/>
                </a:lnTo>
                <a:lnTo>
                  <a:pt x="3092450" y="1622425"/>
                </a:lnTo>
                <a:lnTo>
                  <a:pt x="3327400" y="1387475"/>
                </a:lnTo>
                <a:close/>
                <a:moveTo>
                  <a:pt x="3648075" y="1212850"/>
                </a:moveTo>
                <a:lnTo>
                  <a:pt x="3886200" y="1212850"/>
                </a:lnTo>
                <a:lnTo>
                  <a:pt x="3886200" y="1631950"/>
                </a:lnTo>
                <a:lnTo>
                  <a:pt x="3648075" y="1631950"/>
                </a:lnTo>
                <a:lnTo>
                  <a:pt x="3648075" y="1212850"/>
                </a:lnTo>
                <a:close/>
                <a:moveTo>
                  <a:pt x="3498850" y="1212850"/>
                </a:moveTo>
                <a:lnTo>
                  <a:pt x="3606800" y="1212850"/>
                </a:lnTo>
                <a:lnTo>
                  <a:pt x="3606800" y="1631950"/>
                </a:lnTo>
                <a:lnTo>
                  <a:pt x="3368675" y="1631950"/>
                </a:lnTo>
                <a:lnTo>
                  <a:pt x="3368675" y="1343025"/>
                </a:lnTo>
                <a:lnTo>
                  <a:pt x="3498850" y="1212850"/>
                </a:lnTo>
                <a:close/>
                <a:moveTo>
                  <a:pt x="2470150" y="1060450"/>
                </a:moveTo>
                <a:lnTo>
                  <a:pt x="2489200" y="1060450"/>
                </a:lnTo>
                <a:lnTo>
                  <a:pt x="2511425" y="1060450"/>
                </a:lnTo>
                <a:lnTo>
                  <a:pt x="2530475" y="1066800"/>
                </a:lnTo>
                <a:lnTo>
                  <a:pt x="2549525" y="1076325"/>
                </a:lnTo>
                <a:lnTo>
                  <a:pt x="2565400" y="1089025"/>
                </a:lnTo>
                <a:lnTo>
                  <a:pt x="2578100" y="1104900"/>
                </a:lnTo>
                <a:lnTo>
                  <a:pt x="2590800" y="1123950"/>
                </a:lnTo>
                <a:lnTo>
                  <a:pt x="2597150" y="1143000"/>
                </a:lnTo>
                <a:lnTo>
                  <a:pt x="2600325" y="1165225"/>
                </a:lnTo>
                <a:lnTo>
                  <a:pt x="2597150" y="1187450"/>
                </a:lnTo>
                <a:lnTo>
                  <a:pt x="2590800" y="1206500"/>
                </a:lnTo>
                <a:lnTo>
                  <a:pt x="2581275" y="1225550"/>
                </a:lnTo>
                <a:lnTo>
                  <a:pt x="2568575" y="1241425"/>
                </a:lnTo>
                <a:lnTo>
                  <a:pt x="2552700" y="1254125"/>
                </a:lnTo>
                <a:lnTo>
                  <a:pt x="2533650" y="1266825"/>
                </a:lnTo>
                <a:lnTo>
                  <a:pt x="2514600" y="1273175"/>
                </a:lnTo>
                <a:lnTo>
                  <a:pt x="1568371" y="1588585"/>
                </a:lnTo>
                <a:lnTo>
                  <a:pt x="1470025" y="2333625"/>
                </a:lnTo>
                <a:lnTo>
                  <a:pt x="1463675" y="2362200"/>
                </a:lnTo>
                <a:lnTo>
                  <a:pt x="1457325" y="2387600"/>
                </a:lnTo>
                <a:lnTo>
                  <a:pt x="1444625" y="2409825"/>
                </a:lnTo>
                <a:lnTo>
                  <a:pt x="1441450" y="2414588"/>
                </a:lnTo>
                <a:lnTo>
                  <a:pt x="1441450" y="3508375"/>
                </a:lnTo>
                <a:lnTo>
                  <a:pt x="1438275" y="3536950"/>
                </a:lnTo>
                <a:lnTo>
                  <a:pt x="1431925" y="3565525"/>
                </a:lnTo>
                <a:lnTo>
                  <a:pt x="1416050" y="3590925"/>
                </a:lnTo>
                <a:lnTo>
                  <a:pt x="1400175" y="3613150"/>
                </a:lnTo>
                <a:lnTo>
                  <a:pt x="1377950" y="3632200"/>
                </a:lnTo>
                <a:lnTo>
                  <a:pt x="1352550" y="3644900"/>
                </a:lnTo>
                <a:lnTo>
                  <a:pt x="1323975" y="3654425"/>
                </a:lnTo>
                <a:lnTo>
                  <a:pt x="1292225" y="3657600"/>
                </a:lnTo>
                <a:lnTo>
                  <a:pt x="1263650" y="3654425"/>
                </a:lnTo>
                <a:lnTo>
                  <a:pt x="1235075" y="3644900"/>
                </a:lnTo>
                <a:lnTo>
                  <a:pt x="1209675" y="3632200"/>
                </a:lnTo>
                <a:lnTo>
                  <a:pt x="1187450" y="3613150"/>
                </a:lnTo>
                <a:lnTo>
                  <a:pt x="1168400" y="3590925"/>
                </a:lnTo>
                <a:lnTo>
                  <a:pt x="1155700" y="3565525"/>
                </a:lnTo>
                <a:lnTo>
                  <a:pt x="1146175" y="3536950"/>
                </a:lnTo>
                <a:lnTo>
                  <a:pt x="1143000" y="3508375"/>
                </a:lnTo>
                <a:lnTo>
                  <a:pt x="1143000" y="2473801"/>
                </a:lnTo>
                <a:lnTo>
                  <a:pt x="1139825" y="2473325"/>
                </a:lnTo>
                <a:lnTo>
                  <a:pt x="1031875" y="2459831"/>
                </a:lnTo>
                <a:lnTo>
                  <a:pt x="1031875" y="3508375"/>
                </a:lnTo>
                <a:lnTo>
                  <a:pt x="1028700" y="3536950"/>
                </a:lnTo>
                <a:lnTo>
                  <a:pt x="1019175" y="3565525"/>
                </a:lnTo>
                <a:lnTo>
                  <a:pt x="1006475" y="3590925"/>
                </a:lnTo>
                <a:lnTo>
                  <a:pt x="987425" y="3613150"/>
                </a:lnTo>
                <a:lnTo>
                  <a:pt x="965200" y="3632200"/>
                </a:lnTo>
                <a:lnTo>
                  <a:pt x="939800" y="3644900"/>
                </a:lnTo>
                <a:lnTo>
                  <a:pt x="911225" y="3654425"/>
                </a:lnTo>
                <a:lnTo>
                  <a:pt x="882650" y="3657600"/>
                </a:lnTo>
                <a:lnTo>
                  <a:pt x="850900" y="3654425"/>
                </a:lnTo>
                <a:lnTo>
                  <a:pt x="822325" y="3644900"/>
                </a:lnTo>
                <a:lnTo>
                  <a:pt x="796925" y="3632200"/>
                </a:lnTo>
                <a:lnTo>
                  <a:pt x="774700" y="3613150"/>
                </a:lnTo>
                <a:lnTo>
                  <a:pt x="755650" y="3590925"/>
                </a:lnTo>
                <a:lnTo>
                  <a:pt x="742950" y="3565525"/>
                </a:lnTo>
                <a:lnTo>
                  <a:pt x="733425" y="3536950"/>
                </a:lnTo>
                <a:lnTo>
                  <a:pt x="730250" y="3508375"/>
                </a:lnTo>
                <a:lnTo>
                  <a:pt x="730250" y="2397125"/>
                </a:lnTo>
                <a:lnTo>
                  <a:pt x="733425" y="2368550"/>
                </a:lnTo>
                <a:lnTo>
                  <a:pt x="742950" y="2339975"/>
                </a:lnTo>
                <a:lnTo>
                  <a:pt x="743744" y="2338388"/>
                </a:lnTo>
                <a:lnTo>
                  <a:pt x="742950" y="2336800"/>
                </a:lnTo>
                <a:lnTo>
                  <a:pt x="736600" y="2314575"/>
                </a:lnTo>
                <a:lnTo>
                  <a:pt x="730250" y="2292350"/>
                </a:lnTo>
                <a:lnTo>
                  <a:pt x="730250" y="2263775"/>
                </a:lnTo>
                <a:lnTo>
                  <a:pt x="733425" y="2235200"/>
                </a:lnTo>
                <a:lnTo>
                  <a:pt x="825831" y="1545236"/>
                </a:lnTo>
                <a:lnTo>
                  <a:pt x="679450" y="1892300"/>
                </a:lnTo>
                <a:lnTo>
                  <a:pt x="669925" y="1911350"/>
                </a:lnTo>
                <a:lnTo>
                  <a:pt x="669217" y="1912766"/>
                </a:lnTo>
                <a:lnTo>
                  <a:pt x="666750" y="1917700"/>
                </a:lnTo>
                <a:lnTo>
                  <a:pt x="657225" y="1936750"/>
                </a:lnTo>
                <a:lnTo>
                  <a:pt x="641350" y="1952625"/>
                </a:lnTo>
                <a:lnTo>
                  <a:pt x="625475" y="1962150"/>
                </a:lnTo>
                <a:lnTo>
                  <a:pt x="606425" y="1971675"/>
                </a:lnTo>
                <a:lnTo>
                  <a:pt x="584200" y="1974850"/>
                </a:lnTo>
                <a:lnTo>
                  <a:pt x="561975" y="1974850"/>
                </a:lnTo>
                <a:lnTo>
                  <a:pt x="542925" y="1971675"/>
                </a:lnTo>
                <a:lnTo>
                  <a:pt x="76200" y="1774825"/>
                </a:lnTo>
                <a:lnTo>
                  <a:pt x="57150" y="1765300"/>
                </a:lnTo>
                <a:lnTo>
                  <a:pt x="38100" y="1752600"/>
                </a:lnTo>
                <a:lnTo>
                  <a:pt x="25400" y="1739900"/>
                </a:lnTo>
                <a:lnTo>
                  <a:pt x="12700" y="1720850"/>
                </a:lnTo>
                <a:lnTo>
                  <a:pt x="3175" y="1704975"/>
                </a:lnTo>
                <a:lnTo>
                  <a:pt x="0" y="1682750"/>
                </a:lnTo>
                <a:lnTo>
                  <a:pt x="0" y="1660525"/>
                </a:lnTo>
                <a:lnTo>
                  <a:pt x="3175" y="1641475"/>
                </a:lnTo>
                <a:lnTo>
                  <a:pt x="12700" y="1619250"/>
                </a:lnTo>
                <a:lnTo>
                  <a:pt x="22225" y="1603375"/>
                </a:lnTo>
                <a:lnTo>
                  <a:pt x="38100" y="1587500"/>
                </a:lnTo>
                <a:lnTo>
                  <a:pt x="53975" y="1574800"/>
                </a:lnTo>
                <a:lnTo>
                  <a:pt x="73025" y="1568450"/>
                </a:lnTo>
                <a:lnTo>
                  <a:pt x="95250" y="1562100"/>
                </a:lnTo>
                <a:lnTo>
                  <a:pt x="114300" y="1562100"/>
                </a:lnTo>
                <a:lnTo>
                  <a:pt x="136525" y="1568450"/>
                </a:lnTo>
                <a:lnTo>
                  <a:pt x="516862" y="1728864"/>
                </a:lnTo>
                <a:lnTo>
                  <a:pt x="669925" y="1368425"/>
                </a:lnTo>
                <a:lnTo>
                  <a:pt x="679450" y="1346200"/>
                </a:lnTo>
                <a:lnTo>
                  <a:pt x="688975" y="1330325"/>
                </a:lnTo>
                <a:lnTo>
                  <a:pt x="704850" y="1314450"/>
                </a:lnTo>
                <a:lnTo>
                  <a:pt x="714375" y="1304925"/>
                </a:lnTo>
                <a:lnTo>
                  <a:pt x="730250" y="1295400"/>
                </a:lnTo>
                <a:lnTo>
                  <a:pt x="746125" y="1285875"/>
                </a:lnTo>
                <a:lnTo>
                  <a:pt x="787400" y="1273175"/>
                </a:lnTo>
                <a:lnTo>
                  <a:pt x="831850" y="1260475"/>
                </a:lnTo>
                <a:lnTo>
                  <a:pt x="882650" y="1254125"/>
                </a:lnTo>
                <a:lnTo>
                  <a:pt x="936625" y="1250950"/>
                </a:lnTo>
                <a:lnTo>
                  <a:pt x="990600" y="1250950"/>
                </a:lnTo>
                <a:lnTo>
                  <a:pt x="1092200" y="1250950"/>
                </a:lnTo>
                <a:lnTo>
                  <a:pt x="1171575" y="1260475"/>
                </a:lnTo>
                <a:lnTo>
                  <a:pt x="1301750" y="1276350"/>
                </a:lnTo>
                <a:lnTo>
                  <a:pt x="1377950" y="1289050"/>
                </a:lnTo>
                <a:lnTo>
                  <a:pt x="1473200" y="1311275"/>
                </a:lnTo>
                <a:lnTo>
                  <a:pt x="1524000" y="1323975"/>
                </a:lnTo>
                <a:lnTo>
                  <a:pt x="1571625" y="1339850"/>
                </a:lnTo>
                <a:lnTo>
                  <a:pt x="1604727" y="1351672"/>
                </a:lnTo>
                <a:lnTo>
                  <a:pt x="2470150" y="1060450"/>
                </a:lnTo>
                <a:close/>
                <a:moveTo>
                  <a:pt x="4162425" y="914400"/>
                </a:moveTo>
                <a:lnTo>
                  <a:pt x="4162425" y="1631950"/>
                </a:lnTo>
                <a:lnTo>
                  <a:pt x="3924300" y="1631950"/>
                </a:lnTo>
                <a:lnTo>
                  <a:pt x="3924300" y="1168400"/>
                </a:lnTo>
                <a:lnTo>
                  <a:pt x="4162425" y="914400"/>
                </a:lnTo>
                <a:close/>
                <a:moveTo>
                  <a:pt x="1193800" y="593725"/>
                </a:moveTo>
                <a:lnTo>
                  <a:pt x="1228725" y="596900"/>
                </a:lnTo>
                <a:lnTo>
                  <a:pt x="1260475" y="603250"/>
                </a:lnTo>
                <a:lnTo>
                  <a:pt x="1289050" y="612775"/>
                </a:lnTo>
                <a:lnTo>
                  <a:pt x="1317625" y="625475"/>
                </a:lnTo>
                <a:lnTo>
                  <a:pt x="1346200" y="638175"/>
                </a:lnTo>
                <a:lnTo>
                  <a:pt x="1371600" y="657225"/>
                </a:lnTo>
                <a:lnTo>
                  <a:pt x="1397000" y="676275"/>
                </a:lnTo>
                <a:lnTo>
                  <a:pt x="1419225" y="698500"/>
                </a:lnTo>
                <a:lnTo>
                  <a:pt x="1438275" y="720725"/>
                </a:lnTo>
                <a:lnTo>
                  <a:pt x="1454150" y="746125"/>
                </a:lnTo>
                <a:lnTo>
                  <a:pt x="1470025" y="771525"/>
                </a:lnTo>
                <a:lnTo>
                  <a:pt x="1482725" y="800100"/>
                </a:lnTo>
                <a:lnTo>
                  <a:pt x="1492250" y="828675"/>
                </a:lnTo>
                <a:lnTo>
                  <a:pt x="1498600" y="860425"/>
                </a:lnTo>
                <a:lnTo>
                  <a:pt x="1501775" y="892175"/>
                </a:lnTo>
                <a:lnTo>
                  <a:pt x="1501775" y="923925"/>
                </a:lnTo>
                <a:lnTo>
                  <a:pt x="1498600" y="955675"/>
                </a:lnTo>
                <a:lnTo>
                  <a:pt x="1495425" y="987425"/>
                </a:lnTo>
                <a:lnTo>
                  <a:pt x="1485900" y="1019175"/>
                </a:lnTo>
                <a:lnTo>
                  <a:pt x="1473200" y="1047750"/>
                </a:lnTo>
                <a:lnTo>
                  <a:pt x="1457325" y="1073150"/>
                </a:lnTo>
                <a:lnTo>
                  <a:pt x="1441450" y="1101725"/>
                </a:lnTo>
                <a:lnTo>
                  <a:pt x="1422400" y="1123950"/>
                </a:lnTo>
                <a:lnTo>
                  <a:pt x="1400175" y="1146175"/>
                </a:lnTo>
                <a:lnTo>
                  <a:pt x="1377950" y="1165225"/>
                </a:lnTo>
                <a:lnTo>
                  <a:pt x="1352550" y="1184275"/>
                </a:lnTo>
                <a:lnTo>
                  <a:pt x="1327150" y="1196975"/>
                </a:lnTo>
                <a:lnTo>
                  <a:pt x="1298575" y="1209675"/>
                </a:lnTo>
                <a:lnTo>
                  <a:pt x="1270000" y="1219200"/>
                </a:lnTo>
                <a:lnTo>
                  <a:pt x="1238250" y="1225550"/>
                </a:lnTo>
                <a:lnTo>
                  <a:pt x="1206500" y="1228725"/>
                </a:lnTo>
                <a:lnTo>
                  <a:pt x="1174750" y="1231900"/>
                </a:lnTo>
                <a:lnTo>
                  <a:pt x="1143000" y="1228725"/>
                </a:lnTo>
                <a:lnTo>
                  <a:pt x="1111250" y="1222375"/>
                </a:lnTo>
                <a:lnTo>
                  <a:pt x="1079500" y="1212850"/>
                </a:lnTo>
                <a:lnTo>
                  <a:pt x="1050925" y="1200150"/>
                </a:lnTo>
                <a:lnTo>
                  <a:pt x="1022350" y="1187450"/>
                </a:lnTo>
                <a:lnTo>
                  <a:pt x="996950" y="1168400"/>
                </a:lnTo>
                <a:lnTo>
                  <a:pt x="974725" y="1149350"/>
                </a:lnTo>
                <a:lnTo>
                  <a:pt x="952500" y="1130300"/>
                </a:lnTo>
                <a:lnTo>
                  <a:pt x="933450" y="1104900"/>
                </a:lnTo>
                <a:lnTo>
                  <a:pt x="914400" y="1079500"/>
                </a:lnTo>
                <a:lnTo>
                  <a:pt x="901700" y="1054100"/>
                </a:lnTo>
                <a:lnTo>
                  <a:pt x="889000" y="1025525"/>
                </a:lnTo>
                <a:lnTo>
                  <a:pt x="879475" y="996950"/>
                </a:lnTo>
                <a:lnTo>
                  <a:pt x="873125" y="965200"/>
                </a:lnTo>
                <a:lnTo>
                  <a:pt x="866775" y="936625"/>
                </a:lnTo>
                <a:lnTo>
                  <a:pt x="866775" y="904875"/>
                </a:lnTo>
                <a:lnTo>
                  <a:pt x="869950" y="869950"/>
                </a:lnTo>
                <a:lnTo>
                  <a:pt x="876300" y="838200"/>
                </a:lnTo>
                <a:lnTo>
                  <a:pt x="885825" y="809625"/>
                </a:lnTo>
                <a:lnTo>
                  <a:pt x="895350" y="777875"/>
                </a:lnTo>
                <a:lnTo>
                  <a:pt x="911225" y="752475"/>
                </a:lnTo>
                <a:lnTo>
                  <a:pt x="927100" y="727075"/>
                </a:lnTo>
                <a:lnTo>
                  <a:pt x="946150" y="701675"/>
                </a:lnTo>
                <a:lnTo>
                  <a:pt x="968375" y="679450"/>
                </a:lnTo>
                <a:lnTo>
                  <a:pt x="990600" y="660400"/>
                </a:lnTo>
                <a:lnTo>
                  <a:pt x="1016000" y="644525"/>
                </a:lnTo>
                <a:lnTo>
                  <a:pt x="1044575" y="628650"/>
                </a:lnTo>
                <a:lnTo>
                  <a:pt x="1073150" y="615950"/>
                </a:lnTo>
                <a:lnTo>
                  <a:pt x="1101725" y="606425"/>
                </a:lnTo>
                <a:lnTo>
                  <a:pt x="1130300" y="600075"/>
                </a:lnTo>
                <a:lnTo>
                  <a:pt x="1162050" y="596900"/>
                </a:lnTo>
                <a:lnTo>
                  <a:pt x="1193800" y="593725"/>
                </a:lnTo>
                <a:close/>
                <a:moveTo>
                  <a:pt x="3930650" y="523875"/>
                </a:moveTo>
                <a:lnTo>
                  <a:pt x="4273550" y="523875"/>
                </a:lnTo>
                <a:lnTo>
                  <a:pt x="4289425" y="527050"/>
                </a:lnTo>
                <a:lnTo>
                  <a:pt x="4295775" y="527050"/>
                </a:lnTo>
                <a:lnTo>
                  <a:pt x="4302125" y="530225"/>
                </a:lnTo>
                <a:lnTo>
                  <a:pt x="4311650" y="533400"/>
                </a:lnTo>
                <a:lnTo>
                  <a:pt x="4318000" y="536575"/>
                </a:lnTo>
                <a:lnTo>
                  <a:pt x="4327525" y="546100"/>
                </a:lnTo>
                <a:lnTo>
                  <a:pt x="4337050" y="558800"/>
                </a:lnTo>
                <a:lnTo>
                  <a:pt x="4340225" y="565150"/>
                </a:lnTo>
                <a:lnTo>
                  <a:pt x="4343400" y="571500"/>
                </a:lnTo>
                <a:lnTo>
                  <a:pt x="4346575" y="581025"/>
                </a:lnTo>
                <a:lnTo>
                  <a:pt x="4349750" y="587375"/>
                </a:lnTo>
                <a:lnTo>
                  <a:pt x="4349750" y="603250"/>
                </a:lnTo>
                <a:lnTo>
                  <a:pt x="4349750" y="908050"/>
                </a:lnTo>
                <a:lnTo>
                  <a:pt x="4349750" y="920750"/>
                </a:lnTo>
                <a:lnTo>
                  <a:pt x="4343400" y="936625"/>
                </a:lnTo>
                <a:lnTo>
                  <a:pt x="4337050" y="949325"/>
                </a:lnTo>
                <a:lnTo>
                  <a:pt x="4327525" y="962025"/>
                </a:lnTo>
                <a:lnTo>
                  <a:pt x="4318000" y="971550"/>
                </a:lnTo>
                <a:lnTo>
                  <a:pt x="4305300" y="977900"/>
                </a:lnTo>
                <a:lnTo>
                  <a:pt x="4289425" y="981075"/>
                </a:lnTo>
                <a:lnTo>
                  <a:pt x="4273550" y="984250"/>
                </a:lnTo>
                <a:lnTo>
                  <a:pt x="4257675" y="981075"/>
                </a:lnTo>
                <a:lnTo>
                  <a:pt x="4244975" y="977900"/>
                </a:lnTo>
                <a:lnTo>
                  <a:pt x="4229100" y="971550"/>
                </a:lnTo>
                <a:lnTo>
                  <a:pt x="4219575" y="962025"/>
                </a:lnTo>
                <a:lnTo>
                  <a:pt x="4210050" y="949325"/>
                </a:lnTo>
                <a:lnTo>
                  <a:pt x="4203700" y="936625"/>
                </a:lnTo>
                <a:lnTo>
                  <a:pt x="4197350" y="920750"/>
                </a:lnTo>
                <a:lnTo>
                  <a:pt x="4197350" y="908050"/>
                </a:lnTo>
                <a:lnTo>
                  <a:pt x="4197350" y="787400"/>
                </a:lnTo>
                <a:lnTo>
                  <a:pt x="3873500" y="1127125"/>
                </a:lnTo>
                <a:lnTo>
                  <a:pt x="3863975" y="1136650"/>
                </a:lnTo>
                <a:lnTo>
                  <a:pt x="3851275" y="1146175"/>
                </a:lnTo>
                <a:lnTo>
                  <a:pt x="3838575" y="1152525"/>
                </a:lnTo>
                <a:lnTo>
                  <a:pt x="3825875" y="1158875"/>
                </a:lnTo>
                <a:lnTo>
                  <a:pt x="3813175" y="1158875"/>
                </a:lnTo>
                <a:lnTo>
                  <a:pt x="3810000" y="1158875"/>
                </a:lnTo>
                <a:lnTo>
                  <a:pt x="3806825" y="1158875"/>
                </a:lnTo>
                <a:lnTo>
                  <a:pt x="3473450" y="1162050"/>
                </a:lnTo>
                <a:lnTo>
                  <a:pt x="3022600" y="1612900"/>
                </a:lnTo>
                <a:lnTo>
                  <a:pt x="3009900" y="1622425"/>
                </a:lnTo>
                <a:lnTo>
                  <a:pt x="2997200" y="1628775"/>
                </a:lnTo>
                <a:lnTo>
                  <a:pt x="2981325" y="1631950"/>
                </a:lnTo>
                <a:lnTo>
                  <a:pt x="2968625" y="1635125"/>
                </a:lnTo>
                <a:lnTo>
                  <a:pt x="2952750" y="1631950"/>
                </a:lnTo>
                <a:lnTo>
                  <a:pt x="2940050" y="1628775"/>
                </a:lnTo>
                <a:lnTo>
                  <a:pt x="2924175" y="1622425"/>
                </a:lnTo>
                <a:lnTo>
                  <a:pt x="2914650" y="1612900"/>
                </a:lnTo>
                <a:lnTo>
                  <a:pt x="2901950" y="1600200"/>
                </a:lnTo>
                <a:lnTo>
                  <a:pt x="2895600" y="1587500"/>
                </a:lnTo>
                <a:lnTo>
                  <a:pt x="2892425" y="1571625"/>
                </a:lnTo>
                <a:lnTo>
                  <a:pt x="2889250" y="1555750"/>
                </a:lnTo>
                <a:lnTo>
                  <a:pt x="2892425" y="1543050"/>
                </a:lnTo>
                <a:lnTo>
                  <a:pt x="2895600" y="1527175"/>
                </a:lnTo>
                <a:lnTo>
                  <a:pt x="2901950" y="1514475"/>
                </a:lnTo>
                <a:lnTo>
                  <a:pt x="2914650" y="1501775"/>
                </a:lnTo>
                <a:lnTo>
                  <a:pt x="3371850" y="1044575"/>
                </a:lnTo>
                <a:lnTo>
                  <a:pt x="3381375" y="1031875"/>
                </a:lnTo>
                <a:lnTo>
                  <a:pt x="3394075" y="1019175"/>
                </a:lnTo>
                <a:lnTo>
                  <a:pt x="3409950" y="1012825"/>
                </a:lnTo>
                <a:lnTo>
                  <a:pt x="3425825" y="1009650"/>
                </a:lnTo>
                <a:lnTo>
                  <a:pt x="3435350" y="1006475"/>
                </a:lnTo>
                <a:lnTo>
                  <a:pt x="3438525" y="1006475"/>
                </a:lnTo>
                <a:lnTo>
                  <a:pt x="3441700" y="1006475"/>
                </a:lnTo>
                <a:lnTo>
                  <a:pt x="3775075" y="1006475"/>
                </a:lnTo>
                <a:lnTo>
                  <a:pt x="4086225" y="679450"/>
                </a:lnTo>
                <a:lnTo>
                  <a:pt x="3930650" y="679450"/>
                </a:lnTo>
                <a:lnTo>
                  <a:pt x="3914775" y="676275"/>
                </a:lnTo>
                <a:lnTo>
                  <a:pt x="3902075" y="673100"/>
                </a:lnTo>
                <a:lnTo>
                  <a:pt x="3886200" y="666750"/>
                </a:lnTo>
                <a:lnTo>
                  <a:pt x="3876675" y="657225"/>
                </a:lnTo>
                <a:lnTo>
                  <a:pt x="3867150" y="644525"/>
                </a:lnTo>
                <a:lnTo>
                  <a:pt x="3860800" y="631825"/>
                </a:lnTo>
                <a:lnTo>
                  <a:pt x="3854450" y="615950"/>
                </a:lnTo>
                <a:lnTo>
                  <a:pt x="3854450" y="603250"/>
                </a:lnTo>
                <a:lnTo>
                  <a:pt x="3854450" y="587375"/>
                </a:lnTo>
                <a:lnTo>
                  <a:pt x="3860800" y="571500"/>
                </a:lnTo>
                <a:lnTo>
                  <a:pt x="3867150" y="558800"/>
                </a:lnTo>
                <a:lnTo>
                  <a:pt x="3876675" y="546100"/>
                </a:lnTo>
                <a:lnTo>
                  <a:pt x="3886200" y="536575"/>
                </a:lnTo>
                <a:lnTo>
                  <a:pt x="3902075" y="530225"/>
                </a:lnTo>
                <a:lnTo>
                  <a:pt x="3914775" y="527050"/>
                </a:lnTo>
                <a:lnTo>
                  <a:pt x="3930650" y="523875"/>
                </a:lnTo>
                <a:close/>
                <a:moveTo>
                  <a:pt x="3302000" y="285750"/>
                </a:moveTo>
                <a:lnTo>
                  <a:pt x="3333750" y="317500"/>
                </a:lnTo>
                <a:lnTo>
                  <a:pt x="2622550" y="1104900"/>
                </a:lnTo>
                <a:lnTo>
                  <a:pt x="2543175" y="1028700"/>
                </a:lnTo>
                <a:lnTo>
                  <a:pt x="3302000" y="285750"/>
                </a:lnTo>
                <a:close/>
                <a:moveTo>
                  <a:pt x="2543175" y="0"/>
                </a:moveTo>
                <a:lnTo>
                  <a:pt x="4841875" y="0"/>
                </a:lnTo>
                <a:lnTo>
                  <a:pt x="4879975" y="3175"/>
                </a:lnTo>
                <a:lnTo>
                  <a:pt x="4918075" y="6350"/>
                </a:lnTo>
                <a:lnTo>
                  <a:pt x="4956175" y="15875"/>
                </a:lnTo>
                <a:lnTo>
                  <a:pt x="4991100" y="28575"/>
                </a:lnTo>
                <a:lnTo>
                  <a:pt x="5026025" y="47625"/>
                </a:lnTo>
                <a:lnTo>
                  <a:pt x="5057775" y="66675"/>
                </a:lnTo>
                <a:lnTo>
                  <a:pt x="5086350" y="88900"/>
                </a:lnTo>
                <a:lnTo>
                  <a:pt x="5111750" y="111125"/>
                </a:lnTo>
                <a:lnTo>
                  <a:pt x="5137150" y="139700"/>
                </a:lnTo>
                <a:lnTo>
                  <a:pt x="5159375" y="168275"/>
                </a:lnTo>
                <a:lnTo>
                  <a:pt x="5178425" y="200025"/>
                </a:lnTo>
                <a:lnTo>
                  <a:pt x="5194300" y="234950"/>
                </a:lnTo>
                <a:lnTo>
                  <a:pt x="5207000" y="269875"/>
                </a:lnTo>
                <a:lnTo>
                  <a:pt x="5216525" y="304800"/>
                </a:lnTo>
                <a:lnTo>
                  <a:pt x="5222875" y="342900"/>
                </a:lnTo>
                <a:lnTo>
                  <a:pt x="5226050" y="384175"/>
                </a:lnTo>
                <a:lnTo>
                  <a:pt x="5226050" y="1739900"/>
                </a:lnTo>
                <a:lnTo>
                  <a:pt x="5222875" y="1778000"/>
                </a:lnTo>
                <a:lnTo>
                  <a:pt x="5216525" y="1816100"/>
                </a:lnTo>
                <a:lnTo>
                  <a:pt x="5207000" y="1854200"/>
                </a:lnTo>
                <a:lnTo>
                  <a:pt x="5194300" y="1889125"/>
                </a:lnTo>
                <a:lnTo>
                  <a:pt x="5178425" y="1920875"/>
                </a:lnTo>
                <a:lnTo>
                  <a:pt x="5159375" y="1952625"/>
                </a:lnTo>
                <a:lnTo>
                  <a:pt x="5137150" y="1984375"/>
                </a:lnTo>
                <a:lnTo>
                  <a:pt x="5111750" y="2009775"/>
                </a:lnTo>
                <a:lnTo>
                  <a:pt x="5086350" y="2035175"/>
                </a:lnTo>
                <a:lnTo>
                  <a:pt x="5057775" y="2057400"/>
                </a:lnTo>
                <a:lnTo>
                  <a:pt x="5026025" y="2076450"/>
                </a:lnTo>
                <a:lnTo>
                  <a:pt x="4991100" y="2092325"/>
                </a:lnTo>
                <a:lnTo>
                  <a:pt x="4956175" y="2105025"/>
                </a:lnTo>
                <a:lnTo>
                  <a:pt x="4918075" y="2114550"/>
                </a:lnTo>
                <a:lnTo>
                  <a:pt x="4879975" y="2120900"/>
                </a:lnTo>
                <a:lnTo>
                  <a:pt x="4841875" y="2120900"/>
                </a:lnTo>
                <a:lnTo>
                  <a:pt x="2543175" y="2120900"/>
                </a:lnTo>
                <a:lnTo>
                  <a:pt x="2505075" y="2120900"/>
                </a:lnTo>
                <a:lnTo>
                  <a:pt x="2466975" y="2114550"/>
                </a:lnTo>
                <a:lnTo>
                  <a:pt x="2428875" y="2105025"/>
                </a:lnTo>
                <a:lnTo>
                  <a:pt x="2393950" y="2092325"/>
                </a:lnTo>
                <a:lnTo>
                  <a:pt x="2362200" y="2076450"/>
                </a:lnTo>
                <a:lnTo>
                  <a:pt x="2330450" y="2057400"/>
                </a:lnTo>
                <a:lnTo>
                  <a:pt x="2298700" y="2035175"/>
                </a:lnTo>
                <a:lnTo>
                  <a:pt x="2273300" y="2009775"/>
                </a:lnTo>
                <a:lnTo>
                  <a:pt x="2247900" y="1984375"/>
                </a:lnTo>
                <a:lnTo>
                  <a:pt x="2225675" y="1952625"/>
                </a:lnTo>
                <a:lnTo>
                  <a:pt x="2206625" y="1920875"/>
                </a:lnTo>
                <a:lnTo>
                  <a:pt x="2190750" y="1889125"/>
                </a:lnTo>
                <a:lnTo>
                  <a:pt x="2178050" y="1854200"/>
                </a:lnTo>
                <a:lnTo>
                  <a:pt x="2168525" y="1816100"/>
                </a:lnTo>
                <a:lnTo>
                  <a:pt x="2162175" y="1778000"/>
                </a:lnTo>
                <a:lnTo>
                  <a:pt x="2159000" y="1739900"/>
                </a:lnTo>
                <a:lnTo>
                  <a:pt x="2159000" y="1435100"/>
                </a:lnTo>
                <a:lnTo>
                  <a:pt x="2241550" y="1406525"/>
                </a:lnTo>
                <a:lnTo>
                  <a:pt x="2324100" y="1374775"/>
                </a:lnTo>
                <a:lnTo>
                  <a:pt x="2324100" y="1739900"/>
                </a:lnTo>
                <a:lnTo>
                  <a:pt x="2324100" y="1762125"/>
                </a:lnTo>
                <a:lnTo>
                  <a:pt x="2327275" y="1784350"/>
                </a:lnTo>
                <a:lnTo>
                  <a:pt x="2333625" y="1803400"/>
                </a:lnTo>
                <a:lnTo>
                  <a:pt x="2339975" y="1825625"/>
                </a:lnTo>
                <a:lnTo>
                  <a:pt x="2349500" y="1844675"/>
                </a:lnTo>
                <a:lnTo>
                  <a:pt x="2362200" y="1863725"/>
                </a:lnTo>
                <a:lnTo>
                  <a:pt x="2374900" y="1879600"/>
                </a:lnTo>
                <a:lnTo>
                  <a:pt x="2387600" y="1895475"/>
                </a:lnTo>
                <a:lnTo>
                  <a:pt x="2403475" y="1908175"/>
                </a:lnTo>
                <a:lnTo>
                  <a:pt x="2419350" y="1920875"/>
                </a:lnTo>
                <a:lnTo>
                  <a:pt x="2438400" y="1933575"/>
                </a:lnTo>
                <a:lnTo>
                  <a:pt x="2457450" y="1943100"/>
                </a:lnTo>
                <a:lnTo>
                  <a:pt x="2476500" y="1949450"/>
                </a:lnTo>
                <a:lnTo>
                  <a:pt x="2498725" y="1955800"/>
                </a:lnTo>
                <a:lnTo>
                  <a:pt x="2520950" y="1958975"/>
                </a:lnTo>
                <a:lnTo>
                  <a:pt x="2543175" y="1958975"/>
                </a:lnTo>
                <a:lnTo>
                  <a:pt x="4841875" y="1958975"/>
                </a:lnTo>
                <a:lnTo>
                  <a:pt x="4864100" y="1958975"/>
                </a:lnTo>
                <a:lnTo>
                  <a:pt x="4886325" y="1955800"/>
                </a:lnTo>
                <a:lnTo>
                  <a:pt x="4908550" y="1949450"/>
                </a:lnTo>
                <a:lnTo>
                  <a:pt x="4927600" y="1943100"/>
                </a:lnTo>
                <a:lnTo>
                  <a:pt x="4946650" y="1933575"/>
                </a:lnTo>
                <a:lnTo>
                  <a:pt x="4965700" y="1920875"/>
                </a:lnTo>
                <a:lnTo>
                  <a:pt x="4981575" y="1908175"/>
                </a:lnTo>
                <a:lnTo>
                  <a:pt x="4997450" y="1895475"/>
                </a:lnTo>
                <a:lnTo>
                  <a:pt x="5013325" y="1879600"/>
                </a:lnTo>
                <a:lnTo>
                  <a:pt x="5026025" y="1863725"/>
                </a:lnTo>
                <a:lnTo>
                  <a:pt x="5035550" y="1844675"/>
                </a:lnTo>
                <a:lnTo>
                  <a:pt x="5045075" y="1825625"/>
                </a:lnTo>
                <a:lnTo>
                  <a:pt x="5051425" y="1803400"/>
                </a:lnTo>
                <a:lnTo>
                  <a:pt x="5057775" y="1784350"/>
                </a:lnTo>
                <a:lnTo>
                  <a:pt x="5060950" y="1762125"/>
                </a:lnTo>
                <a:lnTo>
                  <a:pt x="5060950" y="1739900"/>
                </a:lnTo>
                <a:lnTo>
                  <a:pt x="5060950" y="384175"/>
                </a:lnTo>
                <a:lnTo>
                  <a:pt x="5060950" y="361950"/>
                </a:lnTo>
                <a:lnTo>
                  <a:pt x="5057775" y="339725"/>
                </a:lnTo>
                <a:lnTo>
                  <a:pt x="5051425" y="317500"/>
                </a:lnTo>
                <a:lnTo>
                  <a:pt x="5045075" y="298450"/>
                </a:lnTo>
                <a:lnTo>
                  <a:pt x="5035550" y="279400"/>
                </a:lnTo>
                <a:lnTo>
                  <a:pt x="5026025" y="260350"/>
                </a:lnTo>
                <a:lnTo>
                  <a:pt x="5013325" y="244475"/>
                </a:lnTo>
                <a:lnTo>
                  <a:pt x="4997450" y="228600"/>
                </a:lnTo>
                <a:lnTo>
                  <a:pt x="4981575" y="212725"/>
                </a:lnTo>
                <a:lnTo>
                  <a:pt x="4965700" y="200025"/>
                </a:lnTo>
                <a:lnTo>
                  <a:pt x="4946650" y="190500"/>
                </a:lnTo>
                <a:lnTo>
                  <a:pt x="4927600" y="180975"/>
                </a:lnTo>
                <a:lnTo>
                  <a:pt x="4908550" y="171450"/>
                </a:lnTo>
                <a:lnTo>
                  <a:pt x="4886325" y="168275"/>
                </a:lnTo>
                <a:lnTo>
                  <a:pt x="4864100" y="165100"/>
                </a:lnTo>
                <a:lnTo>
                  <a:pt x="4841875" y="161925"/>
                </a:lnTo>
                <a:lnTo>
                  <a:pt x="2543175" y="161925"/>
                </a:lnTo>
                <a:lnTo>
                  <a:pt x="2520950" y="165100"/>
                </a:lnTo>
                <a:lnTo>
                  <a:pt x="2498725" y="168275"/>
                </a:lnTo>
                <a:lnTo>
                  <a:pt x="2476500" y="171450"/>
                </a:lnTo>
                <a:lnTo>
                  <a:pt x="2457450" y="180975"/>
                </a:lnTo>
                <a:lnTo>
                  <a:pt x="2438400" y="190500"/>
                </a:lnTo>
                <a:lnTo>
                  <a:pt x="2419350" y="200025"/>
                </a:lnTo>
                <a:lnTo>
                  <a:pt x="2403475" y="212725"/>
                </a:lnTo>
                <a:lnTo>
                  <a:pt x="2387600" y="228600"/>
                </a:lnTo>
                <a:lnTo>
                  <a:pt x="2374900" y="244475"/>
                </a:lnTo>
                <a:lnTo>
                  <a:pt x="2362200" y="260350"/>
                </a:lnTo>
                <a:lnTo>
                  <a:pt x="2349500" y="279400"/>
                </a:lnTo>
                <a:lnTo>
                  <a:pt x="2339975" y="298450"/>
                </a:lnTo>
                <a:lnTo>
                  <a:pt x="2333625" y="317500"/>
                </a:lnTo>
                <a:lnTo>
                  <a:pt x="2327275" y="339725"/>
                </a:lnTo>
                <a:lnTo>
                  <a:pt x="2324100" y="361950"/>
                </a:lnTo>
                <a:lnTo>
                  <a:pt x="2324100" y="384175"/>
                </a:lnTo>
                <a:lnTo>
                  <a:pt x="2324100" y="1066800"/>
                </a:lnTo>
                <a:lnTo>
                  <a:pt x="2241550" y="1089025"/>
                </a:lnTo>
                <a:lnTo>
                  <a:pt x="2159000" y="1117600"/>
                </a:lnTo>
                <a:lnTo>
                  <a:pt x="2159000" y="384175"/>
                </a:lnTo>
                <a:lnTo>
                  <a:pt x="2162175" y="342900"/>
                </a:lnTo>
                <a:lnTo>
                  <a:pt x="2168525" y="304800"/>
                </a:lnTo>
                <a:lnTo>
                  <a:pt x="2178050" y="269875"/>
                </a:lnTo>
                <a:lnTo>
                  <a:pt x="2190750" y="234950"/>
                </a:lnTo>
                <a:lnTo>
                  <a:pt x="2206625" y="200025"/>
                </a:lnTo>
                <a:lnTo>
                  <a:pt x="2225675" y="168275"/>
                </a:lnTo>
                <a:lnTo>
                  <a:pt x="2247900" y="139700"/>
                </a:lnTo>
                <a:lnTo>
                  <a:pt x="2273300" y="111125"/>
                </a:lnTo>
                <a:lnTo>
                  <a:pt x="2298700" y="88900"/>
                </a:lnTo>
                <a:lnTo>
                  <a:pt x="2330450" y="66675"/>
                </a:lnTo>
                <a:lnTo>
                  <a:pt x="2362200" y="47625"/>
                </a:lnTo>
                <a:lnTo>
                  <a:pt x="2393950" y="28575"/>
                </a:lnTo>
                <a:lnTo>
                  <a:pt x="2428875" y="15875"/>
                </a:lnTo>
                <a:lnTo>
                  <a:pt x="2466975" y="6350"/>
                </a:lnTo>
                <a:lnTo>
                  <a:pt x="2505075" y="3175"/>
                </a:lnTo>
                <a:lnTo>
                  <a:pt x="2543175" y="0"/>
                </a:lnTo>
                <a:close/>
              </a:path>
            </a:pathLst>
          </a:custGeom>
          <a:solidFill>
            <a:schemeClr val="tx1">
              <a:lumMod val="9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8" name="任意多边形 37"/>
          <p:cNvSpPr/>
          <p:nvPr/>
        </p:nvSpPr>
        <p:spPr>
          <a:xfrm>
            <a:off x="6142981" y="3808448"/>
            <a:ext cx="3382545" cy="303364"/>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402054231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威胁态势 科学分析  </a:t>
            </a:r>
            <a:endParaRPr lang="zh-CN" altLang="en-US" dirty="0"/>
          </a:p>
        </p:txBody>
      </p:sp>
      <p:sp>
        <p:nvSpPr>
          <p:cNvPr id="3" name="TextBox 2"/>
          <p:cNvSpPr txBox="1"/>
          <p:nvPr/>
        </p:nvSpPr>
        <p:spPr>
          <a:xfrm>
            <a:off x="1342417" y="1024647"/>
            <a:ext cx="9110430" cy="307777"/>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当网络环境悄然发生变化时，运维人员往往无法感知，对于内部系统即将面临的威胁风险更是难以提前</a:t>
            </a:r>
            <a:r>
              <a:rPr lang="zh-CN" altLang="en-US" sz="1400" b="1" dirty="0">
                <a:latin typeface="+mj-ea"/>
                <a:ea typeface="+mj-ea"/>
              </a:rPr>
              <a:t>防范</a:t>
            </a:r>
            <a:r>
              <a:rPr lang="zh-CN" altLang="en-US" sz="1400" b="1" dirty="0" smtClean="0">
                <a:latin typeface="+mj-ea"/>
                <a:ea typeface="+mj-ea"/>
              </a:rPr>
              <a:t>。</a:t>
            </a:r>
            <a:endParaRPr lang="zh-CN" altLang="en-US" sz="1400" b="1" dirty="0">
              <a:latin typeface="+mj-ea"/>
              <a:ea typeface="+mj-ea"/>
            </a:endParaRPr>
          </a:p>
        </p:txBody>
      </p:sp>
      <p:graphicFrame>
        <p:nvGraphicFramePr>
          <p:cNvPr id="2" name="图表 1"/>
          <p:cNvGraphicFramePr/>
          <p:nvPr>
            <p:extLst>
              <p:ext uri="{D42A27DB-BD31-4B8C-83A1-F6EECF244321}">
                <p14:modId xmlns:p14="http://schemas.microsoft.com/office/powerpoint/2010/main" val="3300548233"/>
              </p:ext>
            </p:extLst>
          </p:nvPr>
        </p:nvGraphicFramePr>
        <p:xfrm>
          <a:off x="1504670" y="1437401"/>
          <a:ext cx="6843932" cy="3598830"/>
        </p:xfrm>
        <a:graphic>
          <a:graphicData uri="http://schemas.openxmlformats.org/drawingml/2006/chart">
            <c:chart xmlns:c="http://schemas.openxmlformats.org/drawingml/2006/chart" xmlns:r="http://schemas.openxmlformats.org/officeDocument/2006/relationships" r:id="rId3"/>
          </a:graphicData>
        </a:graphic>
      </p:graphicFrame>
      <p:sp>
        <p:nvSpPr>
          <p:cNvPr id="5" name="矩形 4"/>
          <p:cNvSpPr/>
          <p:nvPr/>
        </p:nvSpPr>
        <p:spPr>
          <a:xfrm>
            <a:off x="1511137" y="1680132"/>
            <a:ext cx="1057835" cy="215444"/>
          </a:xfrm>
          <a:prstGeom prst="rect">
            <a:avLst/>
          </a:prstGeom>
        </p:spPr>
        <p:txBody>
          <a:bodyPr wrap="square">
            <a:spAutoFit/>
          </a:bodyPr>
          <a:lstStyle/>
          <a:p>
            <a:pPr fontAlgn="base">
              <a:spcBef>
                <a:spcPct val="0"/>
              </a:spcBef>
              <a:spcAft>
                <a:spcPct val="0"/>
              </a:spcAft>
            </a:pPr>
            <a:r>
              <a:rPr lang="zh-CN" altLang="en-US" sz="800" b="1" dirty="0" smtClean="0">
                <a:latin typeface="微软雅黑" panose="020B0503020204020204" pitchFamily="34" charset="-122"/>
              </a:rPr>
              <a:t>单位：百次</a:t>
            </a:r>
            <a:endParaRPr lang="zh-CN" altLang="en-US" sz="800" b="1" dirty="0">
              <a:ea typeface="宋体" charset="-122"/>
            </a:endParaRPr>
          </a:p>
        </p:txBody>
      </p:sp>
      <p:sp>
        <p:nvSpPr>
          <p:cNvPr id="6" name="矩形 5"/>
          <p:cNvSpPr/>
          <p:nvPr/>
        </p:nvSpPr>
        <p:spPr>
          <a:xfrm>
            <a:off x="4078952" y="1587742"/>
            <a:ext cx="1966248" cy="246221"/>
          </a:xfrm>
          <a:prstGeom prst="rect">
            <a:avLst/>
          </a:prstGeom>
        </p:spPr>
        <p:txBody>
          <a:bodyPr wrap="square">
            <a:spAutoFit/>
          </a:bodyPr>
          <a:lstStyle/>
          <a:p>
            <a:pPr fontAlgn="base">
              <a:spcBef>
                <a:spcPct val="0"/>
              </a:spcBef>
              <a:spcAft>
                <a:spcPct val="0"/>
              </a:spcAft>
            </a:pPr>
            <a:r>
              <a:rPr lang="zh-CN" altLang="en-US" sz="1000" b="1" dirty="0">
                <a:solidFill>
                  <a:srgbClr val="FFFF00"/>
                </a:solidFill>
                <a:latin typeface="微软雅黑" panose="020B0503020204020204" pitchFamily="34" charset="-122"/>
              </a:rPr>
              <a:t>攻击</a:t>
            </a:r>
            <a:r>
              <a:rPr lang="zh-CN" altLang="en-US" sz="1000" b="1" dirty="0" smtClean="0">
                <a:solidFill>
                  <a:srgbClr val="FFFF00"/>
                </a:solidFill>
                <a:latin typeface="微软雅黑" panose="020B0503020204020204" pitchFamily="34" charset="-122"/>
              </a:rPr>
              <a:t>态势分析</a:t>
            </a:r>
            <a:endParaRPr lang="zh-CN" altLang="en-US" sz="1000" b="1" dirty="0">
              <a:solidFill>
                <a:srgbClr val="FFFF00"/>
              </a:solidFill>
              <a:ea typeface="宋体" charset="-122"/>
            </a:endParaRPr>
          </a:p>
        </p:txBody>
      </p:sp>
      <p:sp>
        <p:nvSpPr>
          <p:cNvPr id="8" name="任意多边形 7"/>
          <p:cNvSpPr/>
          <p:nvPr/>
        </p:nvSpPr>
        <p:spPr>
          <a:xfrm>
            <a:off x="5645944" y="2138487"/>
            <a:ext cx="3773468" cy="205324"/>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rgbClr val="FFC000"/>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p:cNvSpPr/>
          <p:nvPr/>
        </p:nvSpPr>
        <p:spPr>
          <a:xfrm>
            <a:off x="8404514" y="2343811"/>
            <a:ext cx="2048333" cy="279175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0" name="矩形 9"/>
          <p:cNvSpPr/>
          <p:nvPr/>
        </p:nvSpPr>
        <p:spPr>
          <a:xfrm>
            <a:off x="8456316" y="2388660"/>
            <a:ext cx="1926193" cy="2746906"/>
          </a:xfrm>
          <a:prstGeom prst="rect">
            <a:avLst/>
          </a:prstGeom>
        </p:spPr>
        <p:txBody>
          <a:bodyPr wrap="square">
            <a:spAutoFit/>
          </a:bodyPr>
          <a:lstStyle/>
          <a:p>
            <a:pPr fontAlgn="base">
              <a:lnSpc>
                <a:spcPct val="150000"/>
              </a:lnSpc>
              <a:spcBef>
                <a:spcPct val="0"/>
              </a:spcBef>
              <a:spcAft>
                <a:spcPct val="0"/>
              </a:spcAft>
            </a:pPr>
            <a:r>
              <a:rPr lang="zh-CN" altLang="en-US" sz="1100" b="1" dirty="0" smtClean="0">
                <a:solidFill>
                  <a:srgbClr val="FFC000"/>
                </a:solidFill>
                <a:ea typeface="宋体" charset="-122"/>
              </a:rPr>
              <a:t>               </a:t>
            </a:r>
            <a:r>
              <a:rPr lang="zh-CN" altLang="en-US" sz="1100" b="1" dirty="0" smtClean="0">
                <a:solidFill>
                  <a:srgbClr val="FFC000"/>
                </a:solidFill>
                <a:latin typeface="+mn-ea"/>
              </a:rPr>
              <a:t>分析结果</a:t>
            </a:r>
            <a:endParaRPr lang="en-US" altLang="zh-CN" sz="1100" b="1" dirty="0" smtClean="0">
              <a:solidFill>
                <a:srgbClr val="FFC000"/>
              </a:solidFill>
              <a:latin typeface="+mn-ea"/>
            </a:endParaRPr>
          </a:p>
          <a:p>
            <a:pPr fontAlgn="base">
              <a:lnSpc>
                <a:spcPct val="150000"/>
              </a:lnSpc>
              <a:spcBef>
                <a:spcPct val="0"/>
              </a:spcBef>
              <a:spcAft>
                <a:spcPct val="0"/>
              </a:spcAft>
            </a:pPr>
            <a:r>
              <a:rPr lang="zh-CN" altLang="en-US" sz="800" b="1" dirty="0" smtClean="0">
                <a:latin typeface="+mn-ea"/>
              </a:rPr>
              <a:t>时间段：</a:t>
            </a:r>
            <a:r>
              <a:rPr lang="en-US" altLang="zh-CN" sz="800" b="1" dirty="0" smtClean="0">
                <a:latin typeface="+mn-ea"/>
              </a:rPr>
              <a:t>16:00-17</a:t>
            </a:r>
            <a:r>
              <a:rPr lang="en-US" altLang="zh-CN" sz="800" b="1" dirty="0">
                <a:latin typeface="+mn-ea"/>
                <a:sym typeface="Wingdings" panose="05000000000000000000" pitchFamily="2" charset="2"/>
              </a:rPr>
              <a:t>:</a:t>
            </a:r>
            <a:r>
              <a:rPr lang="en-US" altLang="zh-CN" sz="800" b="1" dirty="0" smtClean="0">
                <a:latin typeface="+mn-ea"/>
                <a:sym typeface="Wingdings" panose="05000000000000000000" pitchFamily="2" charset="2"/>
              </a:rPr>
              <a:t>00</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防护攻击次数：</a:t>
            </a:r>
            <a:r>
              <a:rPr lang="en-US" altLang="zh-CN" sz="800" b="1" dirty="0" smtClean="0">
                <a:solidFill>
                  <a:srgbClr val="FF0000"/>
                </a:solidFill>
                <a:latin typeface="+mn-ea"/>
              </a:rPr>
              <a:t>500</a:t>
            </a:r>
            <a:r>
              <a:rPr lang="zh-CN" altLang="en-US" sz="800" b="1" dirty="0" smtClean="0">
                <a:latin typeface="+mn-ea"/>
              </a:rPr>
              <a:t>次</a:t>
            </a:r>
            <a:endParaRPr lang="en-US" altLang="zh-CN" sz="800" b="1" dirty="0" smtClean="0">
              <a:latin typeface="+mn-ea"/>
            </a:endParaRPr>
          </a:p>
          <a:p>
            <a:pPr fontAlgn="base">
              <a:lnSpc>
                <a:spcPct val="150000"/>
              </a:lnSpc>
              <a:spcBef>
                <a:spcPct val="0"/>
              </a:spcBef>
              <a:spcAft>
                <a:spcPct val="0"/>
              </a:spcAft>
            </a:pPr>
            <a:r>
              <a:rPr lang="zh-CN" altLang="en-US" sz="800" b="1" dirty="0">
                <a:latin typeface="+mn-ea"/>
              </a:rPr>
              <a:t>威胁</a:t>
            </a:r>
            <a:r>
              <a:rPr lang="zh-CN" altLang="en-US" sz="800" b="1" dirty="0" smtClean="0">
                <a:latin typeface="+mn-ea"/>
              </a:rPr>
              <a:t>情况：</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危级（</a:t>
            </a:r>
            <a:r>
              <a:rPr lang="en-US" altLang="zh-CN" sz="800" b="1" dirty="0">
                <a:solidFill>
                  <a:srgbClr val="92D050"/>
                </a:solidFill>
                <a:latin typeface="+mn-ea"/>
              </a:rPr>
              <a:t> 0 </a:t>
            </a:r>
            <a:r>
              <a:rPr lang="zh-CN" altLang="en-US" sz="800" b="1" dirty="0" smtClean="0">
                <a:latin typeface="+mn-ea"/>
              </a:rPr>
              <a:t>）</a:t>
            </a:r>
            <a:r>
              <a:rPr lang="en-US" altLang="zh-CN" sz="800" b="1" dirty="0" smtClean="0">
                <a:latin typeface="+mn-ea"/>
              </a:rPr>
              <a:t> </a:t>
            </a:r>
            <a:r>
              <a:rPr lang="zh-CN" altLang="en-US" sz="800" b="1" dirty="0" smtClean="0">
                <a:latin typeface="+mn-ea"/>
              </a:rPr>
              <a:t>高危（</a:t>
            </a:r>
            <a:r>
              <a:rPr lang="en-US" altLang="zh-CN" sz="800" b="1" dirty="0">
                <a:solidFill>
                  <a:srgbClr val="FF0000"/>
                </a:solidFill>
                <a:latin typeface="+mn-ea"/>
              </a:rPr>
              <a:t> 100 </a:t>
            </a:r>
            <a:r>
              <a:rPr lang="zh-CN" altLang="en-US" sz="800" b="1" dirty="0" smtClean="0">
                <a:latin typeface="+mn-ea"/>
              </a:rPr>
              <a:t>）</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中危（</a:t>
            </a:r>
            <a:r>
              <a:rPr lang="en-US" altLang="zh-CN" sz="800" b="1" dirty="0">
                <a:solidFill>
                  <a:srgbClr val="FF0000"/>
                </a:solidFill>
                <a:latin typeface="+mn-ea"/>
              </a:rPr>
              <a:t> 50 </a:t>
            </a:r>
            <a:r>
              <a:rPr lang="zh-CN" altLang="en-US" sz="800" b="1" dirty="0" smtClean="0">
                <a:latin typeface="+mn-ea"/>
              </a:rPr>
              <a:t>）</a:t>
            </a:r>
            <a:r>
              <a:rPr lang="en-US" altLang="zh-CN" sz="800" b="1" dirty="0" smtClean="0">
                <a:latin typeface="+mn-ea"/>
              </a:rPr>
              <a:t> </a:t>
            </a:r>
            <a:r>
              <a:rPr lang="zh-CN" altLang="en-US" sz="800" b="1" dirty="0" smtClean="0">
                <a:latin typeface="+mn-ea"/>
              </a:rPr>
              <a:t>低危（</a:t>
            </a:r>
            <a:r>
              <a:rPr lang="en-US" altLang="zh-CN" sz="800" b="1" dirty="0" smtClean="0">
                <a:solidFill>
                  <a:srgbClr val="FFFF00"/>
                </a:solidFill>
                <a:latin typeface="+mn-ea"/>
              </a:rPr>
              <a:t>350</a:t>
            </a:r>
            <a:r>
              <a:rPr lang="zh-CN" altLang="en-US" sz="800" b="1" dirty="0" smtClean="0">
                <a:latin typeface="+mn-ea"/>
              </a:rPr>
              <a:t>） </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攻击类型：</a:t>
            </a:r>
            <a:r>
              <a:rPr lang="en-US" altLang="zh-CN" sz="800" b="1" dirty="0" smtClean="0">
                <a:latin typeface="+mn-ea"/>
              </a:rPr>
              <a:t>SQL</a:t>
            </a:r>
            <a:r>
              <a:rPr lang="zh-CN" altLang="en-US" sz="800" b="1" dirty="0" smtClean="0">
                <a:latin typeface="+mn-ea"/>
              </a:rPr>
              <a:t>注入、网络爬虫</a:t>
            </a:r>
            <a:r>
              <a:rPr lang="en-US" altLang="zh-CN" sz="800" b="1" dirty="0" smtClean="0">
                <a:latin typeface="+mn-ea"/>
              </a:rPr>
              <a:t>…</a:t>
            </a:r>
          </a:p>
          <a:p>
            <a:pPr fontAlgn="base">
              <a:lnSpc>
                <a:spcPct val="150000"/>
              </a:lnSpc>
              <a:spcBef>
                <a:spcPct val="0"/>
              </a:spcBef>
              <a:spcAft>
                <a:spcPct val="0"/>
              </a:spcAft>
            </a:pPr>
            <a:r>
              <a:rPr lang="zh-CN" altLang="en-US" sz="800" b="1" dirty="0">
                <a:latin typeface="+mn-ea"/>
              </a:rPr>
              <a:t>被</a:t>
            </a:r>
            <a:r>
              <a:rPr lang="zh-CN" altLang="en-US" sz="800" b="1" dirty="0" smtClean="0">
                <a:latin typeface="+mn-ea"/>
              </a:rPr>
              <a:t>攻击主机：</a:t>
            </a:r>
            <a:r>
              <a:rPr lang="en-US" altLang="zh-CN" sz="800" b="1" u="sng" dirty="0" smtClean="0">
                <a:latin typeface="+mn-ea"/>
              </a:rPr>
              <a:t>172.17.0.1</a:t>
            </a:r>
            <a:r>
              <a:rPr lang="zh-CN" altLang="en-US" sz="800" b="1" u="sng" dirty="0" smtClean="0">
                <a:latin typeface="+mn-ea"/>
              </a:rPr>
              <a:t>（</a:t>
            </a:r>
            <a:r>
              <a:rPr lang="zh-CN" altLang="en-US" sz="800" b="1" u="sng" dirty="0">
                <a:latin typeface="+mn-ea"/>
              </a:rPr>
              <a:t>论坛</a:t>
            </a:r>
            <a:r>
              <a:rPr lang="zh-CN" altLang="en-US" sz="800" b="1" u="sng" dirty="0" smtClean="0">
                <a:latin typeface="+mn-ea"/>
              </a:rPr>
              <a:t>）</a:t>
            </a:r>
            <a:r>
              <a:rPr lang="zh-CN" altLang="en-US" sz="800" b="1" dirty="0" smtClean="0">
                <a:latin typeface="+mn-ea"/>
              </a:rPr>
              <a:t>、</a:t>
            </a:r>
            <a:r>
              <a:rPr lang="en-US" altLang="zh-CN" sz="800" b="1" u="sng" dirty="0" smtClean="0">
                <a:latin typeface="+mn-ea"/>
              </a:rPr>
              <a:t>172.17.0.65</a:t>
            </a:r>
            <a:r>
              <a:rPr lang="zh-CN" altLang="en-US" sz="800" b="1" u="sng" dirty="0" smtClean="0">
                <a:latin typeface="+mn-ea"/>
              </a:rPr>
              <a:t>（官网）</a:t>
            </a:r>
            <a:r>
              <a:rPr lang="en-US" altLang="zh-CN" sz="800" b="1" dirty="0" smtClean="0">
                <a:latin typeface="+mn-ea"/>
              </a:rPr>
              <a:t>…</a:t>
            </a:r>
            <a:endParaRPr lang="en-US" altLang="zh-CN" sz="800" b="1" u="sng" dirty="0" smtClean="0">
              <a:latin typeface="+mn-ea"/>
            </a:endParaRPr>
          </a:p>
          <a:p>
            <a:pPr fontAlgn="base">
              <a:lnSpc>
                <a:spcPct val="150000"/>
              </a:lnSpc>
              <a:spcBef>
                <a:spcPct val="0"/>
              </a:spcBef>
              <a:spcAft>
                <a:spcPct val="0"/>
              </a:spcAft>
            </a:pPr>
            <a:r>
              <a:rPr lang="zh-CN" altLang="en-US" sz="800" b="1" dirty="0" smtClean="0">
                <a:latin typeface="+mn-ea"/>
              </a:rPr>
              <a:t>对比情况：高于昨日防护攻击量、高于一周平均防护攻击量。</a:t>
            </a:r>
            <a:endParaRPr lang="en-US" altLang="zh-CN" sz="800" b="1" dirty="0" smtClean="0">
              <a:latin typeface="+mn-ea"/>
            </a:endParaRPr>
          </a:p>
          <a:p>
            <a:pPr fontAlgn="base">
              <a:lnSpc>
                <a:spcPct val="150000"/>
              </a:lnSpc>
              <a:spcBef>
                <a:spcPct val="0"/>
              </a:spcBef>
              <a:spcAft>
                <a:spcPct val="0"/>
              </a:spcAft>
            </a:pPr>
            <a:r>
              <a:rPr lang="zh-CN" altLang="en-US" sz="800" b="1" dirty="0" smtClean="0">
                <a:latin typeface="+mn-ea"/>
              </a:rPr>
              <a:t>趋势预测：</a:t>
            </a:r>
            <a:r>
              <a:rPr lang="zh-CN" altLang="en-US" sz="800" b="1" dirty="0" smtClean="0">
                <a:solidFill>
                  <a:srgbClr val="92D050"/>
                </a:solidFill>
                <a:latin typeface="+mn-ea"/>
              </a:rPr>
              <a:t>每日</a:t>
            </a:r>
            <a:r>
              <a:rPr lang="en-US" altLang="zh-CN" sz="800" b="1" dirty="0" smtClean="0">
                <a:solidFill>
                  <a:srgbClr val="92D050"/>
                </a:solidFill>
                <a:latin typeface="+mn-ea"/>
              </a:rPr>
              <a:t>16:00-18:00</a:t>
            </a:r>
            <a:r>
              <a:rPr lang="zh-CN" altLang="en-US" sz="800" b="1" dirty="0" smtClean="0">
                <a:solidFill>
                  <a:srgbClr val="92D050"/>
                </a:solidFill>
                <a:latin typeface="+mn-ea"/>
              </a:rPr>
              <a:t>注意对</a:t>
            </a:r>
            <a:r>
              <a:rPr lang="en-US" altLang="zh-CN" sz="800" b="1" dirty="0" smtClean="0">
                <a:solidFill>
                  <a:srgbClr val="92D050"/>
                </a:solidFill>
                <a:latin typeface="+mn-ea"/>
              </a:rPr>
              <a:t>Web</a:t>
            </a:r>
            <a:r>
              <a:rPr lang="zh-CN" altLang="en-US" sz="800" b="1" dirty="0" smtClean="0">
                <a:solidFill>
                  <a:srgbClr val="92D050"/>
                </a:solidFill>
                <a:latin typeface="+mn-ea"/>
              </a:rPr>
              <a:t>服务器的监测及防护。</a:t>
            </a:r>
            <a:endParaRPr lang="en-US" altLang="zh-CN" sz="800" b="1" dirty="0" smtClean="0">
              <a:solidFill>
                <a:srgbClr val="92D050"/>
              </a:solidFill>
              <a:latin typeface="+mn-ea"/>
            </a:endParaRPr>
          </a:p>
          <a:p>
            <a:pPr fontAlgn="base">
              <a:lnSpc>
                <a:spcPct val="150000"/>
              </a:lnSpc>
              <a:spcBef>
                <a:spcPct val="0"/>
              </a:spcBef>
              <a:spcAft>
                <a:spcPct val="0"/>
              </a:spcAft>
            </a:pPr>
            <a:r>
              <a:rPr lang="zh-CN" altLang="en-US" sz="800" b="1" dirty="0" smtClean="0">
                <a:latin typeface="+mn-ea"/>
              </a:rPr>
              <a:t>处理结果：</a:t>
            </a:r>
            <a:r>
              <a:rPr lang="zh-CN" altLang="en-US" sz="800" b="1" dirty="0" smtClean="0">
                <a:solidFill>
                  <a:srgbClr val="FF0000"/>
                </a:solidFill>
                <a:latin typeface="+mn-ea"/>
              </a:rPr>
              <a:t>告警</a:t>
            </a:r>
            <a:endParaRPr lang="en-US" altLang="zh-CN" sz="800" b="1" dirty="0" smtClean="0">
              <a:solidFill>
                <a:srgbClr val="FF0000"/>
              </a:solidFill>
              <a:latin typeface="+mn-ea"/>
            </a:endParaRPr>
          </a:p>
        </p:txBody>
      </p:sp>
      <p:sp>
        <p:nvSpPr>
          <p:cNvPr id="13" name="TextBox 12"/>
          <p:cNvSpPr txBox="1"/>
          <p:nvPr/>
        </p:nvSpPr>
        <p:spPr>
          <a:xfrm>
            <a:off x="1899736" y="5639228"/>
            <a:ext cx="8391728" cy="369332"/>
          </a:xfrm>
          <a:prstGeom prst="rect">
            <a:avLst/>
          </a:prstGeom>
          <a:noFill/>
        </p:spPr>
        <p:txBody>
          <a:bodyPr wrap="square" rtlCol="0">
            <a:spAutoFit/>
          </a:bodyPr>
          <a:lstStyle/>
          <a:p>
            <a:pPr algn="ctr"/>
            <a:r>
              <a:rPr lang="zh-CN" altLang="en-US" b="1" dirty="0" smtClean="0">
                <a:solidFill>
                  <a:srgbClr val="FFFF00"/>
                </a:solidFill>
                <a:latin typeface="+mj-ea"/>
                <a:ea typeface="+mj-ea"/>
              </a:rPr>
              <a:t>实现以数据为</a:t>
            </a:r>
            <a:r>
              <a:rPr lang="zh-CN" altLang="en-US" b="1" dirty="0">
                <a:solidFill>
                  <a:srgbClr val="FFFF00"/>
                </a:solidFill>
                <a:latin typeface="+mj-ea"/>
                <a:ea typeface="+mj-ea"/>
              </a:rPr>
              <a:t>导向</a:t>
            </a:r>
            <a:r>
              <a:rPr lang="zh-CN" altLang="en-US" b="1" dirty="0" smtClean="0">
                <a:solidFill>
                  <a:srgbClr val="FFFF00"/>
                </a:solidFill>
                <a:latin typeface="+mj-ea"/>
                <a:ea typeface="+mj-ea"/>
              </a:rPr>
              <a:t>的威胁态势分析</a:t>
            </a:r>
            <a:endParaRPr lang="zh-CN" altLang="en-US" b="1" dirty="0">
              <a:solidFill>
                <a:srgbClr val="FFFF00"/>
              </a:solidFill>
              <a:latin typeface="+mj-ea"/>
              <a:ea typeface="+mj-ea"/>
            </a:endParaRPr>
          </a:p>
        </p:txBody>
      </p:sp>
      <p:sp>
        <p:nvSpPr>
          <p:cNvPr id="15" name="KSO_Shape"/>
          <p:cNvSpPr>
            <a:spLocks/>
          </p:cNvSpPr>
          <p:nvPr/>
        </p:nvSpPr>
        <p:spPr bwMode="auto">
          <a:xfrm>
            <a:off x="1711884" y="4661670"/>
            <a:ext cx="468850" cy="560103"/>
          </a:xfrm>
          <a:custGeom>
            <a:avLst/>
            <a:gdLst>
              <a:gd name="T0" fmla="*/ 333987 w 1157288"/>
              <a:gd name="T1" fmla="*/ 885791 h 1444625"/>
              <a:gd name="T2" fmla="*/ 518037 w 1157288"/>
              <a:gd name="T3" fmla="*/ 1008880 h 1444625"/>
              <a:gd name="T4" fmla="*/ 541380 w 1157288"/>
              <a:gd name="T5" fmla="*/ 973626 h 1444625"/>
              <a:gd name="T6" fmla="*/ 720643 w 1157288"/>
              <a:gd name="T7" fmla="*/ 809308 h 1444625"/>
              <a:gd name="T8" fmla="*/ 776008 w 1157288"/>
              <a:gd name="T9" fmla="*/ 713107 h 1444625"/>
              <a:gd name="T10" fmla="*/ 799650 w 1157288"/>
              <a:gd name="T11" fmla="*/ 677854 h 1444625"/>
              <a:gd name="T12" fmla="*/ 842745 w 1157288"/>
              <a:gd name="T13" fmla="*/ 677854 h 1444625"/>
              <a:gd name="T14" fmla="*/ 866686 w 1157288"/>
              <a:gd name="T15" fmla="*/ 713107 h 1444625"/>
              <a:gd name="T16" fmla="*/ 1046248 w 1157288"/>
              <a:gd name="T17" fmla="*/ 751647 h 1444625"/>
              <a:gd name="T18" fmla="*/ 1081562 w 1157288"/>
              <a:gd name="T19" fmla="*/ 759713 h 1444625"/>
              <a:gd name="T20" fmla="*/ 1099518 w 1157288"/>
              <a:gd name="T21" fmla="*/ 805724 h 1444625"/>
              <a:gd name="T22" fmla="*/ 1072883 w 1157288"/>
              <a:gd name="T23" fmla="*/ 837989 h 1444625"/>
              <a:gd name="T24" fmla="*/ 1029489 w 1157288"/>
              <a:gd name="T25" fmla="*/ 834105 h 1444625"/>
              <a:gd name="T26" fmla="*/ 1009438 w 1157288"/>
              <a:gd name="T27" fmla="*/ 796461 h 1444625"/>
              <a:gd name="T28" fmla="*/ 830175 w 1157288"/>
              <a:gd name="T29" fmla="*/ 762104 h 1444625"/>
              <a:gd name="T30" fmla="*/ 738300 w 1157288"/>
              <a:gd name="T31" fmla="*/ 825142 h 1444625"/>
              <a:gd name="T32" fmla="*/ 608117 w 1157288"/>
              <a:gd name="T33" fmla="*/ 1018141 h 1444625"/>
              <a:gd name="T34" fmla="*/ 584774 w 1157288"/>
              <a:gd name="T35" fmla="*/ 1053394 h 1444625"/>
              <a:gd name="T36" fmla="*/ 541081 w 1157288"/>
              <a:gd name="T37" fmla="*/ 1053096 h 1444625"/>
              <a:gd name="T38" fmla="*/ 494695 w 1157288"/>
              <a:gd name="T39" fmla="*/ 1201280 h 1444625"/>
              <a:gd name="T40" fmla="*/ 497089 w 1157288"/>
              <a:gd name="T41" fmla="*/ 1155571 h 1444625"/>
              <a:gd name="T42" fmla="*/ 534797 w 1157288"/>
              <a:gd name="T43" fmla="*/ 1135553 h 1444625"/>
              <a:gd name="T44" fmla="*/ 572205 w 1157288"/>
              <a:gd name="T45" fmla="*/ 1155571 h 1444625"/>
              <a:gd name="T46" fmla="*/ 576994 w 1157288"/>
              <a:gd name="T47" fmla="*/ 1197397 h 1444625"/>
              <a:gd name="T48" fmla="*/ 639241 w 1157288"/>
              <a:gd name="T49" fmla="*/ 1226376 h 1444625"/>
              <a:gd name="T50" fmla="*/ 722438 w 1157288"/>
              <a:gd name="T51" fmla="*/ 971236 h 1444625"/>
              <a:gd name="T52" fmla="*/ 722438 w 1157288"/>
              <a:gd name="T53" fmla="*/ 935684 h 1444625"/>
              <a:gd name="T54" fmla="*/ 755059 w 1157288"/>
              <a:gd name="T55" fmla="*/ 908796 h 1444625"/>
              <a:gd name="T56" fmla="*/ 796059 w 1157288"/>
              <a:gd name="T57" fmla="*/ 921343 h 1444625"/>
              <a:gd name="T58" fmla="*/ 809226 w 1157288"/>
              <a:gd name="T59" fmla="*/ 960779 h 1444625"/>
              <a:gd name="T60" fmla="*/ 908584 w 1157288"/>
              <a:gd name="T61" fmla="*/ 1043236 h 1444625"/>
              <a:gd name="T62" fmla="*/ 943000 w 1157288"/>
              <a:gd name="T63" fmla="*/ 1041744 h 1444625"/>
              <a:gd name="T64" fmla="*/ 1035474 w 1157288"/>
              <a:gd name="T65" fmla="*/ 958987 h 1444625"/>
              <a:gd name="T66" fmla="*/ 1062409 w 1157288"/>
              <a:gd name="T67" fmla="*/ 926123 h 1444625"/>
              <a:gd name="T68" fmla="*/ 1204562 w 1157288"/>
              <a:gd name="T69" fmla="*/ 802735 h 1444625"/>
              <a:gd name="T70" fmla="*/ 1125256 w 1157288"/>
              <a:gd name="T71" fmla="*/ 972729 h 1444625"/>
              <a:gd name="T72" fmla="*/ 1101912 w 1157288"/>
              <a:gd name="T73" fmla="*/ 1007983 h 1444625"/>
              <a:gd name="T74" fmla="*/ 1062409 w 1157288"/>
              <a:gd name="T75" fmla="*/ 1009776 h 1444625"/>
              <a:gd name="T76" fmla="*/ 972927 w 1157288"/>
              <a:gd name="T77" fmla="*/ 1088947 h 1444625"/>
              <a:gd name="T78" fmla="*/ 949585 w 1157288"/>
              <a:gd name="T79" fmla="*/ 1124500 h 1444625"/>
              <a:gd name="T80" fmla="*/ 906489 w 1157288"/>
              <a:gd name="T81" fmla="*/ 1124500 h 1444625"/>
              <a:gd name="T82" fmla="*/ 882548 w 1157288"/>
              <a:gd name="T83" fmla="*/ 1088947 h 1444625"/>
              <a:gd name="T84" fmla="*/ 764635 w 1157288"/>
              <a:gd name="T85" fmla="*/ 998722 h 1444625"/>
              <a:gd name="T86" fmla="*/ 684730 w 1157288"/>
              <a:gd name="T87" fmla="*/ 1276270 h 1444625"/>
              <a:gd name="T88" fmla="*/ 661387 w 1157288"/>
              <a:gd name="T89" fmla="*/ 1311524 h 1444625"/>
              <a:gd name="T90" fmla="*/ 617693 w 1157288"/>
              <a:gd name="T91" fmla="*/ 1311524 h 1444625"/>
              <a:gd name="T92" fmla="*/ 594351 w 1157288"/>
              <a:gd name="T93" fmla="*/ 1276270 h 1444625"/>
              <a:gd name="T94" fmla="*/ 547366 w 1157288"/>
              <a:gd name="T95" fmla="*/ 1224584 h 1444625"/>
              <a:gd name="T96" fmla="*/ 515942 w 1157288"/>
              <a:gd name="T97" fmla="*/ 1222195 h 1444625"/>
              <a:gd name="T98" fmla="*/ 699395 w 1157288"/>
              <a:gd name="T99" fmla="*/ 1362313 h 1444625"/>
              <a:gd name="T100" fmla="*/ 1076175 w 1157288"/>
              <a:gd name="T101" fmla="*/ 1426545 h 1444625"/>
              <a:gd name="T102" fmla="*/ 1404175 w 1157288"/>
              <a:gd name="T103" fmla="*/ 508698 h 1444625"/>
              <a:gd name="T104" fmla="*/ 1032182 w 1157288"/>
              <a:gd name="T105" fmla="*/ 485970 h 1444625"/>
              <a:gd name="T106" fmla="*/ 61350 w 1157288"/>
              <a:gd name="T107" fmla="*/ 0 h 1444625"/>
              <a:gd name="T108" fmla="*/ 1513109 w 1157288"/>
              <a:gd name="T109" fmla="*/ 1882271 h 1444625"/>
              <a:gd name="T110" fmla="*/ 61350 w 1157288"/>
              <a:gd name="T111" fmla="*/ 1905000 h 1444625"/>
              <a:gd name="T112" fmla="*/ 10475 w 1157288"/>
              <a:gd name="T113" fmla="*/ 1877786 h 1444625"/>
              <a:gd name="T114" fmla="*/ 2693 w 1157288"/>
              <a:gd name="T115" fmla="*/ 43064 h 1444625"/>
              <a:gd name="T116" fmla="*/ 43095 w 1157288"/>
              <a:gd name="T117" fmla="*/ 2691 h 14446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57288" h="1444625">
                <a:moveTo>
                  <a:pt x="223838" y="430212"/>
                </a:moveTo>
                <a:lnTo>
                  <a:pt x="253094" y="430212"/>
                </a:lnTo>
                <a:lnTo>
                  <a:pt x="253094" y="520156"/>
                </a:lnTo>
                <a:lnTo>
                  <a:pt x="303667" y="520156"/>
                </a:lnTo>
                <a:lnTo>
                  <a:pt x="303667" y="538054"/>
                </a:lnTo>
                <a:lnTo>
                  <a:pt x="253094" y="538054"/>
                </a:lnTo>
                <a:lnTo>
                  <a:pt x="253094" y="653826"/>
                </a:lnTo>
                <a:lnTo>
                  <a:pt x="303667" y="653826"/>
                </a:lnTo>
                <a:lnTo>
                  <a:pt x="303667" y="671725"/>
                </a:lnTo>
                <a:lnTo>
                  <a:pt x="253094" y="671725"/>
                </a:lnTo>
                <a:lnTo>
                  <a:pt x="253094" y="787496"/>
                </a:lnTo>
                <a:lnTo>
                  <a:pt x="303667" y="787496"/>
                </a:lnTo>
                <a:lnTo>
                  <a:pt x="303667" y="805395"/>
                </a:lnTo>
                <a:lnTo>
                  <a:pt x="253094" y="805395"/>
                </a:lnTo>
                <a:lnTo>
                  <a:pt x="253094" y="855011"/>
                </a:lnTo>
                <a:lnTo>
                  <a:pt x="393474" y="776848"/>
                </a:lnTo>
                <a:lnTo>
                  <a:pt x="392567" y="772770"/>
                </a:lnTo>
                <a:lnTo>
                  <a:pt x="392340" y="770505"/>
                </a:lnTo>
                <a:lnTo>
                  <a:pt x="392340" y="768465"/>
                </a:lnTo>
                <a:lnTo>
                  <a:pt x="392567" y="765067"/>
                </a:lnTo>
                <a:lnTo>
                  <a:pt x="393020" y="761669"/>
                </a:lnTo>
                <a:lnTo>
                  <a:pt x="393928" y="758270"/>
                </a:lnTo>
                <a:lnTo>
                  <a:pt x="394835" y="755098"/>
                </a:lnTo>
                <a:lnTo>
                  <a:pt x="396422" y="752153"/>
                </a:lnTo>
                <a:lnTo>
                  <a:pt x="398236" y="749434"/>
                </a:lnTo>
                <a:lnTo>
                  <a:pt x="400278" y="746716"/>
                </a:lnTo>
                <a:lnTo>
                  <a:pt x="402319" y="744224"/>
                </a:lnTo>
                <a:lnTo>
                  <a:pt x="404813" y="742185"/>
                </a:lnTo>
                <a:lnTo>
                  <a:pt x="407535" y="739919"/>
                </a:lnTo>
                <a:lnTo>
                  <a:pt x="410256" y="738333"/>
                </a:lnTo>
                <a:lnTo>
                  <a:pt x="413431" y="736974"/>
                </a:lnTo>
                <a:lnTo>
                  <a:pt x="416379" y="735841"/>
                </a:lnTo>
                <a:lnTo>
                  <a:pt x="419781" y="734935"/>
                </a:lnTo>
                <a:lnTo>
                  <a:pt x="423183" y="734482"/>
                </a:lnTo>
                <a:lnTo>
                  <a:pt x="426811" y="734255"/>
                </a:lnTo>
                <a:lnTo>
                  <a:pt x="430667" y="734482"/>
                </a:lnTo>
                <a:lnTo>
                  <a:pt x="434295" y="735161"/>
                </a:lnTo>
                <a:lnTo>
                  <a:pt x="437924" y="736067"/>
                </a:lnTo>
                <a:lnTo>
                  <a:pt x="441099" y="737427"/>
                </a:lnTo>
                <a:lnTo>
                  <a:pt x="546101" y="613725"/>
                </a:lnTo>
                <a:lnTo>
                  <a:pt x="592818" y="561843"/>
                </a:lnTo>
                <a:lnTo>
                  <a:pt x="591911" y="559804"/>
                </a:lnTo>
                <a:lnTo>
                  <a:pt x="591004" y="557992"/>
                </a:lnTo>
                <a:lnTo>
                  <a:pt x="590097" y="555726"/>
                </a:lnTo>
                <a:lnTo>
                  <a:pt x="589190" y="553460"/>
                </a:lnTo>
                <a:lnTo>
                  <a:pt x="588509" y="551421"/>
                </a:lnTo>
                <a:lnTo>
                  <a:pt x="588283" y="549156"/>
                </a:lnTo>
                <a:lnTo>
                  <a:pt x="587829" y="546664"/>
                </a:lnTo>
                <a:lnTo>
                  <a:pt x="587829" y="544398"/>
                </a:lnTo>
                <a:lnTo>
                  <a:pt x="588056" y="540773"/>
                </a:lnTo>
                <a:lnTo>
                  <a:pt x="588509" y="537375"/>
                </a:lnTo>
                <a:lnTo>
                  <a:pt x="589417" y="534203"/>
                </a:lnTo>
                <a:lnTo>
                  <a:pt x="590777" y="530804"/>
                </a:lnTo>
                <a:lnTo>
                  <a:pt x="592138" y="527859"/>
                </a:lnTo>
                <a:lnTo>
                  <a:pt x="593725" y="524914"/>
                </a:lnTo>
                <a:lnTo>
                  <a:pt x="595767" y="522422"/>
                </a:lnTo>
                <a:lnTo>
                  <a:pt x="598034" y="520156"/>
                </a:lnTo>
                <a:lnTo>
                  <a:pt x="600529" y="517664"/>
                </a:lnTo>
                <a:lnTo>
                  <a:pt x="603024" y="515852"/>
                </a:lnTo>
                <a:lnTo>
                  <a:pt x="605972" y="514039"/>
                </a:lnTo>
                <a:lnTo>
                  <a:pt x="608920" y="512680"/>
                </a:lnTo>
                <a:lnTo>
                  <a:pt x="612095" y="511320"/>
                </a:lnTo>
                <a:lnTo>
                  <a:pt x="615497" y="510414"/>
                </a:lnTo>
                <a:lnTo>
                  <a:pt x="618672" y="509961"/>
                </a:lnTo>
                <a:lnTo>
                  <a:pt x="622301" y="509734"/>
                </a:lnTo>
                <a:lnTo>
                  <a:pt x="625702" y="509961"/>
                </a:lnTo>
                <a:lnTo>
                  <a:pt x="629331" y="510414"/>
                </a:lnTo>
                <a:lnTo>
                  <a:pt x="632506" y="511320"/>
                </a:lnTo>
                <a:lnTo>
                  <a:pt x="635908" y="512680"/>
                </a:lnTo>
                <a:lnTo>
                  <a:pt x="638629" y="514039"/>
                </a:lnTo>
                <a:lnTo>
                  <a:pt x="641804" y="515852"/>
                </a:lnTo>
                <a:lnTo>
                  <a:pt x="644299" y="517664"/>
                </a:lnTo>
                <a:lnTo>
                  <a:pt x="646567" y="520156"/>
                </a:lnTo>
                <a:lnTo>
                  <a:pt x="649061" y="522422"/>
                </a:lnTo>
                <a:lnTo>
                  <a:pt x="650875" y="524914"/>
                </a:lnTo>
                <a:lnTo>
                  <a:pt x="652690" y="527859"/>
                </a:lnTo>
                <a:lnTo>
                  <a:pt x="654051" y="530804"/>
                </a:lnTo>
                <a:lnTo>
                  <a:pt x="655184" y="534203"/>
                </a:lnTo>
                <a:lnTo>
                  <a:pt x="655865" y="537375"/>
                </a:lnTo>
                <a:lnTo>
                  <a:pt x="656772" y="540773"/>
                </a:lnTo>
                <a:lnTo>
                  <a:pt x="656772" y="544398"/>
                </a:lnTo>
                <a:lnTo>
                  <a:pt x="656772" y="545078"/>
                </a:lnTo>
                <a:lnTo>
                  <a:pt x="770618" y="585179"/>
                </a:lnTo>
                <a:lnTo>
                  <a:pt x="773113" y="581780"/>
                </a:lnTo>
                <a:lnTo>
                  <a:pt x="776061" y="578835"/>
                </a:lnTo>
                <a:lnTo>
                  <a:pt x="779236" y="576116"/>
                </a:lnTo>
                <a:lnTo>
                  <a:pt x="782865" y="573851"/>
                </a:lnTo>
                <a:lnTo>
                  <a:pt x="786720" y="572038"/>
                </a:lnTo>
                <a:lnTo>
                  <a:pt x="790802" y="570452"/>
                </a:lnTo>
                <a:lnTo>
                  <a:pt x="792843" y="569999"/>
                </a:lnTo>
                <a:lnTo>
                  <a:pt x="794884" y="569773"/>
                </a:lnTo>
                <a:lnTo>
                  <a:pt x="797379" y="569546"/>
                </a:lnTo>
                <a:lnTo>
                  <a:pt x="799420" y="569546"/>
                </a:lnTo>
                <a:lnTo>
                  <a:pt x="802595" y="569546"/>
                </a:lnTo>
                <a:lnTo>
                  <a:pt x="805770" y="569999"/>
                </a:lnTo>
                <a:lnTo>
                  <a:pt x="808718" y="570679"/>
                </a:lnTo>
                <a:lnTo>
                  <a:pt x="811440" y="571812"/>
                </a:lnTo>
                <a:lnTo>
                  <a:pt x="814388" y="573171"/>
                </a:lnTo>
                <a:lnTo>
                  <a:pt x="816883" y="574530"/>
                </a:lnTo>
                <a:lnTo>
                  <a:pt x="819604" y="576116"/>
                </a:lnTo>
                <a:lnTo>
                  <a:pt x="821872" y="577929"/>
                </a:lnTo>
                <a:lnTo>
                  <a:pt x="900340" y="528992"/>
                </a:lnTo>
                <a:lnTo>
                  <a:pt x="910092" y="544171"/>
                </a:lnTo>
                <a:lnTo>
                  <a:pt x="831851" y="592655"/>
                </a:lnTo>
                <a:lnTo>
                  <a:pt x="832758" y="595601"/>
                </a:lnTo>
                <a:lnTo>
                  <a:pt x="833211" y="598093"/>
                </a:lnTo>
                <a:lnTo>
                  <a:pt x="833665" y="601038"/>
                </a:lnTo>
                <a:lnTo>
                  <a:pt x="833892" y="603983"/>
                </a:lnTo>
                <a:lnTo>
                  <a:pt x="833665" y="607382"/>
                </a:lnTo>
                <a:lnTo>
                  <a:pt x="833211" y="611007"/>
                </a:lnTo>
                <a:lnTo>
                  <a:pt x="832304" y="614178"/>
                </a:lnTo>
                <a:lnTo>
                  <a:pt x="831170" y="617350"/>
                </a:lnTo>
                <a:lnTo>
                  <a:pt x="829809" y="620296"/>
                </a:lnTo>
                <a:lnTo>
                  <a:pt x="827995" y="623241"/>
                </a:lnTo>
                <a:lnTo>
                  <a:pt x="825954" y="625733"/>
                </a:lnTo>
                <a:lnTo>
                  <a:pt x="823686" y="628225"/>
                </a:lnTo>
                <a:lnTo>
                  <a:pt x="821418" y="630491"/>
                </a:lnTo>
                <a:lnTo>
                  <a:pt x="818697" y="632530"/>
                </a:lnTo>
                <a:lnTo>
                  <a:pt x="815975" y="634116"/>
                </a:lnTo>
                <a:lnTo>
                  <a:pt x="813027" y="635475"/>
                </a:lnTo>
                <a:lnTo>
                  <a:pt x="809625" y="636608"/>
                </a:lnTo>
                <a:lnTo>
                  <a:pt x="806451" y="637741"/>
                </a:lnTo>
                <a:lnTo>
                  <a:pt x="802822" y="638194"/>
                </a:lnTo>
                <a:lnTo>
                  <a:pt x="799420" y="638420"/>
                </a:lnTo>
                <a:lnTo>
                  <a:pt x="795792" y="638194"/>
                </a:lnTo>
                <a:lnTo>
                  <a:pt x="792617" y="637741"/>
                </a:lnTo>
                <a:lnTo>
                  <a:pt x="789215" y="636608"/>
                </a:lnTo>
                <a:lnTo>
                  <a:pt x="786040" y="635475"/>
                </a:lnTo>
                <a:lnTo>
                  <a:pt x="783092" y="634116"/>
                </a:lnTo>
                <a:lnTo>
                  <a:pt x="780143" y="632530"/>
                </a:lnTo>
                <a:lnTo>
                  <a:pt x="777649" y="630491"/>
                </a:lnTo>
                <a:lnTo>
                  <a:pt x="775154" y="628225"/>
                </a:lnTo>
                <a:lnTo>
                  <a:pt x="772886" y="625733"/>
                </a:lnTo>
                <a:lnTo>
                  <a:pt x="770845" y="623241"/>
                </a:lnTo>
                <a:lnTo>
                  <a:pt x="769258" y="620296"/>
                </a:lnTo>
                <a:lnTo>
                  <a:pt x="767897" y="617350"/>
                </a:lnTo>
                <a:lnTo>
                  <a:pt x="766536" y="614178"/>
                </a:lnTo>
                <a:lnTo>
                  <a:pt x="765629" y="611007"/>
                </a:lnTo>
                <a:lnTo>
                  <a:pt x="765175" y="607382"/>
                </a:lnTo>
                <a:lnTo>
                  <a:pt x="764949" y="603983"/>
                </a:lnTo>
                <a:lnTo>
                  <a:pt x="765175" y="602397"/>
                </a:lnTo>
                <a:lnTo>
                  <a:pt x="651556" y="562296"/>
                </a:lnTo>
                <a:lnTo>
                  <a:pt x="649061" y="565921"/>
                </a:lnTo>
                <a:lnTo>
                  <a:pt x="646113" y="569093"/>
                </a:lnTo>
                <a:lnTo>
                  <a:pt x="642938" y="571812"/>
                </a:lnTo>
                <a:lnTo>
                  <a:pt x="639309" y="574304"/>
                </a:lnTo>
                <a:lnTo>
                  <a:pt x="635454" y="576116"/>
                </a:lnTo>
                <a:lnTo>
                  <a:pt x="633186" y="576796"/>
                </a:lnTo>
                <a:lnTo>
                  <a:pt x="631145" y="577476"/>
                </a:lnTo>
                <a:lnTo>
                  <a:pt x="629104" y="577929"/>
                </a:lnTo>
                <a:lnTo>
                  <a:pt x="627063" y="578155"/>
                </a:lnTo>
                <a:lnTo>
                  <a:pt x="624568" y="578609"/>
                </a:lnTo>
                <a:lnTo>
                  <a:pt x="622301" y="578835"/>
                </a:lnTo>
                <a:lnTo>
                  <a:pt x="620259" y="578609"/>
                </a:lnTo>
                <a:lnTo>
                  <a:pt x="617765" y="578155"/>
                </a:lnTo>
                <a:lnTo>
                  <a:pt x="615724" y="577929"/>
                </a:lnTo>
                <a:lnTo>
                  <a:pt x="613683" y="577476"/>
                </a:lnTo>
                <a:lnTo>
                  <a:pt x="609601" y="576116"/>
                </a:lnTo>
                <a:lnTo>
                  <a:pt x="605972" y="574304"/>
                </a:lnTo>
                <a:lnTo>
                  <a:pt x="559481" y="625733"/>
                </a:lnTo>
                <a:lnTo>
                  <a:pt x="454706" y="748755"/>
                </a:lnTo>
                <a:lnTo>
                  <a:pt x="456293" y="750794"/>
                </a:lnTo>
                <a:lnTo>
                  <a:pt x="457427" y="753059"/>
                </a:lnTo>
                <a:lnTo>
                  <a:pt x="458561" y="755325"/>
                </a:lnTo>
                <a:lnTo>
                  <a:pt x="459468" y="758044"/>
                </a:lnTo>
                <a:lnTo>
                  <a:pt x="460149" y="760536"/>
                </a:lnTo>
                <a:lnTo>
                  <a:pt x="460602" y="763028"/>
                </a:lnTo>
                <a:lnTo>
                  <a:pt x="461056" y="765747"/>
                </a:lnTo>
                <a:lnTo>
                  <a:pt x="461056" y="768465"/>
                </a:lnTo>
                <a:lnTo>
                  <a:pt x="460829" y="772090"/>
                </a:lnTo>
                <a:lnTo>
                  <a:pt x="460375" y="775489"/>
                </a:lnTo>
                <a:lnTo>
                  <a:pt x="459695" y="778887"/>
                </a:lnTo>
                <a:lnTo>
                  <a:pt x="458561" y="781833"/>
                </a:lnTo>
                <a:lnTo>
                  <a:pt x="456974" y="784778"/>
                </a:lnTo>
                <a:lnTo>
                  <a:pt x="455159" y="787723"/>
                </a:lnTo>
                <a:lnTo>
                  <a:pt x="453345" y="790442"/>
                </a:lnTo>
                <a:lnTo>
                  <a:pt x="451077" y="792707"/>
                </a:lnTo>
                <a:lnTo>
                  <a:pt x="448583" y="795200"/>
                </a:lnTo>
                <a:lnTo>
                  <a:pt x="445861" y="797012"/>
                </a:lnTo>
                <a:lnTo>
                  <a:pt x="443140" y="798824"/>
                </a:lnTo>
                <a:lnTo>
                  <a:pt x="439965" y="800184"/>
                </a:lnTo>
                <a:lnTo>
                  <a:pt x="437017" y="801543"/>
                </a:lnTo>
                <a:lnTo>
                  <a:pt x="433615" y="802223"/>
                </a:lnTo>
                <a:lnTo>
                  <a:pt x="430213" y="802903"/>
                </a:lnTo>
                <a:lnTo>
                  <a:pt x="426811" y="802903"/>
                </a:lnTo>
                <a:lnTo>
                  <a:pt x="423183" y="802903"/>
                </a:lnTo>
                <a:lnTo>
                  <a:pt x="419781" y="802223"/>
                </a:lnTo>
                <a:lnTo>
                  <a:pt x="416379" y="801317"/>
                </a:lnTo>
                <a:lnTo>
                  <a:pt x="413204" y="799957"/>
                </a:lnTo>
                <a:lnTo>
                  <a:pt x="410029" y="798598"/>
                </a:lnTo>
                <a:lnTo>
                  <a:pt x="407308" y="796785"/>
                </a:lnTo>
                <a:lnTo>
                  <a:pt x="404586" y="794973"/>
                </a:lnTo>
                <a:lnTo>
                  <a:pt x="402092" y="792481"/>
                </a:lnTo>
                <a:lnTo>
                  <a:pt x="253094" y="875402"/>
                </a:lnTo>
                <a:lnTo>
                  <a:pt x="253094" y="920940"/>
                </a:lnTo>
                <a:lnTo>
                  <a:pt x="303667" y="920940"/>
                </a:lnTo>
                <a:lnTo>
                  <a:pt x="303667" y="938838"/>
                </a:lnTo>
                <a:lnTo>
                  <a:pt x="253094" y="938838"/>
                </a:lnTo>
                <a:lnTo>
                  <a:pt x="253094" y="1020853"/>
                </a:lnTo>
                <a:lnTo>
                  <a:pt x="374878" y="910971"/>
                </a:lnTo>
                <a:lnTo>
                  <a:pt x="373063" y="907573"/>
                </a:lnTo>
                <a:lnTo>
                  <a:pt x="371929" y="903495"/>
                </a:lnTo>
                <a:lnTo>
                  <a:pt x="371022" y="899643"/>
                </a:lnTo>
                <a:lnTo>
                  <a:pt x="370795" y="895565"/>
                </a:lnTo>
                <a:lnTo>
                  <a:pt x="371022" y="892167"/>
                </a:lnTo>
                <a:lnTo>
                  <a:pt x="371476" y="888542"/>
                </a:lnTo>
                <a:lnTo>
                  <a:pt x="372383" y="885370"/>
                </a:lnTo>
                <a:lnTo>
                  <a:pt x="373517" y="882198"/>
                </a:lnTo>
                <a:lnTo>
                  <a:pt x="375104" y="879027"/>
                </a:lnTo>
                <a:lnTo>
                  <a:pt x="376692" y="876308"/>
                </a:lnTo>
                <a:lnTo>
                  <a:pt x="378733" y="873589"/>
                </a:lnTo>
                <a:lnTo>
                  <a:pt x="380774" y="871324"/>
                </a:lnTo>
                <a:lnTo>
                  <a:pt x="383495" y="869058"/>
                </a:lnTo>
                <a:lnTo>
                  <a:pt x="385990" y="867245"/>
                </a:lnTo>
                <a:lnTo>
                  <a:pt x="388711" y="865206"/>
                </a:lnTo>
                <a:lnTo>
                  <a:pt x="391886" y="863847"/>
                </a:lnTo>
                <a:lnTo>
                  <a:pt x="394835" y="862714"/>
                </a:lnTo>
                <a:lnTo>
                  <a:pt x="398463" y="861808"/>
                </a:lnTo>
                <a:lnTo>
                  <a:pt x="401638" y="861355"/>
                </a:lnTo>
                <a:lnTo>
                  <a:pt x="405267" y="861128"/>
                </a:lnTo>
                <a:lnTo>
                  <a:pt x="408669" y="861355"/>
                </a:lnTo>
                <a:lnTo>
                  <a:pt x="412297" y="861808"/>
                </a:lnTo>
                <a:lnTo>
                  <a:pt x="415472" y="862714"/>
                </a:lnTo>
                <a:lnTo>
                  <a:pt x="418647" y="863847"/>
                </a:lnTo>
                <a:lnTo>
                  <a:pt x="421595" y="865206"/>
                </a:lnTo>
                <a:lnTo>
                  <a:pt x="424544" y="867245"/>
                </a:lnTo>
                <a:lnTo>
                  <a:pt x="427265" y="869058"/>
                </a:lnTo>
                <a:lnTo>
                  <a:pt x="429533" y="871324"/>
                </a:lnTo>
                <a:lnTo>
                  <a:pt x="431801" y="873589"/>
                </a:lnTo>
                <a:lnTo>
                  <a:pt x="433615" y="876308"/>
                </a:lnTo>
                <a:lnTo>
                  <a:pt x="435656" y="879027"/>
                </a:lnTo>
                <a:lnTo>
                  <a:pt x="437017" y="882198"/>
                </a:lnTo>
                <a:lnTo>
                  <a:pt x="438151" y="885370"/>
                </a:lnTo>
                <a:lnTo>
                  <a:pt x="438831" y="888542"/>
                </a:lnTo>
                <a:lnTo>
                  <a:pt x="439511" y="892167"/>
                </a:lnTo>
                <a:lnTo>
                  <a:pt x="439511" y="895565"/>
                </a:lnTo>
                <a:lnTo>
                  <a:pt x="439511" y="897831"/>
                </a:lnTo>
                <a:lnTo>
                  <a:pt x="439284" y="899870"/>
                </a:lnTo>
                <a:lnTo>
                  <a:pt x="438604" y="904175"/>
                </a:lnTo>
                <a:lnTo>
                  <a:pt x="437244" y="908026"/>
                </a:lnTo>
                <a:lnTo>
                  <a:pt x="435656" y="911651"/>
                </a:lnTo>
                <a:lnTo>
                  <a:pt x="463097" y="937705"/>
                </a:lnTo>
                <a:lnTo>
                  <a:pt x="465592" y="935893"/>
                </a:lnTo>
                <a:lnTo>
                  <a:pt x="467859" y="934534"/>
                </a:lnTo>
                <a:lnTo>
                  <a:pt x="470354" y="932948"/>
                </a:lnTo>
                <a:lnTo>
                  <a:pt x="473075" y="932041"/>
                </a:lnTo>
                <a:lnTo>
                  <a:pt x="475797" y="931135"/>
                </a:lnTo>
                <a:lnTo>
                  <a:pt x="478745" y="930456"/>
                </a:lnTo>
                <a:lnTo>
                  <a:pt x="481467" y="930002"/>
                </a:lnTo>
                <a:lnTo>
                  <a:pt x="484415" y="930002"/>
                </a:lnTo>
                <a:lnTo>
                  <a:pt x="487590" y="930229"/>
                </a:lnTo>
                <a:lnTo>
                  <a:pt x="490084" y="930456"/>
                </a:lnTo>
                <a:lnTo>
                  <a:pt x="561975" y="752606"/>
                </a:lnTo>
                <a:lnTo>
                  <a:pt x="558120" y="750341"/>
                </a:lnTo>
                <a:lnTo>
                  <a:pt x="554945" y="747169"/>
                </a:lnTo>
                <a:lnTo>
                  <a:pt x="551770" y="743997"/>
                </a:lnTo>
                <a:lnTo>
                  <a:pt x="550636" y="742411"/>
                </a:lnTo>
                <a:lnTo>
                  <a:pt x="549502" y="740372"/>
                </a:lnTo>
                <a:lnTo>
                  <a:pt x="548368" y="738333"/>
                </a:lnTo>
                <a:lnTo>
                  <a:pt x="547461" y="736521"/>
                </a:lnTo>
                <a:lnTo>
                  <a:pt x="546781" y="734482"/>
                </a:lnTo>
                <a:lnTo>
                  <a:pt x="546101" y="732216"/>
                </a:lnTo>
                <a:lnTo>
                  <a:pt x="545420" y="729950"/>
                </a:lnTo>
                <a:lnTo>
                  <a:pt x="544967" y="727911"/>
                </a:lnTo>
                <a:lnTo>
                  <a:pt x="544740" y="725419"/>
                </a:lnTo>
                <a:lnTo>
                  <a:pt x="544513" y="722927"/>
                </a:lnTo>
                <a:lnTo>
                  <a:pt x="544740" y="719529"/>
                </a:lnTo>
                <a:lnTo>
                  <a:pt x="545420" y="716130"/>
                </a:lnTo>
                <a:lnTo>
                  <a:pt x="546327" y="712958"/>
                </a:lnTo>
                <a:lnTo>
                  <a:pt x="547461" y="709560"/>
                </a:lnTo>
                <a:lnTo>
                  <a:pt x="548822" y="706615"/>
                </a:lnTo>
                <a:lnTo>
                  <a:pt x="550409" y="703669"/>
                </a:lnTo>
                <a:lnTo>
                  <a:pt x="552677" y="701177"/>
                </a:lnTo>
                <a:lnTo>
                  <a:pt x="554718" y="698685"/>
                </a:lnTo>
                <a:lnTo>
                  <a:pt x="557213" y="696420"/>
                </a:lnTo>
                <a:lnTo>
                  <a:pt x="559708" y="694381"/>
                </a:lnTo>
                <a:lnTo>
                  <a:pt x="562656" y="692795"/>
                </a:lnTo>
                <a:lnTo>
                  <a:pt x="565604" y="691435"/>
                </a:lnTo>
                <a:lnTo>
                  <a:pt x="569006" y="690302"/>
                </a:lnTo>
                <a:lnTo>
                  <a:pt x="572181" y="689170"/>
                </a:lnTo>
                <a:lnTo>
                  <a:pt x="575583" y="688717"/>
                </a:lnTo>
                <a:lnTo>
                  <a:pt x="578984" y="688490"/>
                </a:lnTo>
                <a:lnTo>
                  <a:pt x="582613" y="688717"/>
                </a:lnTo>
                <a:lnTo>
                  <a:pt x="586015" y="689170"/>
                </a:lnTo>
                <a:lnTo>
                  <a:pt x="589190" y="690302"/>
                </a:lnTo>
                <a:lnTo>
                  <a:pt x="592592" y="691435"/>
                </a:lnTo>
                <a:lnTo>
                  <a:pt x="595540" y="692795"/>
                </a:lnTo>
                <a:lnTo>
                  <a:pt x="598488" y="694381"/>
                </a:lnTo>
                <a:lnTo>
                  <a:pt x="600983" y="696420"/>
                </a:lnTo>
                <a:lnTo>
                  <a:pt x="603251" y="698685"/>
                </a:lnTo>
                <a:lnTo>
                  <a:pt x="605745" y="701177"/>
                </a:lnTo>
                <a:lnTo>
                  <a:pt x="607559" y="703669"/>
                </a:lnTo>
                <a:lnTo>
                  <a:pt x="609374" y="706615"/>
                </a:lnTo>
                <a:lnTo>
                  <a:pt x="610734" y="709560"/>
                </a:lnTo>
                <a:lnTo>
                  <a:pt x="612095" y="712958"/>
                </a:lnTo>
                <a:lnTo>
                  <a:pt x="613002" y="716130"/>
                </a:lnTo>
                <a:lnTo>
                  <a:pt x="613456" y="719529"/>
                </a:lnTo>
                <a:lnTo>
                  <a:pt x="613683" y="722927"/>
                </a:lnTo>
                <a:lnTo>
                  <a:pt x="613456" y="725646"/>
                </a:lnTo>
                <a:lnTo>
                  <a:pt x="613229" y="728591"/>
                </a:lnTo>
                <a:lnTo>
                  <a:pt x="612549" y="731083"/>
                </a:lnTo>
                <a:lnTo>
                  <a:pt x="611642" y="733575"/>
                </a:lnTo>
                <a:lnTo>
                  <a:pt x="610734" y="736294"/>
                </a:lnTo>
                <a:lnTo>
                  <a:pt x="609601" y="738560"/>
                </a:lnTo>
                <a:lnTo>
                  <a:pt x="608467" y="740825"/>
                </a:lnTo>
                <a:lnTo>
                  <a:pt x="607106" y="743091"/>
                </a:lnTo>
                <a:lnTo>
                  <a:pt x="681265" y="796106"/>
                </a:lnTo>
                <a:lnTo>
                  <a:pt x="683306" y="794293"/>
                </a:lnTo>
                <a:lnTo>
                  <a:pt x="685801" y="792481"/>
                </a:lnTo>
                <a:lnTo>
                  <a:pt x="688522" y="791121"/>
                </a:lnTo>
                <a:lnTo>
                  <a:pt x="691243" y="789989"/>
                </a:lnTo>
                <a:lnTo>
                  <a:pt x="694192" y="789082"/>
                </a:lnTo>
                <a:lnTo>
                  <a:pt x="696913" y="788403"/>
                </a:lnTo>
                <a:lnTo>
                  <a:pt x="699861" y="788176"/>
                </a:lnTo>
                <a:lnTo>
                  <a:pt x="703263" y="787950"/>
                </a:lnTo>
                <a:lnTo>
                  <a:pt x="705531" y="787950"/>
                </a:lnTo>
                <a:lnTo>
                  <a:pt x="707799" y="788176"/>
                </a:lnTo>
                <a:lnTo>
                  <a:pt x="710293" y="788629"/>
                </a:lnTo>
                <a:lnTo>
                  <a:pt x="712334" y="789309"/>
                </a:lnTo>
                <a:lnTo>
                  <a:pt x="714602" y="789989"/>
                </a:lnTo>
                <a:lnTo>
                  <a:pt x="716870" y="790668"/>
                </a:lnTo>
                <a:lnTo>
                  <a:pt x="718911" y="791801"/>
                </a:lnTo>
                <a:lnTo>
                  <a:pt x="720725" y="792707"/>
                </a:lnTo>
                <a:lnTo>
                  <a:pt x="786720" y="747622"/>
                </a:lnTo>
                <a:lnTo>
                  <a:pt x="785586" y="744450"/>
                </a:lnTo>
                <a:lnTo>
                  <a:pt x="784679" y="741278"/>
                </a:lnTo>
                <a:lnTo>
                  <a:pt x="784225" y="737653"/>
                </a:lnTo>
                <a:lnTo>
                  <a:pt x="783999" y="734255"/>
                </a:lnTo>
                <a:lnTo>
                  <a:pt x="784225" y="730630"/>
                </a:lnTo>
                <a:lnTo>
                  <a:pt x="784679" y="727232"/>
                </a:lnTo>
                <a:lnTo>
                  <a:pt x="785586" y="723833"/>
                </a:lnTo>
                <a:lnTo>
                  <a:pt x="786720" y="720888"/>
                </a:lnTo>
                <a:lnTo>
                  <a:pt x="788081" y="717716"/>
                </a:lnTo>
                <a:lnTo>
                  <a:pt x="789668" y="714997"/>
                </a:lnTo>
                <a:lnTo>
                  <a:pt x="791936" y="712279"/>
                </a:lnTo>
                <a:lnTo>
                  <a:pt x="793977" y="709787"/>
                </a:lnTo>
                <a:lnTo>
                  <a:pt x="796472" y="707521"/>
                </a:lnTo>
                <a:lnTo>
                  <a:pt x="799193" y="705708"/>
                </a:lnTo>
                <a:lnTo>
                  <a:pt x="801915" y="703896"/>
                </a:lnTo>
                <a:lnTo>
                  <a:pt x="805090" y="702310"/>
                </a:lnTo>
                <a:lnTo>
                  <a:pt x="808265" y="701177"/>
                </a:lnTo>
                <a:lnTo>
                  <a:pt x="811440" y="700498"/>
                </a:lnTo>
                <a:lnTo>
                  <a:pt x="814842" y="700045"/>
                </a:lnTo>
                <a:lnTo>
                  <a:pt x="818243" y="699818"/>
                </a:lnTo>
                <a:lnTo>
                  <a:pt x="822099" y="700045"/>
                </a:lnTo>
                <a:lnTo>
                  <a:pt x="825274" y="700498"/>
                </a:lnTo>
                <a:lnTo>
                  <a:pt x="828675" y="701404"/>
                </a:lnTo>
                <a:lnTo>
                  <a:pt x="831851" y="702537"/>
                </a:lnTo>
                <a:lnTo>
                  <a:pt x="897618" y="598999"/>
                </a:lnTo>
                <a:lnTo>
                  <a:pt x="912813" y="608741"/>
                </a:lnTo>
                <a:lnTo>
                  <a:pt x="845684" y="713412"/>
                </a:lnTo>
                <a:lnTo>
                  <a:pt x="847272" y="715451"/>
                </a:lnTo>
                <a:lnTo>
                  <a:pt x="848633" y="717716"/>
                </a:lnTo>
                <a:lnTo>
                  <a:pt x="849993" y="720435"/>
                </a:lnTo>
                <a:lnTo>
                  <a:pt x="850901" y="722927"/>
                </a:lnTo>
                <a:lnTo>
                  <a:pt x="851808" y="725646"/>
                </a:lnTo>
                <a:lnTo>
                  <a:pt x="852261" y="728364"/>
                </a:lnTo>
                <a:lnTo>
                  <a:pt x="852715" y="731310"/>
                </a:lnTo>
                <a:lnTo>
                  <a:pt x="852942" y="734255"/>
                </a:lnTo>
                <a:lnTo>
                  <a:pt x="852715" y="737653"/>
                </a:lnTo>
                <a:lnTo>
                  <a:pt x="852261" y="741278"/>
                </a:lnTo>
                <a:lnTo>
                  <a:pt x="851354" y="744450"/>
                </a:lnTo>
                <a:lnTo>
                  <a:pt x="850220" y="747395"/>
                </a:lnTo>
                <a:lnTo>
                  <a:pt x="848633" y="750567"/>
                </a:lnTo>
                <a:lnTo>
                  <a:pt x="846818" y="753286"/>
                </a:lnTo>
                <a:lnTo>
                  <a:pt x="845004" y="756231"/>
                </a:lnTo>
                <a:lnTo>
                  <a:pt x="842963" y="758497"/>
                </a:lnTo>
                <a:lnTo>
                  <a:pt x="840242" y="760762"/>
                </a:lnTo>
                <a:lnTo>
                  <a:pt x="837747" y="762575"/>
                </a:lnTo>
                <a:lnTo>
                  <a:pt x="835025" y="764387"/>
                </a:lnTo>
                <a:lnTo>
                  <a:pt x="831851" y="765973"/>
                </a:lnTo>
                <a:lnTo>
                  <a:pt x="828675" y="767106"/>
                </a:lnTo>
                <a:lnTo>
                  <a:pt x="825274" y="767786"/>
                </a:lnTo>
                <a:lnTo>
                  <a:pt x="821872" y="768239"/>
                </a:lnTo>
                <a:lnTo>
                  <a:pt x="818243" y="768465"/>
                </a:lnTo>
                <a:lnTo>
                  <a:pt x="815522" y="768465"/>
                </a:lnTo>
                <a:lnTo>
                  <a:pt x="812801" y="768012"/>
                </a:lnTo>
                <a:lnTo>
                  <a:pt x="810079" y="767559"/>
                </a:lnTo>
                <a:lnTo>
                  <a:pt x="807584" y="766653"/>
                </a:lnTo>
                <a:lnTo>
                  <a:pt x="805090" y="765747"/>
                </a:lnTo>
                <a:lnTo>
                  <a:pt x="802595" y="764614"/>
                </a:lnTo>
                <a:lnTo>
                  <a:pt x="800327" y="763028"/>
                </a:lnTo>
                <a:lnTo>
                  <a:pt x="798059" y="761669"/>
                </a:lnTo>
                <a:lnTo>
                  <a:pt x="733425" y="806074"/>
                </a:lnTo>
                <a:lnTo>
                  <a:pt x="735013" y="809926"/>
                </a:lnTo>
                <a:lnTo>
                  <a:pt x="736374" y="813777"/>
                </a:lnTo>
                <a:lnTo>
                  <a:pt x="737281" y="818082"/>
                </a:lnTo>
                <a:lnTo>
                  <a:pt x="737508" y="820121"/>
                </a:lnTo>
                <a:lnTo>
                  <a:pt x="737508" y="822160"/>
                </a:lnTo>
                <a:lnTo>
                  <a:pt x="737281" y="825785"/>
                </a:lnTo>
                <a:lnTo>
                  <a:pt x="736827" y="829183"/>
                </a:lnTo>
                <a:lnTo>
                  <a:pt x="735920" y="832582"/>
                </a:lnTo>
                <a:lnTo>
                  <a:pt x="734786" y="835527"/>
                </a:lnTo>
                <a:lnTo>
                  <a:pt x="733425" y="838699"/>
                </a:lnTo>
                <a:lnTo>
                  <a:pt x="731838" y="841418"/>
                </a:lnTo>
                <a:lnTo>
                  <a:pt x="729570" y="844136"/>
                </a:lnTo>
                <a:lnTo>
                  <a:pt x="727529" y="846629"/>
                </a:lnTo>
                <a:lnTo>
                  <a:pt x="725034" y="848894"/>
                </a:lnTo>
                <a:lnTo>
                  <a:pt x="722313" y="850707"/>
                </a:lnTo>
                <a:lnTo>
                  <a:pt x="719592" y="852746"/>
                </a:lnTo>
                <a:lnTo>
                  <a:pt x="716643" y="854105"/>
                </a:lnTo>
                <a:lnTo>
                  <a:pt x="713242" y="855238"/>
                </a:lnTo>
                <a:lnTo>
                  <a:pt x="710067" y="855917"/>
                </a:lnTo>
                <a:lnTo>
                  <a:pt x="706665" y="856597"/>
                </a:lnTo>
                <a:lnTo>
                  <a:pt x="703263" y="856597"/>
                </a:lnTo>
                <a:lnTo>
                  <a:pt x="699634" y="856597"/>
                </a:lnTo>
                <a:lnTo>
                  <a:pt x="696233" y="855917"/>
                </a:lnTo>
                <a:lnTo>
                  <a:pt x="692831" y="855238"/>
                </a:lnTo>
                <a:lnTo>
                  <a:pt x="689656" y="854105"/>
                </a:lnTo>
                <a:lnTo>
                  <a:pt x="686934" y="852746"/>
                </a:lnTo>
                <a:lnTo>
                  <a:pt x="683759" y="850707"/>
                </a:lnTo>
                <a:lnTo>
                  <a:pt x="681265" y="848894"/>
                </a:lnTo>
                <a:lnTo>
                  <a:pt x="678997" y="846629"/>
                </a:lnTo>
                <a:lnTo>
                  <a:pt x="676502" y="844136"/>
                </a:lnTo>
                <a:lnTo>
                  <a:pt x="674688" y="841418"/>
                </a:lnTo>
                <a:lnTo>
                  <a:pt x="672874" y="838699"/>
                </a:lnTo>
                <a:lnTo>
                  <a:pt x="671513" y="835527"/>
                </a:lnTo>
                <a:lnTo>
                  <a:pt x="670152" y="832582"/>
                </a:lnTo>
                <a:lnTo>
                  <a:pt x="669472" y="829183"/>
                </a:lnTo>
                <a:lnTo>
                  <a:pt x="668792" y="825785"/>
                </a:lnTo>
                <a:lnTo>
                  <a:pt x="668792" y="822160"/>
                </a:lnTo>
                <a:lnTo>
                  <a:pt x="668792" y="819215"/>
                </a:lnTo>
                <a:lnTo>
                  <a:pt x="669245" y="816496"/>
                </a:lnTo>
                <a:lnTo>
                  <a:pt x="669925" y="813551"/>
                </a:lnTo>
                <a:lnTo>
                  <a:pt x="670833" y="810832"/>
                </a:lnTo>
                <a:lnTo>
                  <a:pt x="592592" y="754645"/>
                </a:lnTo>
                <a:lnTo>
                  <a:pt x="589190" y="755778"/>
                </a:lnTo>
                <a:lnTo>
                  <a:pt x="586242" y="756684"/>
                </a:lnTo>
                <a:lnTo>
                  <a:pt x="582840" y="757364"/>
                </a:lnTo>
                <a:lnTo>
                  <a:pt x="579438" y="757364"/>
                </a:lnTo>
                <a:lnTo>
                  <a:pt x="506413" y="937932"/>
                </a:lnTo>
                <a:lnTo>
                  <a:pt x="509361" y="940424"/>
                </a:lnTo>
                <a:lnTo>
                  <a:pt x="511629" y="943369"/>
                </a:lnTo>
                <a:lnTo>
                  <a:pt x="513670" y="946315"/>
                </a:lnTo>
                <a:lnTo>
                  <a:pt x="515711" y="949713"/>
                </a:lnTo>
                <a:lnTo>
                  <a:pt x="517072" y="953112"/>
                </a:lnTo>
                <a:lnTo>
                  <a:pt x="518206" y="956736"/>
                </a:lnTo>
                <a:lnTo>
                  <a:pt x="518886" y="960361"/>
                </a:lnTo>
                <a:lnTo>
                  <a:pt x="519113" y="964440"/>
                </a:lnTo>
                <a:lnTo>
                  <a:pt x="518886" y="967838"/>
                </a:lnTo>
                <a:lnTo>
                  <a:pt x="518433" y="971463"/>
                </a:lnTo>
                <a:lnTo>
                  <a:pt x="517525" y="974635"/>
                </a:lnTo>
                <a:lnTo>
                  <a:pt x="516392" y="977580"/>
                </a:lnTo>
                <a:lnTo>
                  <a:pt x="514804" y="980752"/>
                </a:lnTo>
                <a:lnTo>
                  <a:pt x="512990" y="983471"/>
                </a:lnTo>
                <a:lnTo>
                  <a:pt x="511175" y="986416"/>
                </a:lnTo>
                <a:lnTo>
                  <a:pt x="508908" y="988681"/>
                </a:lnTo>
                <a:lnTo>
                  <a:pt x="506413" y="990947"/>
                </a:lnTo>
                <a:lnTo>
                  <a:pt x="503918" y="992986"/>
                </a:lnTo>
                <a:lnTo>
                  <a:pt x="501197" y="994572"/>
                </a:lnTo>
                <a:lnTo>
                  <a:pt x="498022" y="996158"/>
                </a:lnTo>
                <a:lnTo>
                  <a:pt x="494847" y="997291"/>
                </a:lnTo>
                <a:lnTo>
                  <a:pt x="491445" y="997970"/>
                </a:lnTo>
                <a:lnTo>
                  <a:pt x="488043" y="998423"/>
                </a:lnTo>
                <a:lnTo>
                  <a:pt x="484415" y="998650"/>
                </a:lnTo>
                <a:lnTo>
                  <a:pt x="481013" y="998423"/>
                </a:lnTo>
                <a:lnTo>
                  <a:pt x="477611" y="997970"/>
                </a:lnTo>
                <a:lnTo>
                  <a:pt x="474436" y="997291"/>
                </a:lnTo>
                <a:lnTo>
                  <a:pt x="471261" y="996158"/>
                </a:lnTo>
                <a:lnTo>
                  <a:pt x="468086" y="994572"/>
                </a:lnTo>
                <a:lnTo>
                  <a:pt x="465365" y="992986"/>
                </a:lnTo>
                <a:lnTo>
                  <a:pt x="462643" y="990947"/>
                </a:lnTo>
                <a:lnTo>
                  <a:pt x="460149" y="988681"/>
                </a:lnTo>
                <a:lnTo>
                  <a:pt x="458108" y="986416"/>
                </a:lnTo>
                <a:lnTo>
                  <a:pt x="455840" y="983471"/>
                </a:lnTo>
                <a:lnTo>
                  <a:pt x="454252" y="980752"/>
                </a:lnTo>
                <a:lnTo>
                  <a:pt x="452892" y="977580"/>
                </a:lnTo>
                <a:lnTo>
                  <a:pt x="451758" y="974635"/>
                </a:lnTo>
                <a:lnTo>
                  <a:pt x="450851" y="971463"/>
                </a:lnTo>
                <a:lnTo>
                  <a:pt x="450397" y="967838"/>
                </a:lnTo>
                <a:lnTo>
                  <a:pt x="450170" y="964440"/>
                </a:lnTo>
                <a:lnTo>
                  <a:pt x="450397" y="961041"/>
                </a:lnTo>
                <a:lnTo>
                  <a:pt x="450851" y="958096"/>
                </a:lnTo>
                <a:lnTo>
                  <a:pt x="451531" y="954924"/>
                </a:lnTo>
                <a:lnTo>
                  <a:pt x="452438" y="952205"/>
                </a:lnTo>
                <a:lnTo>
                  <a:pt x="423183" y="924792"/>
                </a:lnTo>
                <a:lnTo>
                  <a:pt x="421369" y="925924"/>
                </a:lnTo>
                <a:lnTo>
                  <a:pt x="419328" y="927057"/>
                </a:lnTo>
                <a:lnTo>
                  <a:pt x="416833" y="927963"/>
                </a:lnTo>
                <a:lnTo>
                  <a:pt x="414792" y="928643"/>
                </a:lnTo>
                <a:lnTo>
                  <a:pt x="412524" y="929096"/>
                </a:lnTo>
                <a:lnTo>
                  <a:pt x="410029" y="929549"/>
                </a:lnTo>
                <a:lnTo>
                  <a:pt x="407761" y="929776"/>
                </a:lnTo>
                <a:lnTo>
                  <a:pt x="405267" y="930002"/>
                </a:lnTo>
                <a:lnTo>
                  <a:pt x="402545" y="929776"/>
                </a:lnTo>
                <a:lnTo>
                  <a:pt x="400278" y="929549"/>
                </a:lnTo>
                <a:lnTo>
                  <a:pt x="397783" y="929096"/>
                </a:lnTo>
                <a:lnTo>
                  <a:pt x="395288" y="928643"/>
                </a:lnTo>
                <a:lnTo>
                  <a:pt x="393020" y="927737"/>
                </a:lnTo>
                <a:lnTo>
                  <a:pt x="390979" y="926831"/>
                </a:lnTo>
                <a:lnTo>
                  <a:pt x="388711" y="925698"/>
                </a:lnTo>
                <a:lnTo>
                  <a:pt x="386670" y="924338"/>
                </a:lnTo>
                <a:lnTo>
                  <a:pt x="253094" y="1045321"/>
                </a:lnTo>
                <a:lnTo>
                  <a:pt x="253094" y="1081797"/>
                </a:lnTo>
                <a:lnTo>
                  <a:pt x="396195" y="1081797"/>
                </a:lnTo>
                <a:lnTo>
                  <a:pt x="396195" y="1033087"/>
                </a:lnTo>
                <a:lnTo>
                  <a:pt x="414338" y="1033087"/>
                </a:lnTo>
                <a:lnTo>
                  <a:pt x="414338" y="1081797"/>
                </a:lnTo>
                <a:lnTo>
                  <a:pt x="529999" y="1081797"/>
                </a:lnTo>
                <a:lnTo>
                  <a:pt x="529999" y="1033087"/>
                </a:lnTo>
                <a:lnTo>
                  <a:pt x="547915" y="1033087"/>
                </a:lnTo>
                <a:lnTo>
                  <a:pt x="547915" y="1081797"/>
                </a:lnTo>
                <a:lnTo>
                  <a:pt x="663575" y="1081797"/>
                </a:lnTo>
                <a:lnTo>
                  <a:pt x="663575" y="1033087"/>
                </a:lnTo>
                <a:lnTo>
                  <a:pt x="681718" y="1033087"/>
                </a:lnTo>
                <a:lnTo>
                  <a:pt x="681718" y="1081797"/>
                </a:lnTo>
                <a:lnTo>
                  <a:pt x="797606" y="1081797"/>
                </a:lnTo>
                <a:lnTo>
                  <a:pt x="797606" y="1033087"/>
                </a:lnTo>
                <a:lnTo>
                  <a:pt x="815522" y="1033087"/>
                </a:lnTo>
                <a:lnTo>
                  <a:pt x="815522" y="1081797"/>
                </a:lnTo>
                <a:lnTo>
                  <a:pt x="905329" y="1081797"/>
                </a:lnTo>
                <a:lnTo>
                  <a:pt x="905329" y="1111250"/>
                </a:lnTo>
                <a:lnTo>
                  <a:pt x="253094" y="1111250"/>
                </a:lnTo>
                <a:lnTo>
                  <a:pt x="223838" y="1111250"/>
                </a:lnTo>
                <a:lnTo>
                  <a:pt x="223838" y="1081797"/>
                </a:lnTo>
                <a:lnTo>
                  <a:pt x="223838" y="430212"/>
                </a:lnTo>
                <a:close/>
                <a:moveTo>
                  <a:pt x="93436" y="93209"/>
                </a:moveTo>
                <a:lnTo>
                  <a:pt x="93436" y="1351189"/>
                </a:lnTo>
                <a:lnTo>
                  <a:pt x="1064079" y="1351189"/>
                </a:lnTo>
                <a:lnTo>
                  <a:pt x="1064079" y="385763"/>
                </a:lnTo>
                <a:lnTo>
                  <a:pt x="818016" y="385763"/>
                </a:lnTo>
                <a:lnTo>
                  <a:pt x="813481" y="385536"/>
                </a:lnTo>
                <a:lnTo>
                  <a:pt x="808718" y="384629"/>
                </a:lnTo>
                <a:lnTo>
                  <a:pt x="804409" y="383495"/>
                </a:lnTo>
                <a:lnTo>
                  <a:pt x="799874" y="381907"/>
                </a:lnTo>
                <a:lnTo>
                  <a:pt x="795791" y="380093"/>
                </a:lnTo>
                <a:lnTo>
                  <a:pt x="792163" y="377825"/>
                </a:lnTo>
                <a:lnTo>
                  <a:pt x="788307" y="374877"/>
                </a:lnTo>
                <a:lnTo>
                  <a:pt x="785133" y="372155"/>
                </a:lnTo>
                <a:lnTo>
                  <a:pt x="782184" y="368527"/>
                </a:lnTo>
                <a:lnTo>
                  <a:pt x="779463" y="365125"/>
                </a:lnTo>
                <a:lnTo>
                  <a:pt x="777195" y="361270"/>
                </a:lnTo>
                <a:lnTo>
                  <a:pt x="775154" y="357188"/>
                </a:lnTo>
                <a:lnTo>
                  <a:pt x="773566" y="352879"/>
                </a:lnTo>
                <a:lnTo>
                  <a:pt x="772433" y="348570"/>
                </a:lnTo>
                <a:lnTo>
                  <a:pt x="771752" y="343807"/>
                </a:lnTo>
                <a:lnTo>
                  <a:pt x="771525" y="339045"/>
                </a:lnTo>
                <a:lnTo>
                  <a:pt x="771525" y="93209"/>
                </a:lnTo>
                <a:lnTo>
                  <a:pt x="93436" y="93209"/>
                </a:lnTo>
                <a:close/>
                <a:moveTo>
                  <a:pt x="46491" y="0"/>
                </a:moveTo>
                <a:lnTo>
                  <a:pt x="771525" y="0"/>
                </a:lnTo>
                <a:lnTo>
                  <a:pt x="1157288" y="385763"/>
                </a:lnTo>
                <a:lnTo>
                  <a:pt x="1157288" y="1397907"/>
                </a:lnTo>
                <a:lnTo>
                  <a:pt x="1157061" y="1402670"/>
                </a:lnTo>
                <a:lnTo>
                  <a:pt x="1156381" y="1407432"/>
                </a:lnTo>
                <a:lnTo>
                  <a:pt x="1155247" y="1411741"/>
                </a:lnTo>
                <a:lnTo>
                  <a:pt x="1153659" y="1416050"/>
                </a:lnTo>
                <a:lnTo>
                  <a:pt x="1151618" y="1420132"/>
                </a:lnTo>
                <a:lnTo>
                  <a:pt x="1149351" y="1423988"/>
                </a:lnTo>
                <a:lnTo>
                  <a:pt x="1146629" y="1427389"/>
                </a:lnTo>
                <a:lnTo>
                  <a:pt x="1143454" y="1430791"/>
                </a:lnTo>
                <a:lnTo>
                  <a:pt x="1140279" y="1433739"/>
                </a:lnTo>
                <a:lnTo>
                  <a:pt x="1136651" y="1436688"/>
                </a:lnTo>
                <a:lnTo>
                  <a:pt x="1132795" y="1438955"/>
                </a:lnTo>
                <a:lnTo>
                  <a:pt x="1128713" y="1440770"/>
                </a:lnTo>
                <a:lnTo>
                  <a:pt x="1124631" y="1442357"/>
                </a:lnTo>
                <a:lnTo>
                  <a:pt x="1120095" y="1443491"/>
                </a:lnTo>
                <a:lnTo>
                  <a:pt x="1115333" y="1444398"/>
                </a:lnTo>
                <a:lnTo>
                  <a:pt x="1110570" y="1444625"/>
                </a:lnTo>
                <a:lnTo>
                  <a:pt x="46491" y="1444625"/>
                </a:lnTo>
                <a:lnTo>
                  <a:pt x="41956" y="1444398"/>
                </a:lnTo>
                <a:lnTo>
                  <a:pt x="37193" y="1443491"/>
                </a:lnTo>
                <a:lnTo>
                  <a:pt x="32657" y="1442357"/>
                </a:lnTo>
                <a:lnTo>
                  <a:pt x="28575" y="1440770"/>
                </a:lnTo>
                <a:lnTo>
                  <a:pt x="24493" y="1438955"/>
                </a:lnTo>
                <a:lnTo>
                  <a:pt x="20638" y="1436688"/>
                </a:lnTo>
                <a:lnTo>
                  <a:pt x="17009" y="1433739"/>
                </a:lnTo>
                <a:lnTo>
                  <a:pt x="13834" y="1430791"/>
                </a:lnTo>
                <a:lnTo>
                  <a:pt x="10659" y="1427389"/>
                </a:lnTo>
                <a:lnTo>
                  <a:pt x="7938" y="1423988"/>
                </a:lnTo>
                <a:lnTo>
                  <a:pt x="5670" y="1420132"/>
                </a:lnTo>
                <a:lnTo>
                  <a:pt x="3856" y="1416050"/>
                </a:lnTo>
                <a:lnTo>
                  <a:pt x="2041" y="1411741"/>
                </a:lnTo>
                <a:lnTo>
                  <a:pt x="907" y="1407432"/>
                </a:lnTo>
                <a:lnTo>
                  <a:pt x="227" y="1402670"/>
                </a:lnTo>
                <a:lnTo>
                  <a:pt x="0" y="1397907"/>
                </a:lnTo>
                <a:lnTo>
                  <a:pt x="0" y="46491"/>
                </a:lnTo>
                <a:lnTo>
                  <a:pt x="227" y="41729"/>
                </a:lnTo>
                <a:lnTo>
                  <a:pt x="907" y="37193"/>
                </a:lnTo>
                <a:lnTo>
                  <a:pt x="2041" y="32657"/>
                </a:lnTo>
                <a:lnTo>
                  <a:pt x="3856" y="28348"/>
                </a:lnTo>
                <a:lnTo>
                  <a:pt x="5670" y="24266"/>
                </a:lnTo>
                <a:lnTo>
                  <a:pt x="7938" y="20411"/>
                </a:lnTo>
                <a:lnTo>
                  <a:pt x="10659" y="17009"/>
                </a:lnTo>
                <a:lnTo>
                  <a:pt x="13834" y="13607"/>
                </a:lnTo>
                <a:lnTo>
                  <a:pt x="17009" y="10659"/>
                </a:lnTo>
                <a:lnTo>
                  <a:pt x="20638" y="7938"/>
                </a:lnTo>
                <a:lnTo>
                  <a:pt x="24493" y="5443"/>
                </a:lnTo>
                <a:lnTo>
                  <a:pt x="28575" y="3629"/>
                </a:lnTo>
                <a:lnTo>
                  <a:pt x="32657" y="2041"/>
                </a:lnTo>
                <a:lnTo>
                  <a:pt x="37193" y="907"/>
                </a:lnTo>
                <a:lnTo>
                  <a:pt x="41956" y="227"/>
                </a:lnTo>
                <a:lnTo>
                  <a:pt x="46491" y="0"/>
                </a:lnTo>
                <a:close/>
              </a:path>
            </a:pathLst>
          </a:custGeom>
          <a:solidFill>
            <a:schemeClr val="accent4">
              <a:lumMod val="40000"/>
              <a:lumOff val="60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6" name="KSO_Shape"/>
          <p:cNvSpPr>
            <a:spLocks/>
          </p:cNvSpPr>
          <p:nvPr/>
        </p:nvSpPr>
        <p:spPr bwMode="auto">
          <a:xfrm>
            <a:off x="2901615" y="4754074"/>
            <a:ext cx="335571" cy="443098"/>
          </a:xfrm>
          <a:custGeom>
            <a:avLst/>
            <a:gdLst>
              <a:gd name="T0" fmla="*/ 333987 w 1157288"/>
              <a:gd name="T1" fmla="*/ 885791 h 1444625"/>
              <a:gd name="T2" fmla="*/ 518037 w 1157288"/>
              <a:gd name="T3" fmla="*/ 1008880 h 1444625"/>
              <a:gd name="T4" fmla="*/ 541380 w 1157288"/>
              <a:gd name="T5" fmla="*/ 973626 h 1444625"/>
              <a:gd name="T6" fmla="*/ 720643 w 1157288"/>
              <a:gd name="T7" fmla="*/ 809308 h 1444625"/>
              <a:gd name="T8" fmla="*/ 776008 w 1157288"/>
              <a:gd name="T9" fmla="*/ 713107 h 1444625"/>
              <a:gd name="T10" fmla="*/ 799650 w 1157288"/>
              <a:gd name="T11" fmla="*/ 677854 h 1444625"/>
              <a:gd name="T12" fmla="*/ 842745 w 1157288"/>
              <a:gd name="T13" fmla="*/ 677854 h 1444625"/>
              <a:gd name="T14" fmla="*/ 866686 w 1157288"/>
              <a:gd name="T15" fmla="*/ 713107 h 1444625"/>
              <a:gd name="T16" fmla="*/ 1046248 w 1157288"/>
              <a:gd name="T17" fmla="*/ 751647 h 1444625"/>
              <a:gd name="T18" fmla="*/ 1081562 w 1157288"/>
              <a:gd name="T19" fmla="*/ 759713 h 1444625"/>
              <a:gd name="T20" fmla="*/ 1099518 w 1157288"/>
              <a:gd name="T21" fmla="*/ 805724 h 1444625"/>
              <a:gd name="T22" fmla="*/ 1072883 w 1157288"/>
              <a:gd name="T23" fmla="*/ 837989 h 1444625"/>
              <a:gd name="T24" fmla="*/ 1029489 w 1157288"/>
              <a:gd name="T25" fmla="*/ 834105 h 1444625"/>
              <a:gd name="T26" fmla="*/ 1009438 w 1157288"/>
              <a:gd name="T27" fmla="*/ 796461 h 1444625"/>
              <a:gd name="T28" fmla="*/ 830175 w 1157288"/>
              <a:gd name="T29" fmla="*/ 762104 h 1444625"/>
              <a:gd name="T30" fmla="*/ 738300 w 1157288"/>
              <a:gd name="T31" fmla="*/ 825142 h 1444625"/>
              <a:gd name="T32" fmla="*/ 608117 w 1157288"/>
              <a:gd name="T33" fmla="*/ 1018141 h 1444625"/>
              <a:gd name="T34" fmla="*/ 584774 w 1157288"/>
              <a:gd name="T35" fmla="*/ 1053394 h 1444625"/>
              <a:gd name="T36" fmla="*/ 541081 w 1157288"/>
              <a:gd name="T37" fmla="*/ 1053096 h 1444625"/>
              <a:gd name="T38" fmla="*/ 494695 w 1157288"/>
              <a:gd name="T39" fmla="*/ 1201280 h 1444625"/>
              <a:gd name="T40" fmla="*/ 497089 w 1157288"/>
              <a:gd name="T41" fmla="*/ 1155571 h 1444625"/>
              <a:gd name="T42" fmla="*/ 534797 w 1157288"/>
              <a:gd name="T43" fmla="*/ 1135553 h 1444625"/>
              <a:gd name="T44" fmla="*/ 572205 w 1157288"/>
              <a:gd name="T45" fmla="*/ 1155571 h 1444625"/>
              <a:gd name="T46" fmla="*/ 576994 w 1157288"/>
              <a:gd name="T47" fmla="*/ 1197397 h 1444625"/>
              <a:gd name="T48" fmla="*/ 639241 w 1157288"/>
              <a:gd name="T49" fmla="*/ 1226376 h 1444625"/>
              <a:gd name="T50" fmla="*/ 722438 w 1157288"/>
              <a:gd name="T51" fmla="*/ 971236 h 1444625"/>
              <a:gd name="T52" fmla="*/ 722438 w 1157288"/>
              <a:gd name="T53" fmla="*/ 935684 h 1444625"/>
              <a:gd name="T54" fmla="*/ 755059 w 1157288"/>
              <a:gd name="T55" fmla="*/ 908796 h 1444625"/>
              <a:gd name="T56" fmla="*/ 796059 w 1157288"/>
              <a:gd name="T57" fmla="*/ 921343 h 1444625"/>
              <a:gd name="T58" fmla="*/ 809226 w 1157288"/>
              <a:gd name="T59" fmla="*/ 960779 h 1444625"/>
              <a:gd name="T60" fmla="*/ 908584 w 1157288"/>
              <a:gd name="T61" fmla="*/ 1043236 h 1444625"/>
              <a:gd name="T62" fmla="*/ 943000 w 1157288"/>
              <a:gd name="T63" fmla="*/ 1041744 h 1444625"/>
              <a:gd name="T64" fmla="*/ 1035474 w 1157288"/>
              <a:gd name="T65" fmla="*/ 958987 h 1444625"/>
              <a:gd name="T66" fmla="*/ 1062409 w 1157288"/>
              <a:gd name="T67" fmla="*/ 926123 h 1444625"/>
              <a:gd name="T68" fmla="*/ 1204562 w 1157288"/>
              <a:gd name="T69" fmla="*/ 802735 h 1444625"/>
              <a:gd name="T70" fmla="*/ 1125256 w 1157288"/>
              <a:gd name="T71" fmla="*/ 972729 h 1444625"/>
              <a:gd name="T72" fmla="*/ 1101912 w 1157288"/>
              <a:gd name="T73" fmla="*/ 1007983 h 1444625"/>
              <a:gd name="T74" fmla="*/ 1062409 w 1157288"/>
              <a:gd name="T75" fmla="*/ 1009776 h 1444625"/>
              <a:gd name="T76" fmla="*/ 972927 w 1157288"/>
              <a:gd name="T77" fmla="*/ 1088947 h 1444625"/>
              <a:gd name="T78" fmla="*/ 949585 w 1157288"/>
              <a:gd name="T79" fmla="*/ 1124500 h 1444625"/>
              <a:gd name="T80" fmla="*/ 906489 w 1157288"/>
              <a:gd name="T81" fmla="*/ 1124500 h 1444625"/>
              <a:gd name="T82" fmla="*/ 882548 w 1157288"/>
              <a:gd name="T83" fmla="*/ 1088947 h 1444625"/>
              <a:gd name="T84" fmla="*/ 764635 w 1157288"/>
              <a:gd name="T85" fmla="*/ 998722 h 1444625"/>
              <a:gd name="T86" fmla="*/ 684730 w 1157288"/>
              <a:gd name="T87" fmla="*/ 1276270 h 1444625"/>
              <a:gd name="T88" fmla="*/ 661387 w 1157288"/>
              <a:gd name="T89" fmla="*/ 1311524 h 1444625"/>
              <a:gd name="T90" fmla="*/ 617693 w 1157288"/>
              <a:gd name="T91" fmla="*/ 1311524 h 1444625"/>
              <a:gd name="T92" fmla="*/ 594351 w 1157288"/>
              <a:gd name="T93" fmla="*/ 1276270 h 1444625"/>
              <a:gd name="T94" fmla="*/ 547366 w 1157288"/>
              <a:gd name="T95" fmla="*/ 1224584 h 1444625"/>
              <a:gd name="T96" fmla="*/ 515942 w 1157288"/>
              <a:gd name="T97" fmla="*/ 1222195 h 1444625"/>
              <a:gd name="T98" fmla="*/ 699395 w 1157288"/>
              <a:gd name="T99" fmla="*/ 1362313 h 1444625"/>
              <a:gd name="T100" fmla="*/ 1076175 w 1157288"/>
              <a:gd name="T101" fmla="*/ 1426545 h 1444625"/>
              <a:gd name="T102" fmla="*/ 1404175 w 1157288"/>
              <a:gd name="T103" fmla="*/ 508698 h 1444625"/>
              <a:gd name="T104" fmla="*/ 1032182 w 1157288"/>
              <a:gd name="T105" fmla="*/ 485970 h 1444625"/>
              <a:gd name="T106" fmla="*/ 61350 w 1157288"/>
              <a:gd name="T107" fmla="*/ 0 h 1444625"/>
              <a:gd name="T108" fmla="*/ 1513109 w 1157288"/>
              <a:gd name="T109" fmla="*/ 1882271 h 1444625"/>
              <a:gd name="T110" fmla="*/ 61350 w 1157288"/>
              <a:gd name="T111" fmla="*/ 1905000 h 1444625"/>
              <a:gd name="T112" fmla="*/ 10475 w 1157288"/>
              <a:gd name="T113" fmla="*/ 1877786 h 1444625"/>
              <a:gd name="T114" fmla="*/ 2693 w 1157288"/>
              <a:gd name="T115" fmla="*/ 43064 h 1444625"/>
              <a:gd name="T116" fmla="*/ 43095 w 1157288"/>
              <a:gd name="T117" fmla="*/ 2691 h 14446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57288" h="1444625">
                <a:moveTo>
                  <a:pt x="223838" y="430212"/>
                </a:moveTo>
                <a:lnTo>
                  <a:pt x="253094" y="430212"/>
                </a:lnTo>
                <a:lnTo>
                  <a:pt x="253094" y="520156"/>
                </a:lnTo>
                <a:lnTo>
                  <a:pt x="303667" y="520156"/>
                </a:lnTo>
                <a:lnTo>
                  <a:pt x="303667" y="538054"/>
                </a:lnTo>
                <a:lnTo>
                  <a:pt x="253094" y="538054"/>
                </a:lnTo>
                <a:lnTo>
                  <a:pt x="253094" y="653826"/>
                </a:lnTo>
                <a:lnTo>
                  <a:pt x="303667" y="653826"/>
                </a:lnTo>
                <a:lnTo>
                  <a:pt x="303667" y="671725"/>
                </a:lnTo>
                <a:lnTo>
                  <a:pt x="253094" y="671725"/>
                </a:lnTo>
                <a:lnTo>
                  <a:pt x="253094" y="787496"/>
                </a:lnTo>
                <a:lnTo>
                  <a:pt x="303667" y="787496"/>
                </a:lnTo>
                <a:lnTo>
                  <a:pt x="303667" y="805395"/>
                </a:lnTo>
                <a:lnTo>
                  <a:pt x="253094" y="805395"/>
                </a:lnTo>
                <a:lnTo>
                  <a:pt x="253094" y="855011"/>
                </a:lnTo>
                <a:lnTo>
                  <a:pt x="393474" y="776848"/>
                </a:lnTo>
                <a:lnTo>
                  <a:pt x="392567" y="772770"/>
                </a:lnTo>
                <a:lnTo>
                  <a:pt x="392340" y="770505"/>
                </a:lnTo>
                <a:lnTo>
                  <a:pt x="392340" y="768465"/>
                </a:lnTo>
                <a:lnTo>
                  <a:pt x="392567" y="765067"/>
                </a:lnTo>
                <a:lnTo>
                  <a:pt x="393020" y="761669"/>
                </a:lnTo>
                <a:lnTo>
                  <a:pt x="393928" y="758270"/>
                </a:lnTo>
                <a:lnTo>
                  <a:pt x="394835" y="755098"/>
                </a:lnTo>
                <a:lnTo>
                  <a:pt x="396422" y="752153"/>
                </a:lnTo>
                <a:lnTo>
                  <a:pt x="398236" y="749434"/>
                </a:lnTo>
                <a:lnTo>
                  <a:pt x="400278" y="746716"/>
                </a:lnTo>
                <a:lnTo>
                  <a:pt x="402319" y="744224"/>
                </a:lnTo>
                <a:lnTo>
                  <a:pt x="404813" y="742185"/>
                </a:lnTo>
                <a:lnTo>
                  <a:pt x="407535" y="739919"/>
                </a:lnTo>
                <a:lnTo>
                  <a:pt x="410256" y="738333"/>
                </a:lnTo>
                <a:lnTo>
                  <a:pt x="413431" y="736974"/>
                </a:lnTo>
                <a:lnTo>
                  <a:pt x="416379" y="735841"/>
                </a:lnTo>
                <a:lnTo>
                  <a:pt x="419781" y="734935"/>
                </a:lnTo>
                <a:lnTo>
                  <a:pt x="423183" y="734482"/>
                </a:lnTo>
                <a:lnTo>
                  <a:pt x="426811" y="734255"/>
                </a:lnTo>
                <a:lnTo>
                  <a:pt x="430667" y="734482"/>
                </a:lnTo>
                <a:lnTo>
                  <a:pt x="434295" y="735161"/>
                </a:lnTo>
                <a:lnTo>
                  <a:pt x="437924" y="736067"/>
                </a:lnTo>
                <a:lnTo>
                  <a:pt x="441099" y="737427"/>
                </a:lnTo>
                <a:lnTo>
                  <a:pt x="546101" y="613725"/>
                </a:lnTo>
                <a:lnTo>
                  <a:pt x="592818" y="561843"/>
                </a:lnTo>
                <a:lnTo>
                  <a:pt x="591911" y="559804"/>
                </a:lnTo>
                <a:lnTo>
                  <a:pt x="591004" y="557992"/>
                </a:lnTo>
                <a:lnTo>
                  <a:pt x="590097" y="555726"/>
                </a:lnTo>
                <a:lnTo>
                  <a:pt x="589190" y="553460"/>
                </a:lnTo>
                <a:lnTo>
                  <a:pt x="588509" y="551421"/>
                </a:lnTo>
                <a:lnTo>
                  <a:pt x="588283" y="549156"/>
                </a:lnTo>
                <a:lnTo>
                  <a:pt x="587829" y="546664"/>
                </a:lnTo>
                <a:lnTo>
                  <a:pt x="587829" y="544398"/>
                </a:lnTo>
                <a:lnTo>
                  <a:pt x="588056" y="540773"/>
                </a:lnTo>
                <a:lnTo>
                  <a:pt x="588509" y="537375"/>
                </a:lnTo>
                <a:lnTo>
                  <a:pt x="589417" y="534203"/>
                </a:lnTo>
                <a:lnTo>
                  <a:pt x="590777" y="530804"/>
                </a:lnTo>
                <a:lnTo>
                  <a:pt x="592138" y="527859"/>
                </a:lnTo>
                <a:lnTo>
                  <a:pt x="593725" y="524914"/>
                </a:lnTo>
                <a:lnTo>
                  <a:pt x="595767" y="522422"/>
                </a:lnTo>
                <a:lnTo>
                  <a:pt x="598034" y="520156"/>
                </a:lnTo>
                <a:lnTo>
                  <a:pt x="600529" y="517664"/>
                </a:lnTo>
                <a:lnTo>
                  <a:pt x="603024" y="515852"/>
                </a:lnTo>
                <a:lnTo>
                  <a:pt x="605972" y="514039"/>
                </a:lnTo>
                <a:lnTo>
                  <a:pt x="608920" y="512680"/>
                </a:lnTo>
                <a:lnTo>
                  <a:pt x="612095" y="511320"/>
                </a:lnTo>
                <a:lnTo>
                  <a:pt x="615497" y="510414"/>
                </a:lnTo>
                <a:lnTo>
                  <a:pt x="618672" y="509961"/>
                </a:lnTo>
                <a:lnTo>
                  <a:pt x="622301" y="509734"/>
                </a:lnTo>
                <a:lnTo>
                  <a:pt x="625702" y="509961"/>
                </a:lnTo>
                <a:lnTo>
                  <a:pt x="629331" y="510414"/>
                </a:lnTo>
                <a:lnTo>
                  <a:pt x="632506" y="511320"/>
                </a:lnTo>
                <a:lnTo>
                  <a:pt x="635908" y="512680"/>
                </a:lnTo>
                <a:lnTo>
                  <a:pt x="638629" y="514039"/>
                </a:lnTo>
                <a:lnTo>
                  <a:pt x="641804" y="515852"/>
                </a:lnTo>
                <a:lnTo>
                  <a:pt x="644299" y="517664"/>
                </a:lnTo>
                <a:lnTo>
                  <a:pt x="646567" y="520156"/>
                </a:lnTo>
                <a:lnTo>
                  <a:pt x="649061" y="522422"/>
                </a:lnTo>
                <a:lnTo>
                  <a:pt x="650875" y="524914"/>
                </a:lnTo>
                <a:lnTo>
                  <a:pt x="652690" y="527859"/>
                </a:lnTo>
                <a:lnTo>
                  <a:pt x="654051" y="530804"/>
                </a:lnTo>
                <a:lnTo>
                  <a:pt x="655184" y="534203"/>
                </a:lnTo>
                <a:lnTo>
                  <a:pt x="655865" y="537375"/>
                </a:lnTo>
                <a:lnTo>
                  <a:pt x="656772" y="540773"/>
                </a:lnTo>
                <a:lnTo>
                  <a:pt x="656772" y="544398"/>
                </a:lnTo>
                <a:lnTo>
                  <a:pt x="656772" y="545078"/>
                </a:lnTo>
                <a:lnTo>
                  <a:pt x="770618" y="585179"/>
                </a:lnTo>
                <a:lnTo>
                  <a:pt x="773113" y="581780"/>
                </a:lnTo>
                <a:lnTo>
                  <a:pt x="776061" y="578835"/>
                </a:lnTo>
                <a:lnTo>
                  <a:pt x="779236" y="576116"/>
                </a:lnTo>
                <a:lnTo>
                  <a:pt x="782865" y="573851"/>
                </a:lnTo>
                <a:lnTo>
                  <a:pt x="786720" y="572038"/>
                </a:lnTo>
                <a:lnTo>
                  <a:pt x="790802" y="570452"/>
                </a:lnTo>
                <a:lnTo>
                  <a:pt x="792843" y="569999"/>
                </a:lnTo>
                <a:lnTo>
                  <a:pt x="794884" y="569773"/>
                </a:lnTo>
                <a:lnTo>
                  <a:pt x="797379" y="569546"/>
                </a:lnTo>
                <a:lnTo>
                  <a:pt x="799420" y="569546"/>
                </a:lnTo>
                <a:lnTo>
                  <a:pt x="802595" y="569546"/>
                </a:lnTo>
                <a:lnTo>
                  <a:pt x="805770" y="569999"/>
                </a:lnTo>
                <a:lnTo>
                  <a:pt x="808718" y="570679"/>
                </a:lnTo>
                <a:lnTo>
                  <a:pt x="811440" y="571812"/>
                </a:lnTo>
                <a:lnTo>
                  <a:pt x="814388" y="573171"/>
                </a:lnTo>
                <a:lnTo>
                  <a:pt x="816883" y="574530"/>
                </a:lnTo>
                <a:lnTo>
                  <a:pt x="819604" y="576116"/>
                </a:lnTo>
                <a:lnTo>
                  <a:pt x="821872" y="577929"/>
                </a:lnTo>
                <a:lnTo>
                  <a:pt x="900340" y="528992"/>
                </a:lnTo>
                <a:lnTo>
                  <a:pt x="910092" y="544171"/>
                </a:lnTo>
                <a:lnTo>
                  <a:pt x="831851" y="592655"/>
                </a:lnTo>
                <a:lnTo>
                  <a:pt x="832758" y="595601"/>
                </a:lnTo>
                <a:lnTo>
                  <a:pt x="833211" y="598093"/>
                </a:lnTo>
                <a:lnTo>
                  <a:pt x="833665" y="601038"/>
                </a:lnTo>
                <a:lnTo>
                  <a:pt x="833892" y="603983"/>
                </a:lnTo>
                <a:lnTo>
                  <a:pt x="833665" y="607382"/>
                </a:lnTo>
                <a:lnTo>
                  <a:pt x="833211" y="611007"/>
                </a:lnTo>
                <a:lnTo>
                  <a:pt x="832304" y="614178"/>
                </a:lnTo>
                <a:lnTo>
                  <a:pt x="831170" y="617350"/>
                </a:lnTo>
                <a:lnTo>
                  <a:pt x="829809" y="620296"/>
                </a:lnTo>
                <a:lnTo>
                  <a:pt x="827995" y="623241"/>
                </a:lnTo>
                <a:lnTo>
                  <a:pt x="825954" y="625733"/>
                </a:lnTo>
                <a:lnTo>
                  <a:pt x="823686" y="628225"/>
                </a:lnTo>
                <a:lnTo>
                  <a:pt x="821418" y="630491"/>
                </a:lnTo>
                <a:lnTo>
                  <a:pt x="818697" y="632530"/>
                </a:lnTo>
                <a:lnTo>
                  <a:pt x="815975" y="634116"/>
                </a:lnTo>
                <a:lnTo>
                  <a:pt x="813027" y="635475"/>
                </a:lnTo>
                <a:lnTo>
                  <a:pt x="809625" y="636608"/>
                </a:lnTo>
                <a:lnTo>
                  <a:pt x="806451" y="637741"/>
                </a:lnTo>
                <a:lnTo>
                  <a:pt x="802822" y="638194"/>
                </a:lnTo>
                <a:lnTo>
                  <a:pt x="799420" y="638420"/>
                </a:lnTo>
                <a:lnTo>
                  <a:pt x="795792" y="638194"/>
                </a:lnTo>
                <a:lnTo>
                  <a:pt x="792617" y="637741"/>
                </a:lnTo>
                <a:lnTo>
                  <a:pt x="789215" y="636608"/>
                </a:lnTo>
                <a:lnTo>
                  <a:pt x="786040" y="635475"/>
                </a:lnTo>
                <a:lnTo>
                  <a:pt x="783092" y="634116"/>
                </a:lnTo>
                <a:lnTo>
                  <a:pt x="780143" y="632530"/>
                </a:lnTo>
                <a:lnTo>
                  <a:pt x="777649" y="630491"/>
                </a:lnTo>
                <a:lnTo>
                  <a:pt x="775154" y="628225"/>
                </a:lnTo>
                <a:lnTo>
                  <a:pt x="772886" y="625733"/>
                </a:lnTo>
                <a:lnTo>
                  <a:pt x="770845" y="623241"/>
                </a:lnTo>
                <a:lnTo>
                  <a:pt x="769258" y="620296"/>
                </a:lnTo>
                <a:lnTo>
                  <a:pt x="767897" y="617350"/>
                </a:lnTo>
                <a:lnTo>
                  <a:pt x="766536" y="614178"/>
                </a:lnTo>
                <a:lnTo>
                  <a:pt x="765629" y="611007"/>
                </a:lnTo>
                <a:lnTo>
                  <a:pt x="765175" y="607382"/>
                </a:lnTo>
                <a:lnTo>
                  <a:pt x="764949" y="603983"/>
                </a:lnTo>
                <a:lnTo>
                  <a:pt x="765175" y="602397"/>
                </a:lnTo>
                <a:lnTo>
                  <a:pt x="651556" y="562296"/>
                </a:lnTo>
                <a:lnTo>
                  <a:pt x="649061" y="565921"/>
                </a:lnTo>
                <a:lnTo>
                  <a:pt x="646113" y="569093"/>
                </a:lnTo>
                <a:lnTo>
                  <a:pt x="642938" y="571812"/>
                </a:lnTo>
                <a:lnTo>
                  <a:pt x="639309" y="574304"/>
                </a:lnTo>
                <a:lnTo>
                  <a:pt x="635454" y="576116"/>
                </a:lnTo>
                <a:lnTo>
                  <a:pt x="633186" y="576796"/>
                </a:lnTo>
                <a:lnTo>
                  <a:pt x="631145" y="577476"/>
                </a:lnTo>
                <a:lnTo>
                  <a:pt x="629104" y="577929"/>
                </a:lnTo>
                <a:lnTo>
                  <a:pt x="627063" y="578155"/>
                </a:lnTo>
                <a:lnTo>
                  <a:pt x="624568" y="578609"/>
                </a:lnTo>
                <a:lnTo>
                  <a:pt x="622301" y="578835"/>
                </a:lnTo>
                <a:lnTo>
                  <a:pt x="620259" y="578609"/>
                </a:lnTo>
                <a:lnTo>
                  <a:pt x="617765" y="578155"/>
                </a:lnTo>
                <a:lnTo>
                  <a:pt x="615724" y="577929"/>
                </a:lnTo>
                <a:lnTo>
                  <a:pt x="613683" y="577476"/>
                </a:lnTo>
                <a:lnTo>
                  <a:pt x="609601" y="576116"/>
                </a:lnTo>
                <a:lnTo>
                  <a:pt x="605972" y="574304"/>
                </a:lnTo>
                <a:lnTo>
                  <a:pt x="559481" y="625733"/>
                </a:lnTo>
                <a:lnTo>
                  <a:pt x="454706" y="748755"/>
                </a:lnTo>
                <a:lnTo>
                  <a:pt x="456293" y="750794"/>
                </a:lnTo>
                <a:lnTo>
                  <a:pt x="457427" y="753059"/>
                </a:lnTo>
                <a:lnTo>
                  <a:pt x="458561" y="755325"/>
                </a:lnTo>
                <a:lnTo>
                  <a:pt x="459468" y="758044"/>
                </a:lnTo>
                <a:lnTo>
                  <a:pt x="460149" y="760536"/>
                </a:lnTo>
                <a:lnTo>
                  <a:pt x="460602" y="763028"/>
                </a:lnTo>
                <a:lnTo>
                  <a:pt x="461056" y="765747"/>
                </a:lnTo>
                <a:lnTo>
                  <a:pt x="461056" y="768465"/>
                </a:lnTo>
                <a:lnTo>
                  <a:pt x="460829" y="772090"/>
                </a:lnTo>
                <a:lnTo>
                  <a:pt x="460375" y="775489"/>
                </a:lnTo>
                <a:lnTo>
                  <a:pt x="459695" y="778887"/>
                </a:lnTo>
                <a:lnTo>
                  <a:pt x="458561" y="781833"/>
                </a:lnTo>
                <a:lnTo>
                  <a:pt x="456974" y="784778"/>
                </a:lnTo>
                <a:lnTo>
                  <a:pt x="455159" y="787723"/>
                </a:lnTo>
                <a:lnTo>
                  <a:pt x="453345" y="790442"/>
                </a:lnTo>
                <a:lnTo>
                  <a:pt x="451077" y="792707"/>
                </a:lnTo>
                <a:lnTo>
                  <a:pt x="448583" y="795200"/>
                </a:lnTo>
                <a:lnTo>
                  <a:pt x="445861" y="797012"/>
                </a:lnTo>
                <a:lnTo>
                  <a:pt x="443140" y="798824"/>
                </a:lnTo>
                <a:lnTo>
                  <a:pt x="439965" y="800184"/>
                </a:lnTo>
                <a:lnTo>
                  <a:pt x="437017" y="801543"/>
                </a:lnTo>
                <a:lnTo>
                  <a:pt x="433615" y="802223"/>
                </a:lnTo>
                <a:lnTo>
                  <a:pt x="430213" y="802903"/>
                </a:lnTo>
                <a:lnTo>
                  <a:pt x="426811" y="802903"/>
                </a:lnTo>
                <a:lnTo>
                  <a:pt x="423183" y="802903"/>
                </a:lnTo>
                <a:lnTo>
                  <a:pt x="419781" y="802223"/>
                </a:lnTo>
                <a:lnTo>
                  <a:pt x="416379" y="801317"/>
                </a:lnTo>
                <a:lnTo>
                  <a:pt x="413204" y="799957"/>
                </a:lnTo>
                <a:lnTo>
                  <a:pt x="410029" y="798598"/>
                </a:lnTo>
                <a:lnTo>
                  <a:pt x="407308" y="796785"/>
                </a:lnTo>
                <a:lnTo>
                  <a:pt x="404586" y="794973"/>
                </a:lnTo>
                <a:lnTo>
                  <a:pt x="402092" y="792481"/>
                </a:lnTo>
                <a:lnTo>
                  <a:pt x="253094" y="875402"/>
                </a:lnTo>
                <a:lnTo>
                  <a:pt x="253094" y="920940"/>
                </a:lnTo>
                <a:lnTo>
                  <a:pt x="303667" y="920940"/>
                </a:lnTo>
                <a:lnTo>
                  <a:pt x="303667" y="938838"/>
                </a:lnTo>
                <a:lnTo>
                  <a:pt x="253094" y="938838"/>
                </a:lnTo>
                <a:lnTo>
                  <a:pt x="253094" y="1020853"/>
                </a:lnTo>
                <a:lnTo>
                  <a:pt x="374878" y="910971"/>
                </a:lnTo>
                <a:lnTo>
                  <a:pt x="373063" y="907573"/>
                </a:lnTo>
                <a:lnTo>
                  <a:pt x="371929" y="903495"/>
                </a:lnTo>
                <a:lnTo>
                  <a:pt x="371022" y="899643"/>
                </a:lnTo>
                <a:lnTo>
                  <a:pt x="370795" y="895565"/>
                </a:lnTo>
                <a:lnTo>
                  <a:pt x="371022" y="892167"/>
                </a:lnTo>
                <a:lnTo>
                  <a:pt x="371476" y="888542"/>
                </a:lnTo>
                <a:lnTo>
                  <a:pt x="372383" y="885370"/>
                </a:lnTo>
                <a:lnTo>
                  <a:pt x="373517" y="882198"/>
                </a:lnTo>
                <a:lnTo>
                  <a:pt x="375104" y="879027"/>
                </a:lnTo>
                <a:lnTo>
                  <a:pt x="376692" y="876308"/>
                </a:lnTo>
                <a:lnTo>
                  <a:pt x="378733" y="873589"/>
                </a:lnTo>
                <a:lnTo>
                  <a:pt x="380774" y="871324"/>
                </a:lnTo>
                <a:lnTo>
                  <a:pt x="383495" y="869058"/>
                </a:lnTo>
                <a:lnTo>
                  <a:pt x="385990" y="867245"/>
                </a:lnTo>
                <a:lnTo>
                  <a:pt x="388711" y="865206"/>
                </a:lnTo>
                <a:lnTo>
                  <a:pt x="391886" y="863847"/>
                </a:lnTo>
                <a:lnTo>
                  <a:pt x="394835" y="862714"/>
                </a:lnTo>
                <a:lnTo>
                  <a:pt x="398463" y="861808"/>
                </a:lnTo>
                <a:lnTo>
                  <a:pt x="401638" y="861355"/>
                </a:lnTo>
                <a:lnTo>
                  <a:pt x="405267" y="861128"/>
                </a:lnTo>
                <a:lnTo>
                  <a:pt x="408669" y="861355"/>
                </a:lnTo>
                <a:lnTo>
                  <a:pt x="412297" y="861808"/>
                </a:lnTo>
                <a:lnTo>
                  <a:pt x="415472" y="862714"/>
                </a:lnTo>
                <a:lnTo>
                  <a:pt x="418647" y="863847"/>
                </a:lnTo>
                <a:lnTo>
                  <a:pt x="421595" y="865206"/>
                </a:lnTo>
                <a:lnTo>
                  <a:pt x="424544" y="867245"/>
                </a:lnTo>
                <a:lnTo>
                  <a:pt x="427265" y="869058"/>
                </a:lnTo>
                <a:lnTo>
                  <a:pt x="429533" y="871324"/>
                </a:lnTo>
                <a:lnTo>
                  <a:pt x="431801" y="873589"/>
                </a:lnTo>
                <a:lnTo>
                  <a:pt x="433615" y="876308"/>
                </a:lnTo>
                <a:lnTo>
                  <a:pt x="435656" y="879027"/>
                </a:lnTo>
                <a:lnTo>
                  <a:pt x="437017" y="882198"/>
                </a:lnTo>
                <a:lnTo>
                  <a:pt x="438151" y="885370"/>
                </a:lnTo>
                <a:lnTo>
                  <a:pt x="438831" y="888542"/>
                </a:lnTo>
                <a:lnTo>
                  <a:pt x="439511" y="892167"/>
                </a:lnTo>
                <a:lnTo>
                  <a:pt x="439511" y="895565"/>
                </a:lnTo>
                <a:lnTo>
                  <a:pt x="439511" y="897831"/>
                </a:lnTo>
                <a:lnTo>
                  <a:pt x="439284" y="899870"/>
                </a:lnTo>
                <a:lnTo>
                  <a:pt x="438604" y="904175"/>
                </a:lnTo>
                <a:lnTo>
                  <a:pt x="437244" y="908026"/>
                </a:lnTo>
                <a:lnTo>
                  <a:pt x="435656" y="911651"/>
                </a:lnTo>
                <a:lnTo>
                  <a:pt x="463097" y="937705"/>
                </a:lnTo>
                <a:lnTo>
                  <a:pt x="465592" y="935893"/>
                </a:lnTo>
                <a:lnTo>
                  <a:pt x="467859" y="934534"/>
                </a:lnTo>
                <a:lnTo>
                  <a:pt x="470354" y="932948"/>
                </a:lnTo>
                <a:lnTo>
                  <a:pt x="473075" y="932041"/>
                </a:lnTo>
                <a:lnTo>
                  <a:pt x="475797" y="931135"/>
                </a:lnTo>
                <a:lnTo>
                  <a:pt x="478745" y="930456"/>
                </a:lnTo>
                <a:lnTo>
                  <a:pt x="481467" y="930002"/>
                </a:lnTo>
                <a:lnTo>
                  <a:pt x="484415" y="930002"/>
                </a:lnTo>
                <a:lnTo>
                  <a:pt x="487590" y="930229"/>
                </a:lnTo>
                <a:lnTo>
                  <a:pt x="490084" y="930456"/>
                </a:lnTo>
                <a:lnTo>
                  <a:pt x="561975" y="752606"/>
                </a:lnTo>
                <a:lnTo>
                  <a:pt x="558120" y="750341"/>
                </a:lnTo>
                <a:lnTo>
                  <a:pt x="554945" y="747169"/>
                </a:lnTo>
                <a:lnTo>
                  <a:pt x="551770" y="743997"/>
                </a:lnTo>
                <a:lnTo>
                  <a:pt x="550636" y="742411"/>
                </a:lnTo>
                <a:lnTo>
                  <a:pt x="549502" y="740372"/>
                </a:lnTo>
                <a:lnTo>
                  <a:pt x="548368" y="738333"/>
                </a:lnTo>
                <a:lnTo>
                  <a:pt x="547461" y="736521"/>
                </a:lnTo>
                <a:lnTo>
                  <a:pt x="546781" y="734482"/>
                </a:lnTo>
                <a:lnTo>
                  <a:pt x="546101" y="732216"/>
                </a:lnTo>
                <a:lnTo>
                  <a:pt x="545420" y="729950"/>
                </a:lnTo>
                <a:lnTo>
                  <a:pt x="544967" y="727911"/>
                </a:lnTo>
                <a:lnTo>
                  <a:pt x="544740" y="725419"/>
                </a:lnTo>
                <a:lnTo>
                  <a:pt x="544513" y="722927"/>
                </a:lnTo>
                <a:lnTo>
                  <a:pt x="544740" y="719529"/>
                </a:lnTo>
                <a:lnTo>
                  <a:pt x="545420" y="716130"/>
                </a:lnTo>
                <a:lnTo>
                  <a:pt x="546327" y="712958"/>
                </a:lnTo>
                <a:lnTo>
                  <a:pt x="547461" y="709560"/>
                </a:lnTo>
                <a:lnTo>
                  <a:pt x="548822" y="706615"/>
                </a:lnTo>
                <a:lnTo>
                  <a:pt x="550409" y="703669"/>
                </a:lnTo>
                <a:lnTo>
                  <a:pt x="552677" y="701177"/>
                </a:lnTo>
                <a:lnTo>
                  <a:pt x="554718" y="698685"/>
                </a:lnTo>
                <a:lnTo>
                  <a:pt x="557213" y="696420"/>
                </a:lnTo>
                <a:lnTo>
                  <a:pt x="559708" y="694381"/>
                </a:lnTo>
                <a:lnTo>
                  <a:pt x="562656" y="692795"/>
                </a:lnTo>
                <a:lnTo>
                  <a:pt x="565604" y="691435"/>
                </a:lnTo>
                <a:lnTo>
                  <a:pt x="569006" y="690302"/>
                </a:lnTo>
                <a:lnTo>
                  <a:pt x="572181" y="689170"/>
                </a:lnTo>
                <a:lnTo>
                  <a:pt x="575583" y="688717"/>
                </a:lnTo>
                <a:lnTo>
                  <a:pt x="578984" y="688490"/>
                </a:lnTo>
                <a:lnTo>
                  <a:pt x="582613" y="688717"/>
                </a:lnTo>
                <a:lnTo>
                  <a:pt x="586015" y="689170"/>
                </a:lnTo>
                <a:lnTo>
                  <a:pt x="589190" y="690302"/>
                </a:lnTo>
                <a:lnTo>
                  <a:pt x="592592" y="691435"/>
                </a:lnTo>
                <a:lnTo>
                  <a:pt x="595540" y="692795"/>
                </a:lnTo>
                <a:lnTo>
                  <a:pt x="598488" y="694381"/>
                </a:lnTo>
                <a:lnTo>
                  <a:pt x="600983" y="696420"/>
                </a:lnTo>
                <a:lnTo>
                  <a:pt x="603251" y="698685"/>
                </a:lnTo>
                <a:lnTo>
                  <a:pt x="605745" y="701177"/>
                </a:lnTo>
                <a:lnTo>
                  <a:pt x="607559" y="703669"/>
                </a:lnTo>
                <a:lnTo>
                  <a:pt x="609374" y="706615"/>
                </a:lnTo>
                <a:lnTo>
                  <a:pt x="610734" y="709560"/>
                </a:lnTo>
                <a:lnTo>
                  <a:pt x="612095" y="712958"/>
                </a:lnTo>
                <a:lnTo>
                  <a:pt x="613002" y="716130"/>
                </a:lnTo>
                <a:lnTo>
                  <a:pt x="613456" y="719529"/>
                </a:lnTo>
                <a:lnTo>
                  <a:pt x="613683" y="722927"/>
                </a:lnTo>
                <a:lnTo>
                  <a:pt x="613456" y="725646"/>
                </a:lnTo>
                <a:lnTo>
                  <a:pt x="613229" y="728591"/>
                </a:lnTo>
                <a:lnTo>
                  <a:pt x="612549" y="731083"/>
                </a:lnTo>
                <a:lnTo>
                  <a:pt x="611642" y="733575"/>
                </a:lnTo>
                <a:lnTo>
                  <a:pt x="610734" y="736294"/>
                </a:lnTo>
                <a:lnTo>
                  <a:pt x="609601" y="738560"/>
                </a:lnTo>
                <a:lnTo>
                  <a:pt x="608467" y="740825"/>
                </a:lnTo>
                <a:lnTo>
                  <a:pt x="607106" y="743091"/>
                </a:lnTo>
                <a:lnTo>
                  <a:pt x="681265" y="796106"/>
                </a:lnTo>
                <a:lnTo>
                  <a:pt x="683306" y="794293"/>
                </a:lnTo>
                <a:lnTo>
                  <a:pt x="685801" y="792481"/>
                </a:lnTo>
                <a:lnTo>
                  <a:pt x="688522" y="791121"/>
                </a:lnTo>
                <a:lnTo>
                  <a:pt x="691243" y="789989"/>
                </a:lnTo>
                <a:lnTo>
                  <a:pt x="694192" y="789082"/>
                </a:lnTo>
                <a:lnTo>
                  <a:pt x="696913" y="788403"/>
                </a:lnTo>
                <a:lnTo>
                  <a:pt x="699861" y="788176"/>
                </a:lnTo>
                <a:lnTo>
                  <a:pt x="703263" y="787950"/>
                </a:lnTo>
                <a:lnTo>
                  <a:pt x="705531" y="787950"/>
                </a:lnTo>
                <a:lnTo>
                  <a:pt x="707799" y="788176"/>
                </a:lnTo>
                <a:lnTo>
                  <a:pt x="710293" y="788629"/>
                </a:lnTo>
                <a:lnTo>
                  <a:pt x="712334" y="789309"/>
                </a:lnTo>
                <a:lnTo>
                  <a:pt x="714602" y="789989"/>
                </a:lnTo>
                <a:lnTo>
                  <a:pt x="716870" y="790668"/>
                </a:lnTo>
                <a:lnTo>
                  <a:pt x="718911" y="791801"/>
                </a:lnTo>
                <a:lnTo>
                  <a:pt x="720725" y="792707"/>
                </a:lnTo>
                <a:lnTo>
                  <a:pt x="786720" y="747622"/>
                </a:lnTo>
                <a:lnTo>
                  <a:pt x="785586" y="744450"/>
                </a:lnTo>
                <a:lnTo>
                  <a:pt x="784679" y="741278"/>
                </a:lnTo>
                <a:lnTo>
                  <a:pt x="784225" y="737653"/>
                </a:lnTo>
                <a:lnTo>
                  <a:pt x="783999" y="734255"/>
                </a:lnTo>
                <a:lnTo>
                  <a:pt x="784225" y="730630"/>
                </a:lnTo>
                <a:lnTo>
                  <a:pt x="784679" y="727232"/>
                </a:lnTo>
                <a:lnTo>
                  <a:pt x="785586" y="723833"/>
                </a:lnTo>
                <a:lnTo>
                  <a:pt x="786720" y="720888"/>
                </a:lnTo>
                <a:lnTo>
                  <a:pt x="788081" y="717716"/>
                </a:lnTo>
                <a:lnTo>
                  <a:pt x="789668" y="714997"/>
                </a:lnTo>
                <a:lnTo>
                  <a:pt x="791936" y="712279"/>
                </a:lnTo>
                <a:lnTo>
                  <a:pt x="793977" y="709787"/>
                </a:lnTo>
                <a:lnTo>
                  <a:pt x="796472" y="707521"/>
                </a:lnTo>
                <a:lnTo>
                  <a:pt x="799193" y="705708"/>
                </a:lnTo>
                <a:lnTo>
                  <a:pt x="801915" y="703896"/>
                </a:lnTo>
                <a:lnTo>
                  <a:pt x="805090" y="702310"/>
                </a:lnTo>
                <a:lnTo>
                  <a:pt x="808265" y="701177"/>
                </a:lnTo>
                <a:lnTo>
                  <a:pt x="811440" y="700498"/>
                </a:lnTo>
                <a:lnTo>
                  <a:pt x="814842" y="700045"/>
                </a:lnTo>
                <a:lnTo>
                  <a:pt x="818243" y="699818"/>
                </a:lnTo>
                <a:lnTo>
                  <a:pt x="822099" y="700045"/>
                </a:lnTo>
                <a:lnTo>
                  <a:pt x="825274" y="700498"/>
                </a:lnTo>
                <a:lnTo>
                  <a:pt x="828675" y="701404"/>
                </a:lnTo>
                <a:lnTo>
                  <a:pt x="831851" y="702537"/>
                </a:lnTo>
                <a:lnTo>
                  <a:pt x="897618" y="598999"/>
                </a:lnTo>
                <a:lnTo>
                  <a:pt x="912813" y="608741"/>
                </a:lnTo>
                <a:lnTo>
                  <a:pt x="845684" y="713412"/>
                </a:lnTo>
                <a:lnTo>
                  <a:pt x="847272" y="715451"/>
                </a:lnTo>
                <a:lnTo>
                  <a:pt x="848633" y="717716"/>
                </a:lnTo>
                <a:lnTo>
                  <a:pt x="849993" y="720435"/>
                </a:lnTo>
                <a:lnTo>
                  <a:pt x="850901" y="722927"/>
                </a:lnTo>
                <a:lnTo>
                  <a:pt x="851808" y="725646"/>
                </a:lnTo>
                <a:lnTo>
                  <a:pt x="852261" y="728364"/>
                </a:lnTo>
                <a:lnTo>
                  <a:pt x="852715" y="731310"/>
                </a:lnTo>
                <a:lnTo>
                  <a:pt x="852942" y="734255"/>
                </a:lnTo>
                <a:lnTo>
                  <a:pt x="852715" y="737653"/>
                </a:lnTo>
                <a:lnTo>
                  <a:pt x="852261" y="741278"/>
                </a:lnTo>
                <a:lnTo>
                  <a:pt x="851354" y="744450"/>
                </a:lnTo>
                <a:lnTo>
                  <a:pt x="850220" y="747395"/>
                </a:lnTo>
                <a:lnTo>
                  <a:pt x="848633" y="750567"/>
                </a:lnTo>
                <a:lnTo>
                  <a:pt x="846818" y="753286"/>
                </a:lnTo>
                <a:lnTo>
                  <a:pt x="845004" y="756231"/>
                </a:lnTo>
                <a:lnTo>
                  <a:pt x="842963" y="758497"/>
                </a:lnTo>
                <a:lnTo>
                  <a:pt x="840242" y="760762"/>
                </a:lnTo>
                <a:lnTo>
                  <a:pt x="837747" y="762575"/>
                </a:lnTo>
                <a:lnTo>
                  <a:pt x="835025" y="764387"/>
                </a:lnTo>
                <a:lnTo>
                  <a:pt x="831851" y="765973"/>
                </a:lnTo>
                <a:lnTo>
                  <a:pt x="828675" y="767106"/>
                </a:lnTo>
                <a:lnTo>
                  <a:pt x="825274" y="767786"/>
                </a:lnTo>
                <a:lnTo>
                  <a:pt x="821872" y="768239"/>
                </a:lnTo>
                <a:lnTo>
                  <a:pt x="818243" y="768465"/>
                </a:lnTo>
                <a:lnTo>
                  <a:pt x="815522" y="768465"/>
                </a:lnTo>
                <a:lnTo>
                  <a:pt x="812801" y="768012"/>
                </a:lnTo>
                <a:lnTo>
                  <a:pt x="810079" y="767559"/>
                </a:lnTo>
                <a:lnTo>
                  <a:pt x="807584" y="766653"/>
                </a:lnTo>
                <a:lnTo>
                  <a:pt x="805090" y="765747"/>
                </a:lnTo>
                <a:lnTo>
                  <a:pt x="802595" y="764614"/>
                </a:lnTo>
                <a:lnTo>
                  <a:pt x="800327" y="763028"/>
                </a:lnTo>
                <a:lnTo>
                  <a:pt x="798059" y="761669"/>
                </a:lnTo>
                <a:lnTo>
                  <a:pt x="733425" y="806074"/>
                </a:lnTo>
                <a:lnTo>
                  <a:pt x="735013" y="809926"/>
                </a:lnTo>
                <a:lnTo>
                  <a:pt x="736374" y="813777"/>
                </a:lnTo>
                <a:lnTo>
                  <a:pt x="737281" y="818082"/>
                </a:lnTo>
                <a:lnTo>
                  <a:pt x="737508" y="820121"/>
                </a:lnTo>
                <a:lnTo>
                  <a:pt x="737508" y="822160"/>
                </a:lnTo>
                <a:lnTo>
                  <a:pt x="737281" y="825785"/>
                </a:lnTo>
                <a:lnTo>
                  <a:pt x="736827" y="829183"/>
                </a:lnTo>
                <a:lnTo>
                  <a:pt x="735920" y="832582"/>
                </a:lnTo>
                <a:lnTo>
                  <a:pt x="734786" y="835527"/>
                </a:lnTo>
                <a:lnTo>
                  <a:pt x="733425" y="838699"/>
                </a:lnTo>
                <a:lnTo>
                  <a:pt x="731838" y="841418"/>
                </a:lnTo>
                <a:lnTo>
                  <a:pt x="729570" y="844136"/>
                </a:lnTo>
                <a:lnTo>
                  <a:pt x="727529" y="846629"/>
                </a:lnTo>
                <a:lnTo>
                  <a:pt x="725034" y="848894"/>
                </a:lnTo>
                <a:lnTo>
                  <a:pt x="722313" y="850707"/>
                </a:lnTo>
                <a:lnTo>
                  <a:pt x="719592" y="852746"/>
                </a:lnTo>
                <a:lnTo>
                  <a:pt x="716643" y="854105"/>
                </a:lnTo>
                <a:lnTo>
                  <a:pt x="713242" y="855238"/>
                </a:lnTo>
                <a:lnTo>
                  <a:pt x="710067" y="855917"/>
                </a:lnTo>
                <a:lnTo>
                  <a:pt x="706665" y="856597"/>
                </a:lnTo>
                <a:lnTo>
                  <a:pt x="703263" y="856597"/>
                </a:lnTo>
                <a:lnTo>
                  <a:pt x="699634" y="856597"/>
                </a:lnTo>
                <a:lnTo>
                  <a:pt x="696233" y="855917"/>
                </a:lnTo>
                <a:lnTo>
                  <a:pt x="692831" y="855238"/>
                </a:lnTo>
                <a:lnTo>
                  <a:pt x="689656" y="854105"/>
                </a:lnTo>
                <a:lnTo>
                  <a:pt x="686934" y="852746"/>
                </a:lnTo>
                <a:lnTo>
                  <a:pt x="683759" y="850707"/>
                </a:lnTo>
                <a:lnTo>
                  <a:pt x="681265" y="848894"/>
                </a:lnTo>
                <a:lnTo>
                  <a:pt x="678997" y="846629"/>
                </a:lnTo>
                <a:lnTo>
                  <a:pt x="676502" y="844136"/>
                </a:lnTo>
                <a:lnTo>
                  <a:pt x="674688" y="841418"/>
                </a:lnTo>
                <a:lnTo>
                  <a:pt x="672874" y="838699"/>
                </a:lnTo>
                <a:lnTo>
                  <a:pt x="671513" y="835527"/>
                </a:lnTo>
                <a:lnTo>
                  <a:pt x="670152" y="832582"/>
                </a:lnTo>
                <a:lnTo>
                  <a:pt x="669472" y="829183"/>
                </a:lnTo>
                <a:lnTo>
                  <a:pt x="668792" y="825785"/>
                </a:lnTo>
                <a:lnTo>
                  <a:pt x="668792" y="822160"/>
                </a:lnTo>
                <a:lnTo>
                  <a:pt x="668792" y="819215"/>
                </a:lnTo>
                <a:lnTo>
                  <a:pt x="669245" y="816496"/>
                </a:lnTo>
                <a:lnTo>
                  <a:pt x="669925" y="813551"/>
                </a:lnTo>
                <a:lnTo>
                  <a:pt x="670833" y="810832"/>
                </a:lnTo>
                <a:lnTo>
                  <a:pt x="592592" y="754645"/>
                </a:lnTo>
                <a:lnTo>
                  <a:pt x="589190" y="755778"/>
                </a:lnTo>
                <a:lnTo>
                  <a:pt x="586242" y="756684"/>
                </a:lnTo>
                <a:lnTo>
                  <a:pt x="582840" y="757364"/>
                </a:lnTo>
                <a:lnTo>
                  <a:pt x="579438" y="757364"/>
                </a:lnTo>
                <a:lnTo>
                  <a:pt x="506413" y="937932"/>
                </a:lnTo>
                <a:lnTo>
                  <a:pt x="509361" y="940424"/>
                </a:lnTo>
                <a:lnTo>
                  <a:pt x="511629" y="943369"/>
                </a:lnTo>
                <a:lnTo>
                  <a:pt x="513670" y="946315"/>
                </a:lnTo>
                <a:lnTo>
                  <a:pt x="515711" y="949713"/>
                </a:lnTo>
                <a:lnTo>
                  <a:pt x="517072" y="953112"/>
                </a:lnTo>
                <a:lnTo>
                  <a:pt x="518206" y="956736"/>
                </a:lnTo>
                <a:lnTo>
                  <a:pt x="518886" y="960361"/>
                </a:lnTo>
                <a:lnTo>
                  <a:pt x="519113" y="964440"/>
                </a:lnTo>
                <a:lnTo>
                  <a:pt x="518886" y="967838"/>
                </a:lnTo>
                <a:lnTo>
                  <a:pt x="518433" y="971463"/>
                </a:lnTo>
                <a:lnTo>
                  <a:pt x="517525" y="974635"/>
                </a:lnTo>
                <a:lnTo>
                  <a:pt x="516392" y="977580"/>
                </a:lnTo>
                <a:lnTo>
                  <a:pt x="514804" y="980752"/>
                </a:lnTo>
                <a:lnTo>
                  <a:pt x="512990" y="983471"/>
                </a:lnTo>
                <a:lnTo>
                  <a:pt x="511175" y="986416"/>
                </a:lnTo>
                <a:lnTo>
                  <a:pt x="508908" y="988681"/>
                </a:lnTo>
                <a:lnTo>
                  <a:pt x="506413" y="990947"/>
                </a:lnTo>
                <a:lnTo>
                  <a:pt x="503918" y="992986"/>
                </a:lnTo>
                <a:lnTo>
                  <a:pt x="501197" y="994572"/>
                </a:lnTo>
                <a:lnTo>
                  <a:pt x="498022" y="996158"/>
                </a:lnTo>
                <a:lnTo>
                  <a:pt x="494847" y="997291"/>
                </a:lnTo>
                <a:lnTo>
                  <a:pt x="491445" y="997970"/>
                </a:lnTo>
                <a:lnTo>
                  <a:pt x="488043" y="998423"/>
                </a:lnTo>
                <a:lnTo>
                  <a:pt x="484415" y="998650"/>
                </a:lnTo>
                <a:lnTo>
                  <a:pt x="481013" y="998423"/>
                </a:lnTo>
                <a:lnTo>
                  <a:pt x="477611" y="997970"/>
                </a:lnTo>
                <a:lnTo>
                  <a:pt x="474436" y="997291"/>
                </a:lnTo>
                <a:lnTo>
                  <a:pt x="471261" y="996158"/>
                </a:lnTo>
                <a:lnTo>
                  <a:pt x="468086" y="994572"/>
                </a:lnTo>
                <a:lnTo>
                  <a:pt x="465365" y="992986"/>
                </a:lnTo>
                <a:lnTo>
                  <a:pt x="462643" y="990947"/>
                </a:lnTo>
                <a:lnTo>
                  <a:pt x="460149" y="988681"/>
                </a:lnTo>
                <a:lnTo>
                  <a:pt x="458108" y="986416"/>
                </a:lnTo>
                <a:lnTo>
                  <a:pt x="455840" y="983471"/>
                </a:lnTo>
                <a:lnTo>
                  <a:pt x="454252" y="980752"/>
                </a:lnTo>
                <a:lnTo>
                  <a:pt x="452892" y="977580"/>
                </a:lnTo>
                <a:lnTo>
                  <a:pt x="451758" y="974635"/>
                </a:lnTo>
                <a:lnTo>
                  <a:pt x="450851" y="971463"/>
                </a:lnTo>
                <a:lnTo>
                  <a:pt x="450397" y="967838"/>
                </a:lnTo>
                <a:lnTo>
                  <a:pt x="450170" y="964440"/>
                </a:lnTo>
                <a:lnTo>
                  <a:pt x="450397" y="961041"/>
                </a:lnTo>
                <a:lnTo>
                  <a:pt x="450851" y="958096"/>
                </a:lnTo>
                <a:lnTo>
                  <a:pt x="451531" y="954924"/>
                </a:lnTo>
                <a:lnTo>
                  <a:pt x="452438" y="952205"/>
                </a:lnTo>
                <a:lnTo>
                  <a:pt x="423183" y="924792"/>
                </a:lnTo>
                <a:lnTo>
                  <a:pt x="421369" y="925924"/>
                </a:lnTo>
                <a:lnTo>
                  <a:pt x="419328" y="927057"/>
                </a:lnTo>
                <a:lnTo>
                  <a:pt x="416833" y="927963"/>
                </a:lnTo>
                <a:lnTo>
                  <a:pt x="414792" y="928643"/>
                </a:lnTo>
                <a:lnTo>
                  <a:pt x="412524" y="929096"/>
                </a:lnTo>
                <a:lnTo>
                  <a:pt x="410029" y="929549"/>
                </a:lnTo>
                <a:lnTo>
                  <a:pt x="407761" y="929776"/>
                </a:lnTo>
                <a:lnTo>
                  <a:pt x="405267" y="930002"/>
                </a:lnTo>
                <a:lnTo>
                  <a:pt x="402545" y="929776"/>
                </a:lnTo>
                <a:lnTo>
                  <a:pt x="400278" y="929549"/>
                </a:lnTo>
                <a:lnTo>
                  <a:pt x="397783" y="929096"/>
                </a:lnTo>
                <a:lnTo>
                  <a:pt x="395288" y="928643"/>
                </a:lnTo>
                <a:lnTo>
                  <a:pt x="393020" y="927737"/>
                </a:lnTo>
                <a:lnTo>
                  <a:pt x="390979" y="926831"/>
                </a:lnTo>
                <a:lnTo>
                  <a:pt x="388711" y="925698"/>
                </a:lnTo>
                <a:lnTo>
                  <a:pt x="386670" y="924338"/>
                </a:lnTo>
                <a:lnTo>
                  <a:pt x="253094" y="1045321"/>
                </a:lnTo>
                <a:lnTo>
                  <a:pt x="253094" y="1081797"/>
                </a:lnTo>
                <a:lnTo>
                  <a:pt x="396195" y="1081797"/>
                </a:lnTo>
                <a:lnTo>
                  <a:pt x="396195" y="1033087"/>
                </a:lnTo>
                <a:lnTo>
                  <a:pt x="414338" y="1033087"/>
                </a:lnTo>
                <a:lnTo>
                  <a:pt x="414338" y="1081797"/>
                </a:lnTo>
                <a:lnTo>
                  <a:pt x="529999" y="1081797"/>
                </a:lnTo>
                <a:lnTo>
                  <a:pt x="529999" y="1033087"/>
                </a:lnTo>
                <a:lnTo>
                  <a:pt x="547915" y="1033087"/>
                </a:lnTo>
                <a:lnTo>
                  <a:pt x="547915" y="1081797"/>
                </a:lnTo>
                <a:lnTo>
                  <a:pt x="663575" y="1081797"/>
                </a:lnTo>
                <a:lnTo>
                  <a:pt x="663575" y="1033087"/>
                </a:lnTo>
                <a:lnTo>
                  <a:pt x="681718" y="1033087"/>
                </a:lnTo>
                <a:lnTo>
                  <a:pt x="681718" y="1081797"/>
                </a:lnTo>
                <a:lnTo>
                  <a:pt x="797606" y="1081797"/>
                </a:lnTo>
                <a:lnTo>
                  <a:pt x="797606" y="1033087"/>
                </a:lnTo>
                <a:lnTo>
                  <a:pt x="815522" y="1033087"/>
                </a:lnTo>
                <a:lnTo>
                  <a:pt x="815522" y="1081797"/>
                </a:lnTo>
                <a:lnTo>
                  <a:pt x="905329" y="1081797"/>
                </a:lnTo>
                <a:lnTo>
                  <a:pt x="905329" y="1111250"/>
                </a:lnTo>
                <a:lnTo>
                  <a:pt x="253094" y="1111250"/>
                </a:lnTo>
                <a:lnTo>
                  <a:pt x="223838" y="1111250"/>
                </a:lnTo>
                <a:lnTo>
                  <a:pt x="223838" y="1081797"/>
                </a:lnTo>
                <a:lnTo>
                  <a:pt x="223838" y="430212"/>
                </a:lnTo>
                <a:close/>
                <a:moveTo>
                  <a:pt x="93436" y="93209"/>
                </a:moveTo>
                <a:lnTo>
                  <a:pt x="93436" y="1351189"/>
                </a:lnTo>
                <a:lnTo>
                  <a:pt x="1064079" y="1351189"/>
                </a:lnTo>
                <a:lnTo>
                  <a:pt x="1064079" y="385763"/>
                </a:lnTo>
                <a:lnTo>
                  <a:pt x="818016" y="385763"/>
                </a:lnTo>
                <a:lnTo>
                  <a:pt x="813481" y="385536"/>
                </a:lnTo>
                <a:lnTo>
                  <a:pt x="808718" y="384629"/>
                </a:lnTo>
                <a:lnTo>
                  <a:pt x="804409" y="383495"/>
                </a:lnTo>
                <a:lnTo>
                  <a:pt x="799874" y="381907"/>
                </a:lnTo>
                <a:lnTo>
                  <a:pt x="795791" y="380093"/>
                </a:lnTo>
                <a:lnTo>
                  <a:pt x="792163" y="377825"/>
                </a:lnTo>
                <a:lnTo>
                  <a:pt x="788307" y="374877"/>
                </a:lnTo>
                <a:lnTo>
                  <a:pt x="785133" y="372155"/>
                </a:lnTo>
                <a:lnTo>
                  <a:pt x="782184" y="368527"/>
                </a:lnTo>
                <a:lnTo>
                  <a:pt x="779463" y="365125"/>
                </a:lnTo>
                <a:lnTo>
                  <a:pt x="777195" y="361270"/>
                </a:lnTo>
                <a:lnTo>
                  <a:pt x="775154" y="357188"/>
                </a:lnTo>
                <a:lnTo>
                  <a:pt x="773566" y="352879"/>
                </a:lnTo>
                <a:lnTo>
                  <a:pt x="772433" y="348570"/>
                </a:lnTo>
                <a:lnTo>
                  <a:pt x="771752" y="343807"/>
                </a:lnTo>
                <a:lnTo>
                  <a:pt x="771525" y="339045"/>
                </a:lnTo>
                <a:lnTo>
                  <a:pt x="771525" y="93209"/>
                </a:lnTo>
                <a:lnTo>
                  <a:pt x="93436" y="93209"/>
                </a:lnTo>
                <a:close/>
                <a:moveTo>
                  <a:pt x="46491" y="0"/>
                </a:moveTo>
                <a:lnTo>
                  <a:pt x="771525" y="0"/>
                </a:lnTo>
                <a:lnTo>
                  <a:pt x="1157288" y="385763"/>
                </a:lnTo>
                <a:lnTo>
                  <a:pt x="1157288" y="1397907"/>
                </a:lnTo>
                <a:lnTo>
                  <a:pt x="1157061" y="1402670"/>
                </a:lnTo>
                <a:lnTo>
                  <a:pt x="1156381" y="1407432"/>
                </a:lnTo>
                <a:lnTo>
                  <a:pt x="1155247" y="1411741"/>
                </a:lnTo>
                <a:lnTo>
                  <a:pt x="1153659" y="1416050"/>
                </a:lnTo>
                <a:lnTo>
                  <a:pt x="1151618" y="1420132"/>
                </a:lnTo>
                <a:lnTo>
                  <a:pt x="1149351" y="1423988"/>
                </a:lnTo>
                <a:lnTo>
                  <a:pt x="1146629" y="1427389"/>
                </a:lnTo>
                <a:lnTo>
                  <a:pt x="1143454" y="1430791"/>
                </a:lnTo>
                <a:lnTo>
                  <a:pt x="1140279" y="1433739"/>
                </a:lnTo>
                <a:lnTo>
                  <a:pt x="1136651" y="1436688"/>
                </a:lnTo>
                <a:lnTo>
                  <a:pt x="1132795" y="1438955"/>
                </a:lnTo>
                <a:lnTo>
                  <a:pt x="1128713" y="1440770"/>
                </a:lnTo>
                <a:lnTo>
                  <a:pt x="1124631" y="1442357"/>
                </a:lnTo>
                <a:lnTo>
                  <a:pt x="1120095" y="1443491"/>
                </a:lnTo>
                <a:lnTo>
                  <a:pt x="1115333" y="1444398"/>
                </a:lnTo>
                <a:lnTo>
                  <a:pt x="1110570" y="1444625"/>
                </a:lnTo>
                <a:lnTo>
                  <a:pt x="46491" y="1444625"/>
                </a:lnTo>
                <a:lnTo>
                  <a:pt x="41956" y="1444398"/>
                </a:lnTo>
                <a:lnTo>
                  <a:pt x="37193" y="1443491"/>
                </a:lnTo>
                <a:lnTo>
                  <a:pt x="32657" y="1442357"/>
                </a:lnTo>
                <a:lnTo>
                  <a:pt x="28575" y="1440770"/>
                </a:lnTo>
                <a:lnTo>
                  <a:pt x="24493" y="1438955"/>
                </a:lnTo>
                <a:lnTo>
                  <a:pt x="20638" y="1436688"/>
                </a:lnTo>
                <a:lnTo>
                  <a:pt x="17009" y="1433739"/>
                </a:lnTo>
                <a:lnTo>
                  <a:pt x="13834" y="1430791"/>
                </a:lnTo>
                <a:lnTo>
                  <a:pt x="10659" y="1427389"/>
                </a:lnTo>
                <a:lnTo>
                  <a:pt x="7938" y="1423988"/>
                </a:lnTo>
                <a:lnTo>
                  <a:pt x="5670" y="1420132"/>
                </a:lnTo>
                <a:lnTo>
                  <a:pt x="3856" y="1416050"/>
                </a:lnTo>
                <a:lnTo>
                  <a:pt x="2041" y="1411741"/>
                </a:lnTo>
                <a:lnTo>
                  <a:pt x="907" y="1407432"/>
                </a:lnTo>
                <a:lnTo>
                  <a:pt x="227" y="1402670"/>
                </a:lnTo>
                <a:lnTo>
                  <a:pt x="0" y="1397907"/>
                </a:lnTo>
                <a:lnTo>
                  <a:pt x="0" y="46491"/>
                </a:lnTo>
                <a:lnTo>
                  <a:pt x="227" y="41729"/>
                </a:lnTo>
                <a:lnTo>
                  <a:pt x="907" y="37193"/>
                </a:lnTo>
                <a:lnTo>
                  <a:pt x="2041" y="32657"/>
                </a:lnTo>
                <a:lnTo>
                  <a:pt x="3856" y="28348"/>
                </a:lnTo>
                <a:lnTo>
                  <a:pt x="5670" y="24266"/>
                </a:lnTo>
                <a:lnTo>
                  <a:pt x="7938" y="20411"/>
                </a:lnTo>
                <a:lnTo>
                  <a:pt x="10659" y="17009"/>
                </a:lnTo>
                <a:lnTo>
                  <a:pt x="13834" y="13607"/>
                </a:lnTo>
                <a:lnTo>
                  <a:pt x="17009" y="10659"/>
                </a:lnTo>
                <a:lnTo>
                  <a:pt x="20638" y="7938"/>
                </a:lnTo>
                <a:lnTo>
                  <a:pt x="24493" y="5443"/>
                </a:lnTo>
                <a:lnTo>
                  <a:pt x="28575" y="3629"/>
                </a:lnTo>
                <a:lnTo>
                  <a:pt x="32657" y="2041"/>
                </a:lnTo>
                <a:lnTo>
                  <a:pt x="37193" y="907"/>
                </a:lnTo>
                <a:lnTo>
                  <a:pt x="41956" y="227"/>
                </a:lnTo>
                <a:lnTo>
                  <a:pt x="46491"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7" name="矩形 16"/>
          <p:cNvSpPr/>
          <p:nvPr/>
        </p:nvSpPr>
        <p:spPr>
          <a:xfrm>
            <a:off x="2362235" y="4806346"/>
            <a:ext cx="528917" cy="338554"/>
          </a:xfrm>
          <a:prstGeom prst="rect">
            <a:avLst/>
          </a:prstGeom>
        </p:spPr>
        <p:txBody>
          <a:bodyPr wrap="square">
            <a:spAutoFit/>
          </a:bodyPr>
          <a:lstStyle/>
          <a:p>
            <a:pPr fontAlgn="base">
              <a:spcBef>
                <a:spcPct val="0"/>
              </a:spcBef>
              <a:spcAft>
                <a:spcPct val="0"/>
              </a:spcAft>
            </a:pPr>
            <a:r>
              <a:rPr lang="en-US" altLang="zh-CN" sz="1600" b="1" dirty="0" smtClean="0">
                <a:latin typeface="微软雅黑" panose="020B0503020204020204" pitchFamily="34" charset="-122"/>
              </a:rPr>
              <a:t>…</a:t>
            </a:r>
            <a:endParaRPr lang="zh-CN" altLang="en-US" sz="1600" b="1" dirty="0">
              <a:ea typeface="宋体" charset="-122"/>
            </a:endParaRPr>
          </a:p>
        </p:txBody>
      </p:sp>
      <p:sp>
        <p:nvSpPr>
          <p:cNvPr id="18" name="KSO_Shape"/>
          <p:cNvSpPr>
            <a:spLocks/>
          </p:cNvSpPr>
          <p:nvPr/>
        </p:nvSpPr>
        <p:spPr bwMode="auto">
          <a:xfrm>
            <a:off x="817860" y="4754074"/>
            <a:ext cx="335571" cy="443098"/>
          </a:xfrm>
          <a:custGeom>
            <a:avLst/>
            <a:gdLst>
              <a:gd name="T0" fmla="*/ 333987 w 1157288"/>
              <a:gd name="T1" fmla="*/ 885791 h 1444625"/>
              <a:gd name="T2" fmla="*/ 518037 w 1157288"/>
              <a:gd name="T3" fmla="*/ 1008880 h 1444625"/>
              <a:gd name="T4" fmla="*/ 541380 w 1157288"/>
              <a:gd name="T5" fmla="*/ 973626 h 1444625"/>
              <a:gd name="T6" fmla="*/ 720643 w 1157288"/>
              <a:gd name="T7" fmla="*/ 809308 h 1444625"/>
              <a:gd name="T8" fmla="*/ 776008 w 1157288"/>
              <a:gd name="T9" fmla="*/ 713107 h 1444625"/>
              <a:gd name="T10" fmla="*/ 799650 w 1157288"/>
              <a:gd name="T11" fmla="*/ 677854 h 1444625"/>
              <a:gd name="T12" fmla="*/ 842745 w 1157288"/>
              <a:gd name="T13" fmla="*/ 677854 h 1444625"/>
              <a:gd name="T14" fmla="*/ 866686 w 1157288"/>
              <a:gd name="T15" fmla="*/ 713107 h 1444625"/>
              <a:gd name="T16" fmla="*/ 1046248 w 1157288"/>
              <a:gd name="T17" fmla="*/ 751647 h 1444625"/>
              <a:gd name="T18" fmla="*/ 1081562 w 1157288"/>
              <a:gd name="T19" fmla="*/ 759713 h 1444625"/>
              <a:gd name="T20" fmla="*/ 1099518 w 1157288"/>
              <a:gd name="T21" fmla="*/ 805724 h 1444625"/>
              <a:gd name="T22" fmla="*/ 1072883 w 1157288"/>
              <a:gd name="T23" fmla="*/ 837989 h 1444625"/>
              <a:gd name="T24" fmla="*/ 1029489 w 1157288"/>
              <a:gd name="T25" fmla="*/ 834105 h 1444625"/>
              <a:gd name="T26" fmla="*/ 1009438 w 1157288"/>
              <a:gd name="T27" fmla="*/ 796461 h 1444625"/>
              <a:gd name="T28" fmla="*/ 830175 w 1157288"/>
              <a:gd name="T29" fmla="*/ 762104 h 1444625"/>
              <a:gd name="T30" fmla="*/ 738300 w 1157288"/>
              <a:gd name="T31" fmla="*/ 825142 h 1444625"/>
              <a:gd name="T32" fmla="*/ 608117 w 1157288"/>
              <a:gd name="T33" fmla="*/ 1018141 h 1444625"/>
              <a:gd name="T34" fmla="*/ 584774 w 1157288"/>
              <a:gd name="T35" fmla="*/ 1053394 h 1444625"/>
              <a:gd name="T36" fmla="*/ 541081 w 1157288"/>
              <a:gd name="T37" fmla="*/ 1053096 h 1444625"/>
              <a:gd name="T38" fmla="*/ 494695 w 1157288"/>
              <a:gd name="T39" fmla="*/ 1201280 h 1444625"/>
              <a:gd name="T40" fmla="*/ 497089 w 1157288"/>
              <a:gd name="T41" fmla="*/ 1155571 h 1444625"/>
              <a:gd name="T42" fmla="*/ 534797 w 1157288"/>
              <a:gd name="T43" fmla="*/ 1135553 h 1444625"/>
              <a:gd name="T44" fmla="*/ 572205 w 1157288"/>
              <a:gd name="T45" fmla="*/ 1155571 h 1444625"/>
              <a:gd name="T46" fmla="*/ 576994 w 1157288"/>
              <a:gd name="T47" fmla="*/ 1197397 h 1444625"/>
              <a:gd name="T48" fmla="*/ 639241 w 1157288"/>
              <a:gd name="T49" fmla="*/ 1226376 h 1444625"/>
              <a:gd name="T50" fmla="*/ 722438 w 1157288"/>
              <a:gd name="T51" fmla="*/ 971236 h 1444625"/>
              <a:gd name="T52" fmla="*/ 722438 w 1157288"/>
              <a:gd name="T53" fmla="*/ 935684 h 1444625"/>
              <a:gd name="T54" fmla="*/ 755059 w 1157288"/>
              <a:gd name="T55" fmla="*/ 908796 h 1444625"/>
              <a:gd name="T56" fmla="*/ 796059 w 1157288"/>
              <a:gd name="T57" fmla="*/ 921343 h 1444625"/>
              <a:gd name="T58" fmla="*/ 809226 w 1157288"/>
              <a:gd name="T59" fmla="*/ 960779 h 1444625"/>
              <a:gd name="T60" fmla="*/ 908584 w 1157288"/>
              <a:gd name="T61" fmla="*/ 1043236 h 1444625"/>
              <a:gd name="T62" fmla="*/ 943000 w 1157288"/>
              <a:gd name="T63" fmla="*/ 1041744 h 1444625"/>
              <a:gd name="T64" fmla="*/ 1035474 w 1157288"/>
              <a:gd name="T65" fmla="*/ 958987 h 1444625"/>
              <a:gd name="T66" fmla="*/ 1062409 w 1157288"/>
              <a:gd name="T67" fmla="*/ 926123 h 1444625"/>
              <a:gd name="T68" fmla="*/ 1204562 w 1157288"/>
              <a:gd name="T69" fmla="*/ 802735 h 1444625"/>
              <a:gd name="T70" fmla="*/ 1125256 w 1157288"/>
              <a:gd name="T71" fmla="*/ 972729 h 1444625"/>
              <a:gd name="T72" fmla="*/ 1101912 w 1157288"/>
              <a:gd name="T73" fmla="*/ 1007983 h 1444625"/>
              <a:gd name="T74" fmla="*/ 1062409 w 1157288"/>
              <a:gd name="T75" fmla="*/ 1009776 h 1444625"/>
              <a:gd name="T76" fmla="*/ 972927 w 1157288"/>
              <a:gd name="T77" fmla="*/ 1088947 h 1444625"/>
              <a:gd name="T78" fmla="*/ 949585 w 1157288"/>
              <a:gd name="T79" fmla="*/ 1124500 h 1444625"/>
              <a:gd name="T80" fmla="*/ 906489 w 1157288"/>
              <a:gd name="T81" fmla="*/ 1124500 h 1444625"/>
              <a:gd name="T82" fmla="*/ 882548 w 1157288"/>
              <a:gd name="T83" fmla="*/ 1088947 h 1444625"/>
              <a:gd name="T84" fmla="*/ 764635 w 1157288"/>
              <a:gd name="T85" fmla="*/ 998722 h 1444625"/>
              <a:gd name="T86" fmla="*/ 684730 w 1157288"/>
              <a:gd name="T87" fmla="*/ 1276270 h 1444625"/>
              <a:gd name="T88" fmla="*/ 661387 w 1157288"/>
              <a:gd name="T89" fmla="*/ 1311524 h 1444625"/>
              <a:gd name="T90" fmla="*/ 617693 w 1157288"/>
              <a:gd name="T91" fmla="*/ 1311524 h 1444625"/>
              <a:gd name="T92" fmla="*/ 594351 w 1157288"/>
              <a:gd name="T93" fmla="*/ 1276270 h 1444625"/>
              <a:gd name="T94" fmla="*/ 547366 w 1157288"/>
              <a:gd name="T95" fmla="*/ 1224584 h 1444625"/>
              <a:gd name="T96" fmla="*/ 515942 w 1157288"/>
              <a:gd name="T97" fmla="*/ 1222195 h 1444625"/>
              <a:gd name="T98" fmla="*/ 699395 w 1157288"/>
              <a:gd name="T99" fmla="*/ 1362313 h 1444625"/>
              <a:gd name="T100" fmla="*/ 1076175 w 1157288"/>
              <a:gd name="T101" fmla="*/ 1426545 h 1444625"/>
              <a:gd name="T102" fmla="*/ 1404175 w 1157288"/>
              <a:gd name="T103" fmla="*/ 508698 h 1444625"/>
              <a:gd name="T104" fmla="*/ 1032182 w 1157288"/>
              <a:gd name="T105" fmla="*/ 485970 h 1444625"/>
              <a:gd name="T106" fmla="*/ 61350 w 1157288"/>
              <a:gd name="T107" fmla="*/ 0 h 1444625"/>
              <a:gd name="T108" fmla="*/ 1513109 w 1157288"/>
              <a:gd name="T109" fmla="*/ 1882271 h 1444625"/>
              <a:gd name="T110" fmla="*/ 61350 w 1157288"/>
              <a:gd name="T111" fmla="*/ 1905000 h 1444625"/>
              <a:gd name="T112" fmla="*/ 10475 w 1157288"/>
              <a:gd name="T113" fmla="*/ 1877786 h 1444625"/>
              <a:gd name="T114" fmla="*/ 2693 w 1157288"/>
              <a:gd name="T115" fmla="*/ 43064 h 1444625"/>
              <a:gd name="T116" fmla="*/ 43095 w 1157288"/>
              <a:gd name="T117" fmla="*/ 2691 h 1444625"/>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157288" h="1444625">
                <a:moveTo>
                  <a:pt x="223838" y="430212"/>
                </a:moveTo>
                <a:lnTo>
                  <a:pt x="253094" y="430212"/>
                </a:lnTo>
                <a:lnTo>
                  <a:pt x="253094" y="520156"/>
                </a:lnTo>
                <a:lnTo>
                  <a:pt x="303667" y="520156"/>
                </a:lnTo>
                <a:lnTo>
                  <a:pt x="303667" y="538054"/>
                </a:lnTo>
                <a:lnTo>
                  <a:pt x="253094" y="538054"/>
                </a:lnTo>
                <a:lnTo>
                  <a:pt x="253094" y="653826"/>
                </a:lnTo>
                <a:lnTo>
                  <a:pt x="303667" y="653826"/>
                </a:lnTo>
                <a:lnTo>
                  <a:pt x="303667" y="671725"/>
                </a:lnTo>
                <a:lnTo>
                  <a:pt x="253094" y="671725"/>
                </a:lnTo>
                <a:lnTo>
                  <a:pt x="253094" y="787496"/>
                </a:lnTo>
                <a:lnTo>
                  <a:pt x="303667" y="787496"/>
                </a:lnTo>
                <a:lnTo>
                  <a:pt x="303667" y="805395"/>
                </a:lnTo>
                <a:lnTo>
                  <a:pt x="253094" y="805395"/>
                </a:lnTo>
                <a:lnTo>
                  <a:pt x="253094" y="855011"/>
                </a:lnTo>
                <a:lnTo>
                  <a:pt x="393474" y="776848"/>
                </a:lnTo>
                <a:lnTo>
                  <a:pt x="392567" y="772770"/>
                </a:lnTo>
                <a:lnTo>
                  <a:pt x="392340" y="770505"/>
                </a:lnTo>
                <a:lnTo>
                  <a:pt x="392340" y="768465"/>
                </a:lnTo>
                <a:lnTo>
                  <a:pt x="392567" y="765067"/>
                </a:lnTo>
                <a:lnTo>
                  <a:pt x="393020" y="761669"/>
                </a:lnTo>
                <a:lnTo>
                  <a:pt x="393928" y="758270"/>
                </a:lnTo>
                <a:lnTo>
                  <a:pt x="394835" y="755098"/>
                </a:lnTo>
                <a:lnTo>
                  <a:pt x="396422" y="752153"/>
                </a:lnTo>
                <a:lnTo>
                  <a:pt x="398236" y="749434"/>
                </a:lnTo>
                <a:lnTo>
                  <a:pt x="400278" y="746716"/>
                </a:lnTo>
                <a:lnTo>
                  <a:pt x="402319" y="744224"/>
                </a:lnTo>
                <a:lnTo>
                  <a:pt x="404813" y="742185"/>
                </a:lnTo>
                <a:lnTo>
                  <a:pt x="407535" y="739919"/>
                </a:lnTo>
                <a:lnTo>
                  <a:pt x="410256" y="738333"/>
                </a:lnTo>
                <a:lnTo>
                  <a:pt x="413431" y="736974"/>
                </a:lnTo>
                <a:lnTo>
                  <a:pt x="416379" y="735841"/>
                </a:lnTo>
                <a:lnTo>
                  <a:pt x="419781" y="734935"/>
                </a:lnTo>
                <a:lnTo>
                  <a:pt x="423183" y="734482"/>
                </a:lnTo>
                <a:lnTo>
                  <a:pt x="426811" y="734255"/>
                </a:lnTo>
                <a:lnTo>
                  <a:pt x="430667" y="734482"/>
                </a:lnTo>
                <a:lnTo>
                  <a:pt x="434295" y="735161"/>
                </a:lnTo>
                <a:lnTo>
                  <a:pt x="437924" y="736067"/>
                </a:lnTo>
                <a:lnTo>
                  <a:pt x="441099" y="737427"/>
                </a:lnTo>
                <a:lnTo>
                  <a:pt x="546101" y="613725"/>
                </a:lnTo>
                <a:lnTo>
                  <a:pt x="592818" y="561843"/>
                </a:lnTo>
                <a:lnTo>
                  <a:pt x="591911" y="559804"/>
                </a:lnTo>
                <a:lnTo>
                  <a:pt x="591004" y="557992"/>
                </a:lnTo>
                <a:lnTo>
                  <a:pt x="590097" y="555726"/>
                </a:lnTo>
                <a:lnTo>
                  <a:pt x="589190" y="553460"/>
                </a:lnTo>
                <a:lnTo>
                  <a:pt x="588509" y="551421"/>
                </a:lnTo>
                <a:lnTo>
                  <a:pt x="588283" y="549156"/>
                </a:lnTo>
                <a:lnTo>
                  <a:pt x="587829" y="546664"/>
                </a:lnTo>
                <a:lnTo>
                  <a:pt x="587829" y="544398"/>
                </a:lnTo>
                <a:lnTo>
                  <a:pt x="588056" y="540773"/>
                </a:lnTo>
                <a:lnTo>
                  <a:pt x="588509" y="537375"/>
                </a:lnTo>
                <a:lnTo>
                  <a:pt x="589417" y="534203"/>
                </a:lnTo>
                <a:lnTo>
                  <a:pt x="590777" y="530804"/>
                </a:lnTo>
                <a:lnTo>
                  <a:pt x="592138" y="527859"/>
                </a:lnTo>
                <a:lnTo>
                  <a:pt x="593725" y="524914"/>
                </a:lnTo>
                <a:lnTo>
                  <a:pt x="595767" y="522422"/>
                </a:lnTo>
                <a:lnTo>
                  <a:pt x="598034" y="520156"/>
                </a:lnTo>
                <a:lnTo>
                  <a:pt x="600529" y="517664"/>
                </a:lnTo>
                <a:lnTo>
                  <a:pt x="603024" y="515852"/>
                </a:lnTo>
                <a:lnTo>
                  <a:pt x="605972" y="514039"/>
                </a:lnTo>
                <a:lnTo>
                  <a:pt x="608920" y="512680"/>
                </a:lnTo>
                <a:lnTo>
                  <a:pt x="612095" y="511320"/>
                </a:lnTo>
                <a:lnTo>
                  <a:pt x="615497" y="510414"/>
                </a:lnTo>
                <a:lnTo>
                  <a:pt x="618672" y="509961"/>
                </a:lnTo>
                <a:lnTo>
                  <a:pt x="622301" y="509734"/>
                </a:lnTo>
                <a:lnTo>
                  <a:pt x="625702" y="509961"/>
                </a:lnTo>
                <a:lnTo>
                  <a:pt x="629331" y="510414"/>
                </a:lnTo>
                <a:lnTo>
                  <a:pt x="632506" y="511320"/>
                </a:lnTo>
                <a:lnTo>
                  <a:pt x="635908" y="512680"/>
                </a:lnTo>
                <a:lnTo>
                  <a:pt x="638629" y="514039"/>
                </a:lnTo>
                <a:lnTo>
                  <a:pt x="641804" y="515852"/>
                </a:lnTo>
                <a:lnTo>
                  <a:pt x="644299" y="517664"/>
                </a:lnTo>
                <a:lnTo>
                  <a:pt x="646567" y="520156"/>
                </a:lnTo>
                <a:lnTo>
                  <a:pt x="649061" y="522422"/>
                </a:lnTo>
                <a:lnTo>
                  <a:pt x="650875" y="524914"/>
                </a:lnTo>
                <a:lnTo>
                  <a:pt x="652690" y="527859"/>
                </a:lnTo>
                <a:lnTo>
                  <a:pt x="654051" y="530804"/>
                </a:lnTo>
                <a:lnTo>
                  <a:pt x="655184" y="534203"/>
                </a:lnTo>
                <a:lnTo>
                  <a:pt x="655865" y="537375"/>
                </a:lnTo>
                <a:lnTo>
                  <a:pt x="656772" y="540773"/>
                </a:lnTo>
                <a:lnTo>
                  <a:pt x="656772" y="544398"/>
                </a:lnTo>
                <a:lnTo>
                  <a:pt x="656772" y="545078"/>
                </a:lnTo>
                <a:lnTo>
                  <a:pt x="770618" y="585179"/>
                </a:lnTo>
                <a:lnTo>
                  <a:pt x="773113" y="581780"/>
                </a:lnTo>
                <a:lnTo>
                  <a:pt x="776061" y="578835"/>
                </a:lnTo>
                <a:lnTo>
                  <a:pt x="779236" y="576116"/>
                </a:lnTo>
                <a:lnTo>
                  <a:pt x="782865" y="573851"/>
                </a:lnTo>
                <a:lnTo>
                  <a:pt x="786720" y="572038"/>
                </a:lnTo>
                <a:lnTo>
                  <a:pt x="790802" y="570452"/>
                </a:lnTo>
                <a:lnTo>
                  <a:pt x="792843" y="569999"/>
                </a:lnTo>
                <a:lnTo>
                  <a:pt x="794884" y="569773"/>
                </a:lnTo>
                <a:lnTo>
                  <a:pt x="797379" y="569546"/>
                </a:lnTo>
                <a:lnTo>
                  <a:pt x="799420" y="569546"/>
                </a:lnTo>
                <a:lnTo>
                  <a:pt x="802595" y="569546"/>
                </a:lnTo>
                <a:lnTo>
                  <a:pt x="805770" y="569999"/>
                </a:lnTo>
                <a:lnTo>
                  <a:pt x="808718" y="570679"/>
                </a:lnTo>
                <a:lnTo>
                  <a:pt x="811440" y="571812"/>
                </a:lnTo>
                <a:lnTo>
                  <a:pt x="814388" y="573171"/>
                </a:lnTo>
                <a:lnTo>
                  <a:pt x="816883" y="574530"/>
                </a:lnTo>
                <a:lnTo>
                  <a:pt x="819604" y="576116"/>
                </a:lnTo>
                <a:lnTo>
                  <a:pt x="821872" y="577929"/>
                </a:lnTo>
                <a:lnTo>
                  <a:pt x="900340" y="528992"/>
                </a:lnTo>
                <a:lnTo>
                  <a:pt x="910092" y="544171"/>
                </a:lnTo>
                <a:lnTo>
                  <a:pt x="831851" y="592655"/>
                </a:lnTo>
                <a:lnTo>
                  <a:pt x="832758" y="595601"/>
                </a:lnTo>
                <a:lnTo>
                  <a:pt x="833211" y="598093"/>
                </a:lnTo>
                <a:lnTo>
                  <a:pt x="833665" y="601038"/>
                </a:lnTo>
                <a:lnTo>
                  <a:pt x="833892" y="603983"/>
                </a:lnTo>
                <a:lnTo>
                  <a:pt x="833665" y="607382"/>
                </a:lnTo>
                <a:lnTo>
                  <a:pt x="833211" y="611007"/>
                </a:lnTo>
                <a:lnTo>
                  <a:pt x="832304" y="614178"/>
                </a:lnTo>
                <a:lnTo>
                  <a:pt x="831170" y="617350"/>
                </a:lnTo>
                <a:lnTo>
                  <a:pt x="829809" y="620296"/>
                </a:lnTo>
                <a:lnTo>
                  <a:pt x="827995" y="623241"/>
                </a:lnTo>
                <a:lnTo>
                  <a:pt x="825954" y="625733"/>
                </a:lnTo>
                <a:lnTo>
                  <a:pt x="823686" y="628225"/>
                </a:lnTo>
                <a:lnTo>
                  <a:pt x="821418" y="630491"/>
                </a:lnTo>
                <a:lnTo>
                  <a:pt x="818697" y="632530"/>
                </a:lnTo>
                <a:lnTo>
                  <a:pt x="815975" y="634116"/>
                </a:lnTo>
                <a:lnTo>
                  <a:pt x="813027" y="635475"/>
                </a:lnTo>
                <a:lnTo>
                  <a:pt x="809625" y="636608"/>
                </a:lnTo>
                <a:lnTo>
                  <a:pt x="806451" y="637741"/>
                </a:lnTo>
                <a:lnTo>
                  <a:pt x="802822" y="638194"/>
                </a:lnTo>
                <a:lnTo>
                  <a:pt x="799420" y="638420"/>
                </a:lnTo>
                <a:lnTo>
                  <a:pt x="795792" y="638194"/>
                </a:lnTo>
                <a:lnTo>
                  <a:pt x="792617" y="637741"/>
                </a:lnTo>
                <a:lnTo>
                  <a:pt x="789215" y="636608"/>
                </a:lnTo>
                <a:lnTo>
                  <a:pt x="786040" y="635475"/>
                </a:lnTo>
                <a:lnTo>
                  <a:pt x="783092" y="634116"/>
                </a:lnTo>
                <a:lnTo>
                  <a:pt x="780143" y="632530"/>
                </a:lnTo>
                <a:lnTo>
                  <a:pt x="777649" y="630491"/>
                </a:lnTo>
                <a:lnTo>
                  <a:pt x="775154" y="628225"/>
                </a:lnTo>
                <a:lnTo>
                  <a:pt x="772886" y="625733"/>
                </a:lnTo>
                <a:lnTo>
                  <a:pt x="770845" y="623241"/>
                </a:lnTo>
                <a:lnTo>
                  <a:pt x="769258" y="620296"/>
                </a:lnTo>
                <a:lnTo>
                  <a:pt x="767897" y="617350"/>
                </a:lnTo>
                <a:lnTo>
                  <a:pt x="766536" y="614178"/>
                </a:lnTo>
                <a:lnTo>
                  <a:pt x="765629" y="611007"/>
                </a:lnTo>
                <a:lnTo>
                  <a:pt x="765175" y="607382"/>
                </a:lnTo>
                <a:lnTo>
                  <a:pt x="764949" y="603983"/>
                </a:lnTo>
                <a:lnTo>
                  <a:pt x="765175" y="602397"/>
                </a:lnTo>
                <a:lnTo>
                  <a:pt x="651556" y="562296"/>
                </a:lnTo>
                <a:lnTo>
                  <a:pt x="649061" y="565921"/>
                </a:lnTo>
                <a:lnTo>
                  <a:pt x="646113" y="569093"/>
                </a:lnTo>
                <a:lnTo>
                  <a:pt x="642938" y="571812"/>
                </a:lnTo>
                <a:lnTo>
                  <a:pt x="639309" y="574304"/>
                </a:lnTo>
                <a:lnTo>
                  <a:pt x="635454" y="576116"/>
                </a:lnTo>
                <a:lnTo>
                  <a:pt x="633186" y="576796"/>
                </a:lnTo>
                <a:lnTo>
                  <a:pt x="631145" y="577476"/>
                </a:lnTo>
                <a:lnTo>
                  <a:pt x="629104" y="577929"/>
                </a:lnTo>
                <a:lnTo>
                  <a:pt x="627063" y="578155"/>
                </a:lnTo>
                <a:lnTo>
                  <a:pt x="624568" y="578609"/>
                </a:lnTo>
                <a:lnTo>
                  <a:pt x="622301" y="578835"/>
                </a:lnTo>
                <a:lnTo>
                  <a:pt x="620259" y="578609"/>
                </a:lnTo>
                <a:lnTo>
                  <a:pt x="617765" y="578155"/>
                </a:lnTo>
                <a:lnTo>
                  <a:pt x="615724" y="577929"/>
                </a:lnTo>
                <a:lnTo>
                  <a:pt x="613683" y="577476"/>
                </a:lnTo>
                <a:lnTo>
                  <a:pt x="609601" y="576116"/>
                </a:lnTo>
                <a:lnTo>
                  <a:pt x="605972" y="574304"/>
                </a:lnTo>
                <a:lnTo>
                  <a:pt x="559481" y="625733"/>
                </a:lnTo>
                <a:lnTo>
                  <a:pt x="454706" y="748755"/>
                </a:lnTo>
                <a:lnTo>
                  <a:pt x="456293" y="750794"/>
                </a:lnTo>
                <a:lnTo>
                  <a:pt x="457427" y="753059"/>
                </a:lnTo>
                <a:lnTo>
                  <a:pt x="458561" y="755325"/>
                </a:lnTo>
                <a:lnTo>
                  <a:pt x="459468" y="758044"/>
                </a:lnTo>
                <a:lnTo>
                  <a:pt x="460149" y="760536"/>
                </a:lnTo>
                <a:lnTo>
                  <a:pt x="460602" y="763028"/>
                </a:lnTo>
                <a:lnTo>
                  <a:pt x="461056" y="765747"/>
                </a:lnTo>
                <a:lnTo>
                  <a:pt x="461056" y="768465"/>
                </a:lnTo>
                <a:lnTo>
                  <a:pt x="460829" y="772090"/>
                </a:lnTo>
                <a:lnTo>
                  <a:pt x="460375" y="775489"/>
                </a:lnTo>
                <a:lnTo>
                  <a:pt x="459695" y="778887"/>
                </a:lnTo>
                <a:lnTo>
                  <a:pt x="458561" y="781833"/>
                </a:lnTo>
                <a:lnTo>
                  <a:pt x="456974" y="784778"/>
                </a:lnTo>
                <a:lnTo>
                  <a:pt x="455159" y="787723"/>
                </a:lnTo>
                <a:lnTo>
                  <a:pt x="453345" y="790442"/>
                </a:lnTo>
                <a:lnTo>
                  <a:pt x="451077" y="792707"/>
                </a:lnTo>
                <a:lnTo>
                  <a:pt x="448583" y="795200"/>
                </a:lnTo>
                <a:lnTo>
                  <a:pt x="445861" y="797012"/>
                </a:lnTo>
                <a:lnTo>
                  <a:pt x="443140" y="798824"/>
                </a:lnTo>
                <a:lnTo>
                  <a:pt x="439965" y="800184"/>
                </a:lnTo>
                <a:lnTo>
                  <a:pt x="437017" y="801543"/>
                </a:lnTo>
                <a:lnTo>
                  <a:pt x="433615" y="802223"/>
                </a:lnTo>
                <a:lnTo>
                  <a:pt x="430213" y="802903"/>
                </a:lnTo>
                <a:lnTo>
                  <a:pt x="426811" y="802903"/>
                </a:lnTo>
                <a:lnTo>
                  <a:pt x="423183" y="802903"/>
                </a:lnTo>
                <a:lnTo>
                  <a:pt x="419781" y="802223"/>
                </a:lnTo>
                <a:lnTo>
                  <a:pt x="416379" y="801317"/>
                </a:lnTo>
                <a:lnTo>
                  <a:pt x="413204" y="799957"/>
                </a:lnTo>
                <a:lnTo>
                  <a:pt x="410029" y="798598"/>
                </a:lnTo>
                <a:lnTo>
                  <a:pt x="407308" y="796785"/>
                </a:lnTo>
                <a:lnTo>
                  <a:pt x="404586" y="794973"/>
                </a:lnTo>
                <a:lnTo>
                  <a:pt x="402092" y="792481"/>
                </a:lnTo>
                <a:lnTo>
                  <a:pt x="253094" y="875402"/>
                </a:lnTo>
                <a:lnTo>
                  <a:pt x="253094" y="920940"/>
                </a:lnTo>
                <a:lnTo>
                  <a:pt x="303667" y="920940"/>
                </a:lnTo>
                <a:lnTo>
                  <a:pt x="303667" y="938838"/>
                </a:lnTo>
                <a:lnTo>
                  <a:pt x="253094" y="938838"/>
                </a:lnTo>
                <a:lnTo>
                  <a:pt x="253094" y="1020853"/>
                </a:lnTo>
                <a:lnTo>
                  <a:pt x="374878" y="910971"/>
                </a:lnTo>
                <a:lnTo>
                  <a:pt x="373063" y="907573"/>
                </a:lnTo>
                <a:lnTo>
                  <a:pt x="371929" y="903495"/>
                </a:lnTo>
                <a:lnTo>
                  <a:pt x="371022" y="899643"/>
                </a:lnTo>
                <a:lnTo>
                  <a:pt x="370795" y="895565"/>
                </a:lnTo>
                <a:lnTo>
                  <a:pt x="371022" y="892167"/>
                </a:lnTo>
                <a:lnTo>
                  <a:pt x="371476" y="888542"/>
                </a:lnTo>
                <a:lnTo>
                  <a:pt x="372383" y="885370"/>
                </a:lnTo>
                <a:lnTo>
                  <a:pt x="373517" y="882198"/>
                </a:lnTo>
                <a:lnTo>
                  <a:pt x="375104" y="879027"/>
                </a:lnTo>
                <a:lnTo>
                  <a:pt x="376692" y="876308"/>
                </a:lnTo>
                <a:lnTo>
                  <a:pt x="378733" y="873589"/>
                </a:lnTo>
                <a:lnTo>
                  <a:pt x="380774" y="871324"/>
                </a:lnTo>
                <a:lnTo>
                  <a:pt x="383495" y="869058"/>
                </a:lnTo>
                <a:lnTo>
                  <a:pt x="385990" y="867245"/>
                </a:lnTo>
                <a:lnTo>
                  <a:pt x="388711" y="865206"/>
                </a:lnTo>
                <a:lnTo>
                  <a:pt x="391886" y="863847"/>
                </a:lnTo>
                <a:lnTo>
                  <a:pt x="394835" y="862714"/>
                </a:lnTo>
                <a:lnTo>
                  <a:pt x="398463" y="861808"/>
                </a:lnTo>
                <a:lnTo>
                  <a:pt x="401638" y="861355"/>
                </a:lnTo>
                <a:lnTo>
                  <a:pt x="405267" y="861128"/>
                </a:lnTo>
                <a:lnTo>
                  <a:pt x="408669" y="861355"/>
                </a:lnTo>
                <a:lnTo>
                  <a:pt x="412297" y="861808"/>
                </a:lnTo>
                <a:lnTo>
                  <a:pt x="415472" y="862714"/>
                </a:lnTo>
                <a:lnTo>
                  <a:pt x="418647" y="863847"/>
                </a:lnTo>
                <a:lnTo>
                  <a:pt x="421595" y="865206"/>
                </a:lnTo>
                <a:lnTo>
                  <a:pt x="424544" y="867245"/>
                </a:lnTo>
                <a:lnTo>
                  <a:pt x="427265" y="869058"/>
                </a:lnTo>
                <a:lnTo>
                  <a:pt x="429533" y="871324"/>
                </a:lnTo>
                <a:lnTo>
                  <a:pt x="431801" y="873589"/>
                </a:lnTo>
                <a:lnTo>
                  <a:pt x="433615" y="876308"/>
                </a:lnTo>
                <a:lnTo>
                  <a:pt x="435656" y="879027"/>
                </a:lnTo>
                <a:lnTo>
                  <a:pt x="437017" y="882198"/>
                </a:lnTo>
                <a:lnTo>
                  <a:pt x="438151" y="885370"/>
                </a:lnTo>
                <a:lnTo>
                  <a:pt x="438831" y="888542"/>
                </a:lnTo>
                <a:lnTo>
                  <a:pt x="439511" y="892167"/>
                </a:lnTo>
                <a:lnTo>
                  <a:pt x="439511" y="895565"/>
                </a:lnTo>
                <a:lnTo>
                  <a:pt x="439511" y="897831"/>
                </a:lnTo>
                <a:lnTo>
                  <a:pt x="439284" y="899870"/>
                </a:lnTo>
                <a:lnTo>
                  <a:pt x="438604" y="904175"/>
                </a:lnTo>
                <a:lnTo>
                  <a:pt x="437244" y="908026"/>
                </a:lnTo>
                <a:lnTo>
                  <a:pt x="435656" y="911651"/>
                </a:lnTo>
                <a:lnTo>
                  <a:pt x="463097" y="937705"/>
                </a:lnTo>
                <a:lnTo>
                  <a:pt x="465592" y="935893"/>
                </a:lnTo>
                <a:lnTo>
                  <a:pt x="467859" y="934534"/>
                </a:lnTo>
                <a:lnTo>
                  <a:pt x="470354" y="932948"/>
                </a:lnTo>
                <a:lnTo>
                  <a:pt x="473075" y="932041"/>
                </a:lnTo>
                <a:lnTo>
                  <a:pt x="475797" y="931135"/>
                </a:lnTo>
                <a:lnTo>
                  <a:pt x="478745" y="930456"/>
                </a:lnTo>
                <a:lnTo>
                  <a:pt x="481467" y="930002"/>
                </a:lnTo>
                <a:lnTo>
                  <a:pt x="484415" y="930002"/>
                </a:lnTo>
                <a:lnTo>
                  <a:pt x="487590" y="930229"/>
                </a:lnTo>
                <a:lnTo>
                  <a:pt x="490084" y="930456"/>
                </a:lnTo>
                <a:lnTo>
                  <a:pt x="561975" y="752606"/>
                </a:lnTo>
                <a:lnTo>
                  <a:pt x="558120" y="750341"/>
                </a:lnTo>
                <a:lnTo>
                  <a:pt x="554945" y="747169"/>
                </a:lnTo>
                <a:lnTo>
                  <a:pt x="551770" y="743997"/>
                </a:lnTo>
                <a:lnTo>
                  <a:pt x="550636" y="742411"/>
                </a:lnTo>
                <a:lnTo>
                  <a:pt x="549502" y="740372"/>
                </a:lnTo>
                <a:lnTo>
                  <a:pt x="548368" y="738333"/>
                </a:lnTo>
                <a:lnTo>
                  <a:pt x="547461" y="736521"/>
                </a:lnTo>
                <a:lnTo>
                  <a:pt x="546781" y="734482"/>
                </a:lnTo>
                <a:lnTo>
                  <a:pt x="546101" y="732216"/>
                </a:lnTo>
                <a:lnTo>
                  <a:pt x="545420" y="729950"/>
                </a:lnTo>
                <a:lnTo>
                  <a:pt x="544967" y="727911"/>
                </a:lnTo>
                <a:lnTo>
                  <a:pt x="544740" y="725419"/>
                </a:lnTo>
                <a:lnTo>
                  <a:pt x="544513" y="722927"/>
                </a:lnTo>
                <a:lnTo>
                  <a:pt x="544740" y="719529"/>
                </a:lnTo>
                <a:lnTo>
                  <a:pt x="545420" y="716130"/>
                </a:lnTo>
                <a:lnTo>
                  <a:pt x="546327" y="712958"/>
                </a:lnTo>
                <a:lnTo>
                  <a:pt x="547461" y="709560"/>
                </a:lnTo>
                <a:lnTo>
                  <a:pt x="548822" y="706615"/>
                </a:lnTo>
                <a:lnTo>
                  <a:pt x="550409" y="703669"/>
                </a:lnTo>
                <a:lnTo>
                  <a:pt x="552677" y="701177"/>
                </a:lnTo>
                <a:lnTo>
                  <a:pt x="554718" y="698685"/>
                </a:lnTo>
                <a:lnTo>
                  <a:pt x="557213" y="696420"/>
                </a:lnTo>
                <a:lnTo>
                  <a:pt x="559708" y="694381"/>
                </a:lnTo>
                <a:lnTo>
                  <a:pt x="562656" y="692795"/>
                </a:lnTo>
                <a:lnTo>
                  <a:pt x="565604" y="691435"/>
                </a:lnTo>
                <a:lnTo>
                  <a:pt x="569006" y="690302"/>
                </a:lnTo>
                <a:lnTo>
                  <a:pt x="572181" y="689170"/>
                </a:lnTo>
                <a:lnTo>
                  <a:pt x="575583" y="688717"/>
                </a:lnTo>
                <a:lnTo>
                  <a:pt x="578984" y="688490"/>
                </a:lnTo>
                <a:lnTo>
                  <a:pt x="582613" y="688717"/>
                </a:lnTo>
                <a:lnTo>
                  <a:pt x="586015" y="689170"/>
                </a:lnTo>
                <a:lnTo>
                  <a:pt x="589190" y="690302"/>
                </a:lnTo>
                <a:lnTo>
                  <a:pt x="592592" y="691435"/>
                </a:lnTo>
                <a:lnTo>
                  <a:pt x="595540" y="692795"/>
                </a:lnTo>
                <a:lnTo>
                  <a:pt x="598488" y="694381"/>
                </a:lnTo>
                <a:lnTo>
                  <a:pt x="600983" y="696420"/>
                </a:lnTo>
                <a:lnTo>
                  <a:pt x="603251" y="698685"/>
                </a:lnTo>
                <a:lnTo>
                  <a:pt x="605745" y="701177"/>
                </a:lnTo>
                <a:lnTo>
                  <a:pt x="607559" y="703669"/>
                </a:lnTo>
                <a:lnTo>
                  <a:pt x="609374" y="706615"/>
                </a:lnTo>
                <a:lnTo>
                  <a:pt x="610734" y="709560"/>
                </a:lnTo>
                <a:lnTo>
                  <a:pt x="612095" y="712958"/>
                </a:lnTo>
                <a:lnTo>
                  <a:pt x="613002" y="716130"/>
                </a:lnTo>
                <a:lnTo>
                  <a:pt x="613456" y="719529"/>
                </a:lnTo>
                <a:lnTo>
                  <a:pt x="613683" y="722927"/>
                </a:lnTo>
                <a:lnTo>
                  <a:pt x="613456" y="725646"/>
                </a:lnTo>
                <a:lnTo>
                  <a:pt x="613229" y="728591"/>
                </a:lnTo>
                <a:lnTo>
                  <a:pt x="612549" y="731083"/>
                </a:lnTo>
                <a:lnTo>
                  <a:pt x="611642" y="733575"/>
                </a:lnTo>
                <a:lnTo>
                  <a:pt x="610734" y="736294"/>
                </a:lnTo>
                <a:lnTo>
                  <a:pt x="609601" y="738560"/>
                </a:lnTo>
                <a:lnTo>
                  <a:pt x="608467" y="740825"/>
                </a:lnTo>
                <a:lnTo>
                  <a:pt x="607106" y="743091"/>
                </a:lnTo>
                <a:lnTo>
                  <a:pt x="681265" y="796106"/>
                </a:lnTo>
                <a:lnTo>
                  <a:pt x="683306" y="794293"/>
                </a:lnTo>
                <a:lnTo>
                  <a:pt x="685801" y="792481"/>
                </a:lnTo>
                <a:lnTo>
                  <a:pt x="688522" y="791121"/>
                </a:lnTo>
                <a:lnTo>
                  <a:pt x="691243" y="789989"/>
                </a:lnTo>
                <a:lnTo>
                  <a:pt x="694192" y="789082"/>
                </a:lnTo>
                <a:lnTo>
                  <a:pt x="696913" y="788403"/>
                </a:lnTo>
                <a:lnTo>
                  <a:pt x="699861" y="788176"/>
                </a:lnTo>
                <a:lnTo>
                  <a:pt x="703263" y="787950"/>
                </a:lnTo>
                <a:lnTo>
                  <a:pt x="705531" y="787950"/>
                </a:lnTo>
                <a:lnTo>
                  <a:pt x="707799" y="788176"/>
                </a:lnTo>
                <a:lnTo>
                  <a:pt x="710293" y="788629"/>
                </a:lnTo>
                <a:lnTo>
                  <a:pt x="712334" y="789309"/>
                </a:lnTo>
                <a:lnTo>
                  <a:pt x="714602" y="789989"/>
                </a:lnTo>
                <a:lnTo>
                  <a:pt x="716870" y="790668"/>
                </a:lnTo>
                <a:lnTo>
                  <a:pt x="718911" y="791801"/>
                </a:lnTo>
                <a:lnTo>
                  <a:pt x="720725" y="792707"/>
                </a:lnTo>
                <a:lnTo>
                  <a:pt x="786720" y="747622"/>
                </a:lnTo>
                <a:lnTo>
                  <a:pt x="785586" y="744450"/>
                </a:lnTo>
                <a:lnTo>
                  <a:pt x="784679" y="741278"/>
                </a:lnTo>
                <a:lnTo>
                  <a:pt x="784225" y="737653"/>
                </a:lnTo>
                <a:lnTo>
                  <a:pt x="783999" y="734255"/>
                </a:lnTo>
                <a:lnTo>
                  <a:pt x="784225" y="730630"/>
                </a:lnTo>
                <a:lnTo>
                  <a:pt x="784679" y="727232"/>
                </a:lnTo>
                <a:lnTo>
                  <a:pt x="785586" y="723833"/>
                </a:lnTo>
                <a:lnTo>
                  <a:pt x="786720" y="720888"/>
                </a:lnTo>
                <a:lnTo>
                  <a:pt x="788081" y="717716"/>
                </a:lnTo>
                <a:lnTo>
                  <a:pt x="789668" y="714997"/>
                </a:lnTo>
                <a:lnTo>
                  <a:pt x="791936" y="712279"/>
                </a:lnTo>
                <a:lnTo>
                  <a:pt x="793977" y="709787"/>
                </a:lnTo>
                <a:lnTo>
                  <a:pt x="796472" y="707521"/>
                </a:lnTo>
                <a:lnTo>
                  <a:pt x="799193" y="705708"/>
                </a:lnTo>
                <a:lnTo>
                  <a:pt x="801915" y="703896"/>
                </a:lnTo>
                <a:lnTo>
                  <a:pt x="805090" y="702310"/>
                </a:lnTo>
                <a:lnTo>
                  <a:pt x="808265" y="701177"/>
                </a:lnTo>
                <a:lnTo>
                  <a:pt x="811440" y="700498"/>
                </a:lnTo>
                <a:lnTo>
                  <a:pt x="814842" y="700045"/>
                </a:lnTo>
                <a:lnTo>
                  <a:pt x="818243" y="699818"/>
                </a:lnTo>
                <a:lnTo>
                  <a:pt x="822099" y="700045"/>
                </a:lnTo>
                <a:lnTo>
                  <a:pt x="825274" y="700498"/>
                </a:lnTo>
                <a:lnTo>
                  <a:pt x="828675" y="701404"/>
                </a:lnTo>
                <a:lnTo>
                  <a:pt x="831851" y="702537"/>
                </a:lnTo>
                <a:lnTo>
                  <a:pt x="897618" y="598999"/>
                </a:lnTo>
                <a:lnTo>
                  <a:pt x="912813" y="608741"/>
                </a:lnTo>
                <a:lnTo>
                  <a:pt x="845684" y="713412"/>
                </a:lnTo>
                <a:lnTo>
                  <a:pt x="847272" y="715451"/>
                </a:lnTo>
                <a:lnTo>
                  <a:pt x="848633" y="717716"/>
                </a:lnTo>
                <a:lnTo>
                  <a:pt x="849993" y="720435"/>
                </a:lnTo>
                <a:lnTo>
                  <a:pt x="850901" y="722927"/>
                </a:lnTo>
                <a:lnTo>
                  <a:pt x="851808" y="725646"/>
                </a:lnTo>
                <a:lnTo>
                  <a:pt x="852261" y="728364"/>
                </a:lnTo>
                <a:lnTo>
                  <a:pt x="852715" y="731310"/>
                </a:lnTo>
                <a:lnTo>
                  <a:pt x="852942" y="734255"/>
                </a:lnTo>
                <a:lnTo>
                  <a:pt x="852715" y="737653"/>
                </a:lnTo>
                <a:lnTo>
                  <a:pt x="852261" y="741278"/>
                </a:lnTo>
                <a:lnTo>
                  <a:pt x="851354" y="744450"/>
                </a:lnTo>
                <a:lnTo>
                  <a:pt x="850220" y="747395"/>
                </a:lnTo>
                <a:lnTo>
                  <a:pt x="848633" y="750567"/>
                </a:lnTo>
                <a:lnTo>
                  <a:pt x="846818" y="753286"/>
                </a:lnTo>
                <a:lnTo>
                  <a:pt x="845004" y="756231"/>
                </a:lnTo>
                <a:lnTo>
                  <a:pt x="842963" y="758497"/>
                </a:lnTo>
                <a:lnTo>
                  <a:pt x="840242" y="760762"/>
                </a:lnTo>
                <a:lnTo>
                  <a:pt x="837747" y="762575"/>
                </a:lnTo>
                <a:lnTo>
                  <a:pt x="835025" y="764387"/>
                </a:lnTo>
                <a:lnTo>
                  <a:pt x="831851" y="765973"/>
                </a:lnTo>
                <a:lnTo>
                  <a:pt x="828675" y="767106"/>
                </a:lnTo>
                <a:lnTo>
                  <a:pt x="825274" y="767786"/>
                </a:lnTo>
                <a:lnTo>
                  <a:pt x="821872" y="768239"/>
                </a:lnTo>
                <a:lnTo>
                  <a:pt x="818243" y="768465"/>
                </a:lnTo>
                <a:lnTo>
                  <a:pt x="815522" y="768465"/>
                </a:lnTo>
                <a:lnTo>
                  <a:pt x="812801" y="768012"/>
                </a:lnTo>
                <a:lnTo>
                  <a:pt x="810079" y="767559"/>
                </a:lnTo>
                <a:lnTo>
                  <a:pt x="807584" y="766653"/>
                </a:lnTo>
                <a:lnTo>
                  <a:pt x="805090" y="765747"/>
                </a:lnTo>
                <a:lnTo>
                  <a:pt x="802595" y="764614"/>
                </a:lnTo>
                <a:lnTo>
                  <a:pt x="800327" y="763028"/>
                </a:lnTo>
                <a:lnTo>
                  <a:pt x="798059" y="761669"/>
                </a:lnTo>
                <a:lnTo>
                  <a:pt x="733425" y="806074"/>
                </a:lnTo>
                <a:lnTo>
                  <a:pt x="735013" y="809926"/>
                </a:lnTo>
                <a:lnTo>
                  <a:pt x="736374" y="813777"/>
                </a:lnTo>
                <a:lnTo>
                  <a:pt x="737281" y="818082"/>
                </a:lnTo>
                <a:lnTo>
                  <a:pt x="737508" y="820121"/>
                </a:lnTo>
                <a:lnTo>
                  <a:pt x="737508" y="822160"/>
                </a:lnTo>
                <a:lnTo>
                  <a:pt x="737281" y="825785"/>
                </a:lnTo>
                <a:lnTo>
                  <a:pt x="736827" y="829183"/>
                </a:lnTo>
                <a:lnTo>
                  <a:pt x="735920" y="832582"/>
                </a:lnTo>
                <a:lnTo>
                  <a:pt x="734786" y="835527"/>
                </a:lnTo>
                <a:lnTo>
                  <a:pt x="733425" y="838699"/>
                </a:lnTo>
                <a:lnTo>
                  <a:pt x="731838" y="841418"/>
                </a:lnTo>
                <a:lnTo>
                  <a:pt x="729570" y="844136"/>
                </a:lnTo>
                <a:lnTo>
                  <a:pt x="727529" y="846629"/>
                </a:lnTo>
                <a:lnTo>
                  <a:pt x="725034" y="848894"/>
                </a:lnTo>
                <a:lnTo>
                  <a:pt x="722313" y="850707"/>
                </a:lnTo>
                <a:lnTo>
                  <a:pt x="719592" y="852746"/>
                </a:lnTo>
                <a:lnTo>
                  <a:pt x="716643" y="854105"/>
                </a:lnTo>
                <a:lnTo>
                  <a:pt x="713242" y="855238"/>
                </a:lnTo>
                <a:lnTo>
                  <a:pt x="710067" y="855917"/>
                </a:lnTo>
                <a:lnTo>
                  <a:pt x="706665" y="856597"/>
                </a:lnTo>
                <a:lnTo>
                  <a:pt x="703263" y="856597"/>
                </a:lnTo>
                <a:lnTo>
                  <a:pt x="699634" y="856597"/>
                </a:lnTo>
                <a:lnTo>
                  <a:pt x="696233" y="855917"/>
                </a:lnTo>
                <a:lnTo>
                  <a:pt x="692831" y="855238"/>
                </a:lnTo>
                <a:lnTo>
                  <a:pt x="689656" y="854105"/>
                </a:lnTo>
                <a:lnTo>
                  <a:pt x="686934" y="852746"/>
                </a:lnTo>
                <a:lnTo>
                  <a:pt x="683759" y="850707"/>
                </a:lnTo>
                <a:lnTo>
                  <a:pt x="681265" y="848894"/>
                </a:lnTo>
                <a:lnTo>
                  <a:pt x="678997" y="846629"/>
                </a:lnTo>
                <a:lnTo>
                  <a:pt x="676502" y="844136"/>
                </a:lnTo>
                <a:lnTo>
                  <a:pt x="674688" y="841418"/>
                </a:lnTo>
                <a:lnTo>
                  <a:pt x="672874" y="838699"/>
                </a:lnTo>
                <a:lnTo>
                  <a:pt x="671513" y="835527"/>
                </a:lnTo>
                <a:lnTo>
                  <a:pt x="670152" y="832582"/>
                </a:lnTo>
                <a:lnTo>
                  <a:pt x="669472" y="829183"/>
                </a:lnTo>
                <a:lnTo>
                  <a:pt x="668792" y="825785"/>
                </a:lnTo>
                <a:lnTo>
                  <a:pt x="668792" y="822160"/>
                </a:lnTo>
                <a:lnTo>
                  <a:pt x="668792" y="819215"/>
                </a:lnTo>
                <a:lnTo>
                  <a:pt x="669245" y="816496"/>
                </a:lnTo>
                <a:lnTo>
                  <a:pt x="669925" y="813551"/>
                </a:lnTo>
                <a:lnTo>
                  <a:pt x="670833" y="810832"/>
                </a:lnTo>
                <a:lnTo>
                  <a:pt x="592592" y="754645"/>
                </a:lnTo>
                <a:lnTo>
                  <a:pt x="589190" y="755778"/>
                </a:lnTo>
                <a:lnTo>
                  <a:pt x="586242" y="756684"/>
                </a:lnTo>
                <a:lnTo>
                  <a:pt x="582840" y="757364"/>
                </a:lnTo>
                <a:lnTo>
                  <a:pt x="579438" y="757364"/>
                </a:lnTo>
                <a:lnTo>
                  <a:pt x="506413" y="937932"/>
                </a:lnTo>
                <a:lnTo>
                  <a:pt x="509361" y="940424"/>
                </a:lnTo>
                <a:lnTo>
                  <a:pt x="511629" y="943369"/>
                </a:lnTo>
                <a:lnTo>
                  <a:pt x="513670" y="946315"/>
                </a:lnTo>
                <a:lnTo>
                  <a:pt x="515711" y="949713"/>
                </a:lnTo>
                <a:lnTo>
                  <a:pt x="517072" y="953112"/>
                </a:lnTo>
                <a:lnTo>
                  <a:pt x="518206" y="956736"/>
                </a:lnTo>
                <a:lnTo>
                  <a:pt x="518886" y="960361"/>
                </a:lnTo>
                <a:lnTo>
                  <a:pt x="519113" y="964440"/>
                </a:lnTo>
                <a:lnTo>
                  <a:pt x="518886" y="967838"/>
                </a:lnTo>
                <a:lnTo>
                  <a:pt x="518433" y="971463"/>
                </a:lnTo>
                <a:lnTo>
                  <a:pt x="517525" y="974635"/>
                </a:lnTo>
                <a:lnTo>
                  <a:pt x="516392" y="977580"/>
                </a:lnTo>
                <a:lnTo>
                  <a:pt x="514804" y="980752"/>
                </a:lnTo>
                <a:lnTo>
                  <a:pt x="512990" y="983471"/>
                </a:lnTo>
                <a:lnTo>
                  <a:pt x="511175" y="986416"/>
                </a:lnTo>
                <a:lnTo>
                  <a:pt x="508908" y="988681"/>
                </a:lnTo>
                <a:lnTo>
                  <a:pt x="506413" y="990947"/>
                </a:lnTo>
                <a:lnTo>
                  <a:pt x="503918" y="992986"/>
                </a:lnTo>
                <a:lnTo>
                  <a:pt x="501197" y="994572"/>
                </a:lnTo>
                <a:lnTo>
                  <a:pt x="498022" y="996158"/>
                </a:lnTo>
                <a:lnTo>
                  <a:pt x="494847" y="997291"/>
                </a:lnTo>
                <a:lnTo>
                  <a:pt x="491445" y="997970"/>
                </a:lnTo>
                <a:lnTo>
                  <a:pt x="488043" y="998423"/>
                </a:lnTo>
                <a:lnTo>
                  <a:pt x="484415" y="998650"/>
                </a:lnTo>
                <a:lnTo>
                  <a:pt x="481013" y="998423"/>
                </a:lnTo>
                <a:lnTo>
                  <a:pt x="477611" y="997970"/>
                </a:lnTo>
                <a:lnTo>
                  <a:pt x="474436" y="997291"/>
                </a:lnTo>
                <a:lnTo>
                  <a:pt x="471261" y="996158"/>
                </a:lnTo>
                <a:lnTo>
                  <a:pt x="468086" y="994572"/>
                </a:lnTo>
                <a:lnTo>
                  <a:pt x="465365" y="992986"/>
                </a:lnTo>
                <a:lnTo>
                  <a:pt x="462643" y="990947"/>
                </a:lnTo>
                <a:lnTo>
                  <a:pt x="460149" y="988681"/>
                </a:lnTo>
                <a:lnTo>
                  <a:pt x="458108" y="986416"/>
                </a:lnTo>
                <a:lnTo>
                  <a:pt x="455840" y="983471"/>
                </a:lnTo>
                <a:lnTo>
                  <a:pt x="454252" y="980752"/>
                </a:lnTo>
                <a:lnTo>
                  <a:pt x="452892" y="977580"/>
                </a:lnTo>
                <a:lnTo>
                  <a:pt x="451758" y="974635"/>
                </a:lnTo>
                <a:lnTo>
                  <a:pt x="450851" y="971463"/>
                </a:lnTo>
                <a:lnTo>
                  <a:pt x="450397" y="967838"/>
                </a:lnTo>
                <a:lnTo>
                  <a:pt x="450170" y="964440"/>
                </a:lnTo>
                <a:lnTo>
                  <a:pt x="450397" y="961041"/>
                </a:lnTo>
                <a:lnTo>
                  <a:pt x="450851" y="958096"/>
                </a:lnTo>
                <a:lnTo>
                  <a:pt x="451531" y="954924"/>
                </a:lnTo>
                <a:lnTo>
                  <a:pt x="452438" y="952205"/>
                </a:lnTo>
                <a:lnTo>
                  <a:pt x="423183" y="924792"/>
                </a:lnTo>
                <a:lnTo>
                  <a:pt x="421369" y="925924"/>
                </a:lnTo>
                <a:lnTo>
                  <a:pt x="419328" y="927057"/>
                </a:lnTo>
                <a:lnTo>
                  <a:pt x="416833" y="927963"/>
                </a:lnTo>
                <a:lnTo>
                  <a:pt x="414792" y="928643"/>
                </a:lnTo>
                <a:lnTo>
                  <a:pt x="412524" y="929096"/>
                </a:lnTo>
                <a:lnTo>
                  <a:pt x="410029" y="929549"/>
                </a:lnTo>
                <a:lnTo>
                  <a:pt x="407761" y="929776"/>
                </a:lnTo>
                <a:lnTo>
                  <a:pt x="405267" y="930002"/>
                </a:lnTo>
                <a:lnTo>
                  <a:pt x="402545" y="929776"/>
                </a:lnTo>
                <a:lnTo>
                  <a:pt x="400278" y="929549"/>
                </a:lnTo>
                <a:lnTo>
                  <a:pt x="397783" y="929096"/>
                </a:lnTo>
                <a:lnTo>
                  <a:pt x="395288" y="928643"/>
                </a:lnTo>
                <a:lnTo>
                  <a:pt x="393020" y="927737"/>
                </a:lnTo>
                <a:lnTo>
                  <a:pt x="390979" y="926831"/>
                </a:lnTo>
                <a:lnTo>
                  <a:pt x="388711" y="925698"/>
                </a:lnTo>
                <a:lnTo>
                  <a:pt x="386670" y="924338"/>
                </a:lnTo>
                <a:lnTo>
                  <a:pt x="253094" y="1045321"/>
                </a:lnTo>
                <a:lnTo>
                  <a:pt x="253094" y="1081797"/>
                </a:lnTo>
                <a:lnTo>
                  <a:pt x="396195" y="1081797"/>
                </a:lnTo>
                <a:lnTo>
                  <a:pt x="396195" y="1033087"/>
                </a:lnTo>
                <a:lnTo>
                  <a:pt x="414338" y="1033087"/>
                </a:lnTo>
                <a:lnTo>
                  <a:pt x="414338" y="1081797"/>
                </a:lnTo>
                <a:lnTo>
                  <a:pt x="529999" y="1081797"/>
                </a:lnTo>
                <a:lnTo>
                  <a:pt x="529999" y="1033087"/>
                </a:lnTo>
                <a:lnTo>
                  <a:pt x="547915" y="1033087"/>
                </a:lnTo>
                <a:lnTo>
                  <a:pt x="547915" y="1081797"/>
                </a:lnTo>
                <a:lnTo>
                  <a:pt x="663575" y="1081797"/>
                </a:lnTo>
                <a:lnTo>
                  <a:pt x="663575" y="1033087"/>
                </a:lnTo>
                <a:lnTo>
                  <a:pt x="681718" y="1033087"/>
                </a:lnTo>
                <a:lnTo>
                  <a:pt x="681718" y="1081797"/>
                </a:lnTo>
                <a:lnTo>
                  <a:pt x="797606" y="1081797"/>
                </a:lnTo>
                <a:lnTo>
                  <a:pt x="797606" y="1033087"/>
                </a:lnTo>
                <a:lnTo>
                  <a:pt x="815522" y="1033087"/>
                </a:lnTo>
                <a:lnTo>
                  <a:pt x="815522" y="1081797"/>
                </a:lnTo>
                <a:lnTo>
                  <a:pt x="905329" y="1081797"/>
                </a:lnTo>
                <a:lnTo>
                  <a:pt x="905329" y="1111250"/>
                </a:lnTo>
                <a:lnTo>
                  <a:pt x="253094" y="1111250"/>
                </a:lnTo>
                <a:lnTo>
                  <a:pt x="223838" y="1111250"/>
                </a:lnTo>
                <a:lnTo>
                  <a:pt x="223838" y="1081797"/>
                </a:lnTo>
                <a:lnTo>
                  <a:pt x="223838" y="430212"/>
                </a:lnTo>
                <a:close/>
                <a:moveTo>
                  <a:pt x="93436" y="93209"/>
                </a:moveTo>
                <a:lnTo>
                  <a:pt x="93436" y="1351189"/>
                </a:lnTo>
                <a:lnTo>
                  <a:pt x="1064079" y="1351189"/>
                </a:lnTo>
                <a:lnTo>
                  <a:pt x="1064079" y="385763"/>
                </a:lnTo>
                <a:lnTo>
                  <a:pt x="818016" y="385763"/>
                </a:lnTo>
                <a:lnTo>
                  <a:pt x="813481" y="385536"/>
                </a:lnTo>
                <a:lnTo>
                  <a:pt x="808718" y="384629"/>
                </a:lnTo>
                <a:lnTo>
                  <a:pt x="804409" y="383495"/>
                </a:lnTo>
                <a:lnTo>
                  <a:pt x="799874" y="381907"/>
                </a:lnTo>
                <a:lnTo>
                  <a:pt x="795791" y="380093"/>
                </a:lnTo>
                <a:lnTo>
                  <a:pt x="792163" y="377825"/>
                </a:lnTo>
                <a:lnTo>
                  <a:pt x="788307" y="374877"/>
                </a:lnTo>
                <a:lnTo>
                  <a:pt x="785133" y="372155"/>
                </a:lnTo>
                <a:lnTo>
                  <a:pt x="782184" y="368527"/>
                </a:lnTo>
                <a:lnTo>
                  <a:pt x="779463" y="365125"/>
                </a:lnTo>
                <a:lnTo>
                  <a:pt x="777195" y="361270"/>
                </a:lnTo>
                <a:lnTo>
                  <a:pt x="775154" y="357188"/>
                </a:lnTo>
                <a:lnTo>
                  <a:pt x="773566" y="352879"/>
                </a:lnTo>
                <a:lnTo>
                  <a:pt x="772433" y="348570"/>
                </a:lnTo>
                <a:lnTo>
                  <a:pt x="771752" y="343807"/>
                </a:lnTo>
                <a:lnTo>
                  <a:pt x="771525" y="339045"/>
                </a:lnTo>
                <a:lnTo>
                  <a:pt x="771525" y="93209"/>
                </a:lnTo>
                <a:lnTo>
                  <a:pt x="93436" y="93209"/>
                </a:lnTo>
                <a:close/>
                <a:moveTo>
                  <a:pt x="46491" y="0"/>
                </a:moveTo>
                <a:lnTo>
                  <a:pt x="771525" y="0"/>
                </a:lnTo>
                <a:lnTo>
                  <a:pt x="1157288" y="385763"/>
                </a:lnTo>
                <a:lnTo>
                  <a:pt x="1157288" y="1397907"/>
                </a:lnTo>
                <a:lnTo>
                  <a:pt x="1157061" y="1402670"/>
                </a:lnTo>
                <a:lnTo>
                  <a:pt x="1156381" y="1407432"/>
                </a:lnTo>
                <a:lnTo>
                  <a:pt x="1155247" y="1411741"/>
                </a:lnTo>
                <a:lnTo>
                  <a:pt x="1153659" y="1416050"/>
                </a:lnTo>
                <a:lnTo>
                  <a:pt x="1151618" y="1420132"/>
                </a:lnTo>
                <a:lnTo>
                  <a:pt x="1149351" y="1423988"/>
                </a:lnTo>
                <a:lnTo>
                  <a:pt x="1146629" y="1427389"/>
                </a:lnTo>
                <a:lnTo>
                  <a:pt x="1143454" y="1430791"/>
                </a:lnTo>
                <a:lnTo>
                  <a:pt x="1140279" y="1433739"/>
                </a:lnTo>
                <a:lnTo>
                  <a:pt x="1136651" y="1436688"/>
                </a:lnTo>
                <a:lnTo>
                  <a:pt x="1132795" y="1438955"/>
                </a:lnTo>
                <a:lnTo>
                  <a:pt x="1128713" y="1440770"/>
                </a:lnTo>
                <a:lnTo>
                  <a:pt x="1124631" y="1442357"/>
                </a:lnTo>
                <a:lnTo>
                  <a:pt x="1120095" y="1443491"/>
                </a:lnTo>
                <a:lnTo>
                  <a:pt x="1115333" y="1444398"/>
                </a:lnTo>
                <a:lnTo>
                  <a:pt x="1110570" y="1444625"/>
                </a:lnTo>
                <a:lnTo>
                  <a:pt x="46491" y="1444625"/>
                </a:lnTo>
                <a:lnTo>
                  <a:pt x="41956" y="1444398"/>
                </a:lnTo>
                <a:lnTo>
                  <a:pt x="37193" y="1443491"/>
                </a:lnTo>
                <a:lnTo>
                  <a:pt x="32657" y="1442357"/>
                </a:lnTo>
                <a:lnTo>
                  <a:pt x="28575" y="1440770"/>
                </a:lnTo>
                <a:lnTo>
                  <a:pt x="24493" y="1438955"/>
                </a:lnTo>
                <a:lnTo>
                  <a:pt x="20638" y="1436688"/>
                </a:lnTo>
                <a:lnTo>
                  <a:pt x="17009" y="1433739"/>
                </a:lnTo>
                <a:lnTo>
                  <a:pt x="13834" y="1430791"/>
                </a:lnTo>
                <a:lnTo>
                  <a:pt x="10659" y="1427389"/>
                </a:lnTo>
                <a:lnTo>
                  <a:pt x="7938" y="1423988"/>
                </a:lnTo>
                <a:lnTo>
                  <a:pt x="5670" y="1420132"/>
                </a:lnTo>
                <a:lnTo>
                  <a:pt x="3856" y="1416050"/>
                </a:lnTo>
                <a:lnTo>
                  <a:pt x="2041" y="1411741"/>
                </a:lnTo>
                <a:lnTo>
                  <a:pt x="907" y="1407432"/>
                </a:lnTo>
                <a:lnTo>
                  <a:pt x="227" y="1402670"/>
                </a:lnTo>
                <a:lnTo>
                  <a:pt x="0" y="1397907"/>
                </a:lnTo>
                <a:lnTo>
                  <a:pt x="0" y="46491"/>
                </a:lnTo>
                <a:lnTo>
                  <a:pt x="227" y="41729"/>
                </a:lnTo>
                <a:lnTo>
                  <a:pt x="907" y="37193"/>
                </a:lnTo>
                <a:lnTo>
                  <a:pt x="2041" y="32657"/>
                </a:lnTo>
                <a:lnTo>
                  <a:pt x="3856" y="28348"/>
                </a:lnTo>
                <a:lnTo>
                  <a:pt x="5670" y="24266"/>
                </a:lnTo>
                <a:lnTo>
                  <a:pt x="7938" y="20411"/>
                </a:lnTo>
                <a:lnTo>
                  <a:pt x="10659" y="17009"/>
                </a:lnTo>
                <a:lnTo>
                  <a:pt x="13834" y="13607"/>
                </a:lnTo>
                <a:lnTo>
                  <a:pt x="17009" y="10659"/>
                </a:lnTo>
                <a:lnTo>
                  <a:pt x="20638" y="7938"/>
                </a:lnTo>
                <a:lnTo>
                  <a:pt x="24493" y="5443"/>
                </a:lnTo>
                <a:lnTo>
                  <a:pt x="28575" y="3629"/>
                </a:lnTo>
                <a:lnTo>
                  <a:pt x="32657" y="2041"/>
                </a:lnTo>
                <a:lnTo>
                  <a:pt x="37193" y="907"/>
                </a:lnTo>
                <a:lnTo>
                  <a:pt x="41956" y="227"/>
                </a:lnTo>
                <a:lnTo>
                  <a:pt x="46491"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9" name="矩形 18"/>
          <p:cNvSpPr/>
          <p:nvPr/>
        </p:nvSpPr>
        <p:spPr>
          <a:xfrm>
            <a:off x="1301516" y="4819450"/>
            <a:ext cx="528917" cy="338554"/>
          </a:xfrm>
          <a:prstGeom prst="rect">
            <a:avLst/>
          </a:prstGeom>
        </p:spPr>
        <p:txBody>
          <a:bodyPr wrap="square">
            <a:spAutoFit/>
          </a:bodyPr>
          <a:lstStyle/>
          <a:p>
            <a:pPr fontAlgn="base">
              <a:spcBef>
                <a:spcPct val="0"/>
              </a:spcBef>
              <a:spcAft>
                <a:spcPct val="0"/>
              </a:spcAft>
            </a:pPr>
            <a:r>
              <a:rPr lang="en-US" altLang="zh-CN" sz="1600" b="1" dirty="0" smtClean="0">
                <a:latin typeface="微软雅黑" panose="020B0503020204020204" pitchFamily="34" charset="-122"/>
              </a:rPr>
              <a:t>…</a:t>
            </a:r>
            <a:endParaRPr lang="zh-CN" altLang="en-US" sz="1600" b="1" dirty="0">
              <a:ea typeface="宋体" charset="-122"/>
            </a:endParaRPr>
          </a:p>
        </p:txBody>
      </p:sp>
      <p:sp>
        <p:nvSpPr>
          <p:cNvPr id="22" name="任意多边形 21"/>
          <p:cNvSpPr/>
          <p:nvPr/>
        </p:nvSpPr>
        <p:spPr>
          <a:xfrm flipV="1">
            <a:off x="2324921" y="4363584"/>
            <a:ext cx="2029033" cy="30390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18173022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任意多边形 48"/>
          <p:cNvSpPr/>
          <p:nvPr/>
        </p:nvSpPr>
        <p:spPr>
          <a:xfrm>
            <a:off x="1342417" y="2047987"/>
            <a:ext cx="4875503" cy="1851068"/>
          </a:xfrm>
          <a:custGeom>
            <a:avLst/>
            <a:gdLst>
              <a:gd name="connsiteX0" fmla="*/ 4942931 w 4942931"/>
              <a:gd name="connsiteY0" fmla="*/ 0 h 1999917"/>
              <a:gd name="connsiteX1" fmla="*/ 2002783 w 4942931"/>
              <a:gd name="connsiteY1" fmla="*/ 316524 h 1999917"/>
              <a:gd name="connsiteX2" fmla="*/ 2009817 w 4942931"/>
              <a:gd name="connsiteY2" fmla="*/ 998807 h 1999917"/>
              <a:gd name="connsiteX3" fmla="*/ 131780 w 4942931"/>
              <a:gd name="connsiteY3" fmla="*/ 1463040 h 1999917"/>
              <a:gd name="connsiteX4" fmla="*/ 159916 w 4942931"/>
              <a:gd name="connsiteY4" fmla="*/ 1948376 h 1999917"/>
              <a:gd name="connsiteX5" fmla="*/ 181017 w 4942931"/>
              <a:gd name="connsiteY5" fmla="*/ 1962444 h 19999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942931" h="1999917">
                <a:moveTo>
                  <a:pt x="4942931" y="0"/>
                </a:moveTo>
                <a:cubicBezTo>
                  <a:pt x="3717283" y="75028"/>
                  <a:pt x="2491635" y="150056"/>
                  <a:pt x="2002783" y="316524"/>
                </a:cubicBezTo>
                <a:cubicBezTo>
                  <a:pt x="1513931" y="482992"/>
                  <a:pt x="2321651" y="807721"/>
                  <a:pt x="2009817" y="998807"/>
                </a:cubicBezTo>
                <a:cubicBezTo>
                  <a:pt x="1697983" y="1189893"/>
                  <a:pt x="440097" y="1304779"/>
                  <a:pt x="131780" y="1463040"/>
                </a:cubicBezTo>
                <a:cubicBezTo>
                  <a:pt x="-176537" y="1621301"/>
                  <a:pt x="151710" y="1865142"/>
                  <a:pt x="159916" y="1948376"/>
                </a:cubicBezTo>
                <a:cubicBezTo>
                  <a:pt x="168122" y="2031610"/>
                  <a:pt x="174569" y="1997027"/>
                  <a:pt x="181017" y="1962444"/>
                </a:cubicBezTo>
              </a:path>
            </a:pathLst>
          </a:custGeom>
          <a:noFill/>
          <a:ln w="1905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任意多边形 46"/>
          <p:cNvSpPr/>
          <p:nvPr/>
        </p:nvSpPr>
        <p:spPr>
          <a:xfrm>
            <a:off x="2919046" y="1934308"/>
            <a:ext cx="1667087" cy="2975317"/>
          </a:xfrm>
          <a:custGeom>
            <a:avLst/>
            <a:gdLst>
              <a:gd name="connsiteX0" fmla="*/ 1899139 w 1899139"/>
              <a:gd name="connsiteY0" fmla="*/ 0 h 3186333"/>
              <a:gd name="connsiteX1" fmla="*/ 323557 w 1899139"/>
              <a:gd name="connsiteY1" fmla="*/ 548640 h 3186333"/>
              <a:gd name="connsiteX2" fmla="*/ 400929 w 1899139"/>
              <a:gd name="connsiteY2" fmla="*/ 1209822 h 3186333"/>
              <a:gd name="connsiteX3" fmla="*/ 372794 w 1899139"/>
              <a:gd name="connsiteY3" fmla="*/ 1681090 h 3186333"/>
              <a:gd name="connsiteX4" fmla="*/ 379828 w 1899139"/>
              <a:gd name="connsiteY4" fmla="*/ 2405576 h 3186333"/>
              <a:gd name="connsiteX5" fmla="*/ 0 w 1899139"/>
              <a:gd name="connsiteY5" fmla="*/ 3186333 h 3186333"/>
              <a:gd name="connsiteX6" fmla="*/ 0 w 1899139"/>
              <a:gd name="connsiteY6" fmla="*/ 3186333 h 3186333"/>
              <a:gd name="connsiteX7" fmla="*/ 14068 w 1899139"/>
              <a:gd name="connsiteY7" fmla="*/ 3144130 h 31863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99139" h="3186333">
                <a:moveTo>
                  <a:pt x="1899139" y="0"/>
                </a:moveTo>
                <a:cubicBezTo>
                  <a:pt x="1236199" y="173501"/>
                  <a:pt x="573259" y="347003"/>
                  <a:pt x="323557" y="548640"/>
                </a:cubicBezTo>
                <a:cubicBezTo>
                  <a:pt x="73855" y="750277"/>
                  <a:pt x="392723" y="1021080"/>
                  <a:pt x="400929" y="1209822"/>
                </a:cubicBezTo>
                <a:cubicBezTo>
                  <a:pt x="409135" y="1398564"/>
                  <a:pt x="376311" y="1481798"/>
                  <a:pt x="372794" y="1681090"/>
                </a:cubicBezTo>
                <a:cubicBezTo>
                  <a:pt x="369277" y="1880382"/>
                  <a:pt x="441960" y="2154702"/>
                  <a:pt x="379828" y="2405576"/>
                </a:cubicBezTo>
                <a:cubicBezTo>
                  <a:pt x="317696" y="2656450"/>
                  <a:pt x="0" y="3186333"/>
                  <a:pt x="0" y="3186333"/>
                </a:cubicBezTo>
                <a:lnTo>
                  <a:pt x="0" y="3186333"/>
                </a:lnTo>
                <a:lnTo>
                  <a:pt x="14068" y="3144130"/>
                </a:lnTo>
              </a:path>
            </a:pathLst>
          </a:cu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3" name="直接连接符 32"/>
          <p:cNvCxnSpPr>
            <a:endCxn id="30" idx="2"/>
          </p:cNvCxnSpPr>
          <p:nvPr/>
        </p:nvCxnSpPr>
        <p:spPr>
          <a:xfrm flipH="1">
            <a:off x="1431206" y="3106955"/>
            <a:ext cx="4558" cy="11460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攻击事件 精准还原</a:t>
            </a:r>
            <a:endParaRPr lang="zh-CN" altLang="en-US" dirty="0"/>
          </a:p>
        </p:txBody>
      </p:sp>
      <p:sp>
        <p:nvSpPr>
          <p:cNvPr id="3" name="TextBox 2"/>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当企业运维人员发现疑似入侵行为时，很难在短时间内判断出结果，安全设备的告警记录也是碎片化的，无法还原出整个事件过程。</a:t>
            </a:r>
            <a:endParaRPr lang="zh-CN" altLang="en-US" sz="1400" b="1" dirty="0">
              <a:latin typeface="+mj-ea"/>
              <a:ea typeface="+mj-ea"/>
            </a:endParaRPr>
          </a:p>
        </p:txBody>
      </p:sp>
      <p:grpSp>
        <p:nvGrpSpPr>
          <p:cNvPr id="2" name="组合 1"/>
          <p:cNvGrpSpPr/>
          <p:nvPr/>
        </p:nvGrpSpPr>
        <p:grpSpPr>
          <a:xfrm>
            <a:off x="2584460" y="2047988"/>
            <a:ext cx="2001673" cy="3348930"/>
            <a:chOff x="3021036" y="2023550"/>
            <a:chExt cx="2796053" cy="4486786"/>
          </a:xfrm>
        </p:grpSpPr>
        <p:cxnSp>
          <p:nvCxnSpPr>
            <p:cNvPr id="4" name="直接连接符 3"/>
            <p:cNvCxnSpPr/>
            <p:nvPr/>
          </p:nvCxnSpPr>
          <p:spPr>
            <a:xfrm flipH="1">
              <a:off x="4600863" y="5504481"/>
              <a:ext cx="1523" cy="6953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3396090" y="5519927"/>
              <a:ext cx="0" cy="657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a:stCxn id="8" idx="14"/>
            </p:cNvCxnSpPr>
            <p:nvPr/>
          </p:nvCxnSpPr>
          <p:spPr>
            <a:xfrm>
              <a:off x="3995731" y="2653377"/>
              <a:ext cx="43" cy="285110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3773413" y="2940517"/>
              <a:ext cx="432000" cy="432002"/>
            </a:xfrm>
            <a:prstGeom prst="rect">
              <a:avLst/>
            </a:prstGeom>
          </p:spPr>
        </p:pic>
        <p:sp>
          <p:nvSpPr>
            <p:cNvPr id="8" name="任意多边形 7"/>
            <p:cNvSpPr/>
            <p:nvPr/>
          </p:nvSpPr>
          <p:spPr>
            <a:xfrm>
              <a:off x="3389074" y="2023550"/>
              <a:ext cx="1213312" cy="655816"/>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500"/>
            </a:p>
          </p:txBody>
        </p:sp>
        <p:sp>
          <p:nvSpPr>
            <p:cNvPr id="9" name="TextBox 8"/>
            <p:cNvSpPr txBox="1"/>
            <p:nvPr/>
          </p:nvSpPr>
          <p:spPr>
            <a:xfrm>
              <a:off x="3070267" y="2166791"/>
              <a:ext cx="1850925" cy="295958"/>
            </a:xfrm>
            <a:prstGeom prst="rect">
              <a:avLst/>
            </a:prstGeom>
            <a:noFill/>
          </p:spPr>
          <p:txBody>
            <a:bodyPr wrap="square" rtlCol="0">
              <a:spAutoFit/>
            </a:bodyPr>
            <a:lstStyle/>
            <a:p>
              <a:pPr algn="ctr"/>
              <a:r>
                <a:rPr lang="en-US" altLang="zh-CN" sz="800" b="1" dirty="0" smtClean="0"/>
                <a:t>Internet</a:t>
              </a:r>
              <a:endParaRPr lang="zh-CN" altLang="en-US" sz="800" b="1" dirty="0"/>
            </a:p>
          </p:txBody>
        </p:sp>
        <p:pic>
          <p:nvPicPr>
            <p:cNvPr id="10" name="图片 9"/>
            <p:cNvPicPr>
              <a:picLocks noChangeAspect="1"/>
            </p:cNvPicPr>
            <p:nvPr/>
          </p:nvPicPr>
          <p:blipFill>
            <a:blip r:embed="rId4"/>
            <a:stretch>
              <a:fillRect/>
            </a:stretch>
          </p:blipFill>
          <p:spPr>
            <a:xfrm>
              <a:off x="3779523" y="3568742"/>
              <a:ext cx="432000" cy="432002"/>
            </a:xfrm>
            <a:prstGeom prst="rect">
              <a:avLst/>
            </a:prstGeom>
          </p:spPr>
        </p:pic>
        <p:pic>
          <p:nvPicPr>
            <p:cNvPr id="11" name="图片 10"/>
            <p:cNvPicPr>
              <a:picLocks noChangeAspect="1"/>
            </p:cNvPicPr>
            <p:nvPr/>
          </p:nvPicPr>
          <p:blipFill>
            <a:blip r:embed="rId5"/>
            <a:stretch>
              <a:fillRect/>
            </a:stretch>
          </p:blipFill>
          <p:spPr>
            <a:xfrm>
              <a:off x="3751291" y="4356160"/>
              <a:ext cx="488867" cy="754015"/>
            </a:xfrm>
            <a:prstGeom prst="rect">
              <a:avLst/>
            </a:prstGeom>
          </p:spPr>
        </p:pic>
        <p:pic>
          <p:nvPicPr>
            <p:cNvPr id="12" name="图片 11"/>
            <p:cNvPicPr>
              <a:picLocks noChangeAspect="1"/>
            </p:cNvPicPr>
            <p:nvPr/>
          </p:nvPicPr>
          <p:blipFill>
            <a:blip r:embed="rId6"/>
            <a:stretch>
              <a:fillRect/>
            </a:stretch>
          </p:blipFill>
          <p:spPr>
            <a:xfrm>
              <a:off x="3021036" y="5650773"/>
              <a:ext cx="822896" cy="274066"/>
            </a:xfrm>
            <a:prstGeom prst="rect">
              <a:avLst/>
            </a:prstGeom>
          </p:spPr>
        </p:pic>
        <p:pic>
          <p:nvPicPr>
            <p:cNvPr id="13" name="图片 12"/>
            <p:cNvPicPr>
              <a:picLocks noChangeAspect="1"/>
            </p:cNvPicPr>
            <p:nvPr/>
          </p:nvPicPr>
          <p:blipFill>
            <a:blip r:embed="rId6"/>
            <a:stretch>
              <a:fillRect/>
            </a:stretch>
          </p:blipFill>
          <p:spPr>
            <a:xfrm>
              <a:off x="4190938" y="5652753"/>
              <a:ext cx="822896" cy="274066"/>
            </a:xfrm>
            <a:prstGeom prst="rect">
              <a:avLst/>
            </a:prstGeom>
          </p:spPr>
        </p:pic>
        <p:pic>
          <p:nvPicPr>
            <p:cNvPr id="14" name="图片 13"/>
            <p:cNvPicPr>
              <a:picLocks noChangeAspect="1"/>
            </p:cNvPicPr>
            <p:nvPr/>
          </p:nvPicPr>
          <p:blipFill>
            <a:blip r:embed="rId6"/>
            <a:stretch>
              <a:fillRect/>
            </a:stretch>
          </p:blipFill>
          <p:spPr>
            <a:xfrm>
              <a:off x="3021036" y="6038214"/>
              <a:ext cx="822896" cy="274066"/>
            </a:xfrm>
            <a:prstGeom prst="rect">
              <a:avLst/>
            </a:prstGeom>
          </p:spPr>
        </p:pic>
        <p:pic>
          <p:nvPicPr>
            <p:cNvPr id="15" name="图片 14"/>
            <p:cNvPicPr>
              <a:picLocks noChangeAspect="1"/>
            </p:cNvPicPr>
            <p:nvPr/>
          </p:nvPicPr>
          <p:blipFill>
            <a:blip r:embed="rId6"/>
            <a:stretch>
              <a:fillRect/>
            </a:stretch>
          </p:blipFill>
          <p:spPr>
            <a:xfrm>
              <a:off x="4190938" y="6040193"/>
              <a:ext cx="822896" cy="274066"/>
            </a:xfrm>
            <a:prstGeom prst="rect">
              <a:avLst/>
            </a:prstGeom>
          </p:spPr>
        </p:pic>
        <p:cxnSp>
          <p:nvCxnSpPr>
            <p:cNvPr id="16" name="直接连接符 15"/>
            <p:cNvCxnSpPr/>
            <p:nvPr/>
          </p:nvCxnSpPr>
          <p:spPr>
            <a:xfrm>
              <a:off x="3389075" y="5512203"/>
              <a:ext cx="12062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3633384" y="6279505"/>
              <a:ext cx="1169902" cy="230831"/>
            </a:xfrm>
            <a:prstGeom prst="rect">
              <a:avLst/>
            </a:prstGeom>
            <a:noFill/>
          </p:spPr>
          <p:txBody>
            <a:bodyPr wrap="square" rtlCol="0">
              <a:spAutoFit/>
            </a:bodyPr>
            <a:lstStyle/>
            <a:p>
              <a:r>
                <a:rPr lang="zh-CN" altLang="en-US" sz="900" dirty="0">
                  <a:latin typeface="+mn-ea"/>
                </a:rPr>
                <a:t>服务器</a:t>
              </a:r>
            </a:p>
          </p:txBody>
        </p:sp>
        <p:sp>
          <p:nvSpPr>
            <p:cNvPr id="20" name="TextBox 19"/>
            <p:cNvSpPr txBox="1"/>
            <p:nvPr/>
          </p:nvSpPr>
          <p:spPr>
            <a:xfrm>
              <a:off x="4363562" y="2996089"/>
              <a:ext cx="1169902" cy="320852"/>
            </a:xfrm>
            <a:prstGeom prst="rect">
              <a:avLst/>
            </a:prstGeom>
            <a:noFill/>
          </p:spPr>
          <p:txBody>
            <a:bodyPr wrap="square" rtlCol="0">
              <a:spAutoFit/>
            </a:bodyPr>
            <a:lstStyle/>
            <a:p>
              <a:r>
                <a:rPr lang="zh-CN" altLang="en-US" sz="800" dirty="0">
                  <a:latin typeface="+mn-ea"/>
                </a:rPr>
                <a:t>防火墙</a:t>
              </a:r>
            </a:p>
          </p:txBody>
        </p:sp>
        <p:sp>
          <p:nvSpPr>
            <p:cNvPr id="21" name="TextBox 20"/>
            <p:cNvSpPr txBox="1"/>
            <p:nvPr/>
          </p:nvSpPr>
          <p:spPr>
            <a:xfrm>
              <a:off x="4338892" y="3568741"/>
              <a:ext cx="1478197" cy="320852"/>
            </a:xfrm>
            <a:prstGeom prst="rect">
              <a:avLst/>
            </a:prstGeom>
            <a:noFill/>
          </p:spPr>
          <p:txBody>
            <a:bodyPr wrap="square" rtlCol="0">
              <a:spAutoFit/>
            </a:bodyPr>
            <a:lstStyle/>
            <a:p>
              <a:r>
                <a:rPr lang="zh-CN" altLang="en-US" sz="800" dirty="0" smtClean="0">
                  <a:latin typeface="+mn-ea"/>
                </a:rPr>
                <a:t>入侵防御系统</a:t>
              </a:r>
              <a:endParaRPr lang="zh-CN" altLang="en-US" sz="800" dirty="0">
                <a:latin typeface="+mn-ea"/>
              </a:endParaRPr>
            </a:p>
          </p:txBody>
        </p:sp>
        <p:sp>
          <p:nvSpPr>
            <p:cNvPr id="23" name="TextBox 22"/>
            <p:cNvSpPr txBox="1"/>
            <p:nvPr/>
          </p:nvSpPr>
          <p:spPr>
            <a:xfrm>
              <a:off x="4365308" y="4427241"/>
              <a:ext cx="1169902" cy="320851"/>
            </a:xfrm>
            <a:prstGeom prst="rect">
              <a:avLst/>
            </a:prstGeom>
            <a:noFill/>
          </p:spPr>
          <p:txBody>
            <a:bodyPr wrap="square" rtlCol="0">
              <a:spAutoFit/>
            </a:bodyPr>
            <a:lstStyle/>
            <a:p>
              <a:r>
                <a:rPr lang="zh-CN" altLang="en-US" sz="800" dirty="0" smtClean="0">
                  <a:latin typeface="+mn-ea"/>
                </a:rPr>
                <a:t>交换机</a:t>
              </a:r>
              <a:endParaRPr lang="zh-CN" altLang="en-US" sz="800" dirty="0">
                <a:latin typeface="+mn-ea"/>
              </a:endParaRPr>
            </a:p>
          </p:txBody>
        </p:sp>
      </p:grpSp>
      <p:pic>
        <p:nvPicPr>
          <p:cNvPr id="28" name="图片 27"/>
          <p:cNvPicPr>
            <a:picLocks noChangeAspect="1"/>
          </p:cNvPicPr>
          <p:nvPr/>
        </p:nvPicPr>
        <p:blipFill>
          <a:blip r:embed="rId7"/>
          <a:stretch>
            <a:fillRect/>
          </a:stretch>
        </p:blipFill>
        <p:spPr>
          <a:xfrm>
            <a:off x="1261922" y="3232005"/>
            <a:ext cx="338569" cy="338569"/>
          </a:xfrm>
          <a:prstGeom prst="rect">
            <a:avLst/>
          </a:prstGeom>
        </p:spPr>
      </p:pic>
      <p:pic>
        <p:nvPicPr>
          <p:cNvPr id="29" name="图片 28"/>
          <p:cNvPicPr>
            <a:picLocks noChangeAspect="1"/>
          </p:cNvPicPr>
          <p:nvPr/>
        </p:nvPicPr>
        <p:blipFill>
          <a:blip r:embed="rId6"/>
          <a:stretch>
            <a:fillRect/>
          </a:stretch>
        </p:blipFill>
        <p:spPr>
          <a:xfrm>
            <a:off x="1136653" y="3759275"/>
            <a:ext cx="589105" cy="204562"/>
          </a:xfrm>
          <a:prstGeom prst="rect">
            <a:avLst/>
          </a:prstGeom>
        </p:spPr>
      </p:pic>
      <p:pic>
        <p:nvPicPr>
          <p:cNvPr id="30" name="图片 29"/>
          <p:cNvPicPr>
            <a:picLocks noChangeAspect="1"/>
          </p:cNvPicPr>
          <p:nvPr/>
        </p:nvPicPr>
        <p:blipFill>
          <a:blip r:embed="rId6"/>
          <a:stretch>
            <a:fillRect/>
          </a:stretch>
        </p:blipFill>
        <p:spPr>
          <a:xfrm>
            <a:off x="1136653" y="4048459"/>
            <a:ext cx="589105" cy="204562"/>
          </a:xfrm>
          <a:prstGeom prst="rect">
            <a:avLst/>
          </a:prstGeom>
        </p:spPr>
      </p:pic>
      <p:sp>
        <p:nvSpPr>
          <p:cNvPr id="31" name="TextBox 30"/>
          <p:cNvSpPr txBox="1"/>
          <p:nvPr/>
        </p:nvSpPr>
        <p:spPr>
          <a:xfrm>
            <a:off x="1761146" y="3878330"/>
            <a:ext cx="837524" cy="172292"/>
          </a:xfrm>
          <a:prstGeom prst="rect">
            <a:avLst/>
          </a:prstGeom>
          <a:noFill/>
        </p:spPr>
        <p:txBody>
          <a:bodyPr wrap="square" rtlCol="0">
            <a:spAutoFit/>
          </a:bodyPr>
          <a:lstStyle/>
          <a:p>
            <a:r>
              <a:rPr lang="zh-CN" altLang="en-US" sz="900" dirty="0">
                <a:latin typeface="+mn-ea"/>
              </a:rPr>
              <a:t>服务器</a:t>
            </a:r>
          </a:p>
        </p:txBody>
      </p:sp>
      <p:sp>
        <p:nvSpPr>
          <p:cNvPr id="32" name="TextBox 31"/>
          <p:cNvSpPr txBox="1"/>
          <p:nvPr/>
        </p:nvSpPr>
        <p:spPr>
          <a:xfrm>
            <a:off x="1600491" y="3216623"/>
            <a:ext cx="837524" cy="369332"/>
          </a:xfrm>
          <a:prstGeom prst="rect">
            <a:avLst/>
          </a:prstGeom>
          <a:noFill/>
        </p:spPr>
        <p:txBody>
          <a:bodyPr wrap="square" rtlCol="0">
            <a:spAutoFit/>
          </a:bodyPr>
          <a:lstStyle/>
          <a:p>
            <a:r>
              <a:rPr lang="en-US" altLang="zh-CN" sz="900" dirty="0" smtClean="0">
                <a:latin typeface="+mn-ea"/>
              </a:rPr>
              <a:t>Web</a:t>
            </a:r>
            <a:r>
              <a:rPr lang="zh-CN" altLang="en-US" sz="900" dirty="0" smtClean="0">
                <a:latin typeface="+mn-ea"/>
              </a:rPr>
              <a:t>应用防火墙</a:t>
            </a:r>
            <a:endParaRPr lang="zh-CN" altLang="en-US" sz="900" dirty="0">
              <a:latin typeface="+mn-ea"/>
            </a:endParaRPr>
          </a:p>
        </p:txBody>
      </p:sp>
      <p:cxnSp>
        <p:nvCxnSpPr>
          <p:cNvPr id="37" name="直接连接符 36"/>
          <p:cNvCxnSpPr/>
          <p:nvPr/>
        </p:nvCxnSpPr>
        <p:spPr>
          <a:xfrm>
            <a:off x="1431205" y="3115994"/>
            <a:ext cx="1851031"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矩形 40"/>
          <p:cNvSpPr/>
          <p:nvPr/>
        </p:nvSpPr>
        <p:spPr>
          <a:xfrm>
            <a:off x="759655" y="2893630"/>
            <a:ext cx="1547447" cy="1458207"/>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3" name="TextBox 42"/>
          <p:cNvSpPr txBox="1"/>
          <p:nvPr/>
        </p:nvSpPr>
        <p:spPr>
          <a:xfrm>
            <a:off x="772820" y="2913561"/>
            <a:ext cx="837524" cy="230832"/>
          </a:xfrm>
          <a:prstGeom prst="rect">
            <a:avLst/>
          </a:prstGeom>
          <a:noFill/>
        </p:spPr>
        <p:txBody>
          <a:bodyPr wrap="square" rtlCol="0">
            <a:spAutoFit/>
          </a:bodyPr>
          <a:lstStyle/>
          <a:p>
            <a:r>
              <a:rPr lang="en-US" altLang="zh-CN" sz="900" dirty="0" smtClean="0">
                <a:latin typeface="+mn-ea"/>
              </a:rPr>
              <a:t>DMZ</a:t>
            </a:r>
            <a:r>
              <a:rPr lang="zh-CN" altLang="en-US" sz="900" dirty="0" smtClean="0">
                <a:latin typeface="+mn-ea"/>
              </a:rPr>
              <a:t>区</a:t>
            </a:r>
            <a:endParaRPr lang="zh-CN" altLang="en-US" sz="900" dirty="0">
              <a:latin typeface="+mn-ea"/>
            </a:endParaRPr>
          </a:p>
        </p:txBody>
      </p:sp>
      <p:sp>
        <p:nvSpPr>
          <p:cNvPr id="44" name="矩形 43"/>
          <p:cNvSpPr/>
          <p:nvPr/>
        </p:nvSpPr>
        <p:spPr>
          <a:xfrm>
            <a:off x="2311788" y="4397405"/>
            <a:ext cx="1940960" cy="1024701"/>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5" name="TextBox 44"/>
          <p:cNvSpPr txBox="1"/>
          <p:nvPr/>
        </p:nvSpPr>
        <p:spPr>
          <a:xfrm>
            <a:off x="2285557" y="4369269"/>
            <a:ext cx="837524" cy="230832"/>
          </a:xfrm>
          <a:prstGeom prst="rect">
            <a:avLst/>
          </a:prstGeom>
          <a:noFill/>
        </p:spPr>
        <p:txBody>
          <a:bodyPr wrap="square" rtlCol="0">
            <a:spAutoFit/>
          </a:bodyPr>
          <a:lstStyle/>
          <a:p>
            <a:r>
              <a:rPr lang="zh-CN" altLang="en-US" sz="900" dirty="0">
                <a:latin typeface="+mn-ea"/>
              </a:rPr>
              <a:t>数据中心</a:t>
            </a:r>
            <a:r>
              <a:rPr lang="zh-CN" altLang="en-US" sz="900" dirty="0" smtClean="0">
                <a:latin typeface="+mn-ea"/>
              </a:rPr>
              <a:t>区</a:t>
            </a:r>
            <a:endParaRPr lang="zh-CN" altLang="en-US" sz="900" dirty="0">
              <a:latin typeface="+mn-ea"/>
            </a:endParaRPr>
          </a:p>
        </p:txBody>
      </p:sp>
      <p:sp>
        <p:nvSpPr>
          <p:cNvPr id="50" name="矩形 49"/>
          <p:cNvSpPr/>
          <p:nvPr/>
        </p:nvSpPr>
        <p:spPr>
          <a:xfrm>
            <a:off x="4637559" y="1801766"/>
            <a:ext cx="862909" cy="246221"/>
          </a:xfrm>
          <a:prstGeom prst="rect">
            <a:avLst/>
          </a:prstGeom>
        </p:spPr>
        <p:txBody>
          <a:bodyPr wrap="square">
            <a:spAutoFit/>
          </a:bodyPr>
          <a:lstStyle/>
          <a:p>
            <a:pPr fontAlgn="base">
              <a:spcBef>
                <a:spcPct val="0"/>
              </a:spcBef>
              <a:spcAft>
                <a:spcPct val="0"/>
              </a:spcAft>
            </a:pPr>
            <a:r>
              <a:rPr lang="zh-CN" altLang="en-US" sz="1000" b="1" dirty="0" smtClean="0">
                <a:solidFill>
                  <a:srgbClr val="FFC000"/>
                </a:solidFill>
                <a:latin typeface="微软雅黑" panose="020B0503020204020204" pitchFamily="34" charset="-122"/>
              </a:rPr>
              <a:t>访问路径</a:t>
            </a:r>
            <a:r>
              <a:rPr lang="en-US" altLang="zh-CN" sz="1000" b="1" dirty="0" smtClean="0">
                <a:solidFill>
                  <a:srgbClr val="FFC000"/>
                </a:solidFill>
                <a:latin typeface="微软雅黑" panose="020B0503020204020204" pitchFamily="34" charset="-122"/>
              </a:rPr>
              <a:t>A</a:t>
            </a:r>
            <a:endParaRPr lang="zh-CN" altLang="en-US" sz="1000" b="1" dirty="0">
              <a:solidFill>
                <a:srgbClr val="FFC000"/>
              </a:solidFill>
              <a:ea typeface="宋体" charset="-122"/>
            </a:endParaRPr>
          </a:p>
        </p:txBody>
      </p:sp>
      <p:sp>
        <p:nvSpPr>
          <p:cNvPr id="52" name="矩形 51"/>
          <p:cNvSpPr/>
          <p:nvPr/>
        </p:nvSpPr>
        <p:spPr>
          <a:xfrm>
            <a:off x="5863105" y="1801765"/>
            <a:ext cx="797952" cy="246221"/>
          </a:xfrm>
          <a:prstGeom prst="rect">
            <a:avLst/>
          </a:prstGeom>
        </p:spPr>
        <p:txBody>
          <a:bodyPr wrap="square">
            <a:spAutoFit/>
          </a:bodyPr>
          <a:lstStyle/>
          <a:p>
            <a:pPr fontAlgn="base">
              <a:spcBef>
                <a:spcPct val="0"/>
              </a:spcBef>
              <a:spcAft>
                <a:spcPct val="0"/>
              </a:spcAft>
            </a:pPr>
            <a:r>
              <a:rPr lang="zh-CN" altLang="en-US" sz="1000" b="1" dirty="0" smtClean="0">
                <a:solidFill>
                  <a:srgbClr val="FFFF00"/>
                </a:solidFill>
                <a:latin typeface="微软雅黑" panose="020B0503020204020204" pitchFamily="34" charset="-122"/>
              </a:rPr>
              <a:t>访问路径</a:t>
            </a:r>
            <a:r>
              <a:rPr lang="en-US" altLang="zh-CN" sz="1000" b="1" dirty="0" smtClean="0">
                <a:solidFill>
                  <a:srgbClr val="FFFF00"/>
                </a:solidFill>
                <a:latin typeface="微软雅黑" panose="020B0503020204020204" pitchFamily="34" charset="-122"/>
              </a:rPr>
              <a:t>B</a:t>
            </a:r>
            <a:endParaRPr lang="zh-CN" altLang="en-US" sz="1000" b="1" dirty="0">
              <a:solidFill>
                <a:srgbClr val="FFFF00"/>
              </a:solidFill>
              <a:ea typeface="宋体" charset="-122"/>
            </a:endParaRPr>
          </a:p>
        </p:txBody>
      </p:sp>
      <p:sp>
        <p:nvSpPr>
          <p:cNvPr id="51" name="下箭头 50"/>
          <p:cNvSpPr/>
          <p:nvPr/>
        </p:nvSpPr>
        <p:spPr>
          <a:xfrm>
            <a:off x="4890777" y="2180469"/>
            <a:ext cx="295421" cy="576320"/>
          </a:xfrm>
          <a:prstGeom prst="downArrow">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54" name="下箭头 53"/>
          <p:cNvSpPr/>
          <p:nvPr/>
        </p:nvSpPr>
        <p:spPr>
          <a:xfrm>
            <a:off x="6114370" y="2197569"/>
            <a:ext cx="295421" cy="576320"/>
          </a:xfrm>
          <a:prstGeom prst="downArrow">
            <a:avLst/>
          </a:prstGeom>
          <a:solidFill>
            <a:schemeClr val="accent2">
              <a:lumMod val="20000"/>
              <a:lumOff val="8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55" name="KSO_Shape"/>
          <p:cNvSpPr>
            <a:spLocks/>
          </p:cNvSpPr>
          <p:nvPr/>
        </p:nvSpPr>
        <p:spPr bwMode="auto">
          <a:xfrm>
            <a:off x="4750279" y="2805743"/>
            <a:ext cx="576416" cy="873948"/>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tx1"/>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6" name="KSO_Shape"/>
          <p:cNvSpPr>
            <a:spLocks/>
          </p:cNvSpPr>
          <p:nvPr/>
        </p:nvSpPr>
        <p:spPr bwMode="auto">
          <a:xfrm>
            <a:off x="5973873" y="2817015"/>
            <a:ext cx="576416" cy="873948"/>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tx1"/>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8" name="矩形 57"/>
          <p:cNvSpPr/>
          <p:nvPr/>
        </p:nvSpPr>
        <p:spPr>
          <a:xfrm>
            <a:off x="4438124" y="3824215"/>
            <a:ext cx="1200726" cy="1200329"/>
          </a:xfrm>
          <a:prstGeom prst="rect">
            <a:avLst/>
          </a:prstGeom>
        </p:spPr>
        <p:txBody>
          <a:bodyPr wrap="square">
            <a:spAutoFit/>
          </a:bodyPr>
          <a:lstStyle/>
          <a:p>
            <a:pPr fontAlgn="base">
              <a:lnSpc>
                <a:spcPct val="150000"/>
              </a:lnSpc>
              <a:spcBef>
                <a:spcPct val="0"/>
              </a:spcBef>
              <a:spcAft>
                <a:spcPct val="0"/>
              </a:spcAft>
            </a:pPr>
            <a:r>
              <a:rPr lang="en-US" altLang="zh-CN" sz="800" b="1" dirty="0" smtClean="0">
                <a:solidFill>
                  <a:srgbClr val="FFC000"/>
                </a:solidFill>
                <a:latin typeface="+mj-ea"/>
                <a:ea typeface="+mj-ea"/>
              </a:rPr>
              <a:t>IP</a:t>
            </a:r>
            <a:r>
              <a:rPr lang="zh-CN" altLang="en-US" sz="800" b="1" dirty="0" smtClean="0">
                <a:solidFill>
                  <a:srgbClr val="FFC000"/>
                </a:solidFill>
                <a:latin typeface="+mj-ea"/>
                <a:ea typeface="+mj-ea"/>
              </a:rPr>
              <a:t>：</a:t>
            </a:r>
            <a:r>
              <a:rPr lang="en-US" altLang="zh-CN" sz="800" b="1" u="sng" dirty="0" smtClean="0">
                <a:solidFill>
                  <a:srgbClr val="FFC000"/>
                </a:solidFill>
                <a:latin typeface="+mj-ea"/>
                <a:ea typeface="+mj-ea"/>
              </a:rPr>
              <a:t>58.16.224.4</a:t>
            </a:r>
          </a:p>
          <a:p>
            <a:pPr fontAlgn="base">
              <a:lnSpc>
                <a:spcPct val="150000"/>
              </a:lnSpc>
              <a:spcBef>
                <a:spcPct val="0"/>
              </a:spcBef>
              <a:spcAft>
                <a:spcPct val="0"/>
              </a:spcAft>
            </a:pPr>
            <a:r>
              <a:rPr lang="zh-CN" altLang="en-US" sz="800" b="1" dirty="0" smtClean="0">
                <a:solidFill>
                  <a:srgbClr val="FFC000"/>
                </a:solidFill>
                <a:latin typeface="+mj-ea"/>
                <a:ea typeface="+mj-ea"/>
              </a:rPr>
              <a:t>日期：</a:t>
            </a:r>
            <a:r>
              <a:rPr lang="en-US" altLang="zh-CN" sz="800" b="1" dirty="0" smtClean="0">
                <a:solidFill>
                  <a:srgbClr val="FFC000"/>
                </a:solidFill>
                <a:latin typeface="+mj-ea"/>
                <a:ea typeface="+mj-ea"/>
              </a:rPr>
              <a:t>2017.1.1</a:t>
            </a:r>
          </a:p>
          <a:p>
            <a:pPr fontAlgn="base">
              <a:lnSpc>
                <a:spcPct val="150000"/>
              </a:lnSpc>
              <a:spcBef>
                <a:spcPct val="0"/>
              </a:spcBef>
              <a:spcAft>
                <a:spcPct val="0"/>
              </a:spcAft>
            </a:pPr>
            <a:r>
              <a:rPr lang="zh-CN" altLang="en-US" sz="800" b="1" dirty="0" smtClean="0">
                <a:solidFill>
                  <a:srgbClr val="FFC000"/>
                </a:solidFill>
                <a:latin typeface="+mj-ea"/>
                <a:ea typeface="+mj-ea"/>
              </a:rPr>
              <a:t>时间：</a:t>
            </a:r>
            <a:r>
              <a:rPr lang="en-US" altLang="zh-CN" sz="800" b="1" dirty="0" smtClean="0">
                <a:solidFill>
                  <a:srgbClr val="FFC000"/>
                </a:solidFill>
                <a:latin typeface="+mj-ea"/>
                <a:ea typeface="+mj-ea"/>
              </a:rPr>
              <a:t>12</a:t>
            </a:r>
            <a:r>
              <a:rPr lang="zh-CN" altLang="en-US" sz="800" b="1" dirty="0" smtClean="0">
                <a:solidFill>
                  <a:srgbClr val="FFC000"/>
                </a:solidFill>
                <a:latin typeface="+mj-ea"/>
                <a:ea typeface="+mj-ea"/>
              </a:rPr>
              <a:t>：</a:t>
            </a:r>
            <a:r>
              <a:rPr lang="en-US" altLang="zh-CN" sz="800" b="1" dirty="0" smtClean="0">
                <a:solidFill>
                  <a:srgbClr val="FFC000"/>
                </a:solidFill>
                <a:latin typeface="+mj-ea"/>
                <a:ea typeface="+mj-ea"/>
              </a:rPr>
              <a:t>00</a:t>
            </a:r>
          </a:p>
          <a:p>
            <a:pPr fontAlgn="base">
              <a:lnSpc>
                <a:spcPct val="150000"/>
              </a:lnSpc>
              <a:spcBef>
                <a:spcPct val="0"/>
              </a:spcBef>
              <a:spcAft>
                <a:spcPct val="0"/>
              </a:spcAft>
            </a:pPr>
            <a:r>
              <a:rPr lang="zh-CN" altLang="en-US" sz="800" b="1" dirty="0" smtClean="0">
                <a:solidFill>
                  <a:srgbClr val="FFC000"/>
                </a:solidFill>
                <a:latin typeface="+mj-ea"/>
                <a:ea typeface="+mj-ea"/>
              </a:rPr>
              <a:t>动作：尝试越权访问数据中心服务器</a:t>
            </a:r>
            <a:endParaRPr lang="en-US" altLang="zh-CN" sz="800" b="1" dirty="0" smtClean="0">
              <a:solidFill>
                <a:srgbClr val="FFC000"/>
              </a:solidFill>
              <a:latin typeface="+mj-ea"/>
              <a:ea typeface="+mj-ea"/>
            </a:endParaRPr>
          </a:p>
          <a:p>
            <a:pPr fontAlgn="base">
              <a:lnSpc>
                <a:spcPct val="150000"/>
              </a:lnSpc>
              <a:spcBef>
                <a:spcPct val="0"/>
              </a:spcBef>
              <a:spcAft>
                <a:spcPct val="0"/>
              </a:spcAft>
            </a:pPr>
            <a:r>
              <a:rPr lang="zh-CN" altLang="en-US" sz="800" b="1" dirty="0" smtClean="0">
                <a:solidFill>
                  <a:srgbClr val="FFC000"/>
                </a:solidFill>
                <a:latin typeface="+mj-ea"/>
                <a:ea typeface="+mj-ea"/>
              </a:rPr>
              <a:t>设备（</a:t>
            </a:r>
            <a:r>
              <a:rPr lang="en-US" altLang="zh-CN" sz="800" b="1" dirty="0" smtClean="0">
                <a:solidFill>
                  <a:srgbClr val="FFC000"/>
                </a:solidFill>
                <a:latin typeface="+mj-ea"/>
                <a:ea typeface="+mj-ea"/>
              </a:rPr>
              <a:t>DMZ</a:t>
            </a:r>
            <a:r>
              <a:rPr lang="zh-CN" altLang="en-US" sz="800" b="1" dirty="0" smtClean="0">
                <a:solidFill>
                  <a:srgbClr val="FFC000"/>
                </a:solidFill>
                <a:latin typeface="+mj-ea"/>
                <a:ea typeface="+mj-ea"/>
              </a:rPr>
              <a:t>）：告警</a:t>
            </a:r>
            <a:endParaRPr lang="en-US" altLang="zh-CN" sz="800" b="1" dirty="0" smtClean="0">
              <a:solidFill>
                <a:srgbClr val="FFC000"/>
              </a:solidFill>
              <a:latin typeface="+mj-ea"/>
              <a:ea typeface="+mj-ea"/>
            </a:endParaRPr>
          </a:p>
        </p:txBody>
      </p:sp>
      <p:sp>
        <p:nvSpPr>
          <p:cNvPr id="59" name="矩形 58"/>
          <p:cNvSpPr/>
          <p:nvPr/>
        </p:nvSpPr>
        <p:spPr>
          <a:xfrm>
            <a:off x="5671426" y="3824217"/>
            <a:ext cx="1181307" cy="1200329"/>
          </a:xfrm>
          <a:prstGeom prst="rect">
            <a:avLst/>
          </a:prstGeom>
        </p:spPr>
        <p:txBody>
          <a:bodyPr wrap="square">
            <a:spAutoFit/>
          </a:bodyPr>
          <a:lstStyle/>
          <a:p>
            <a:pPr fontAlgn="base">
              <a:lnSpc>
                <a:spcPct val="150000"/>
              </a:lnSpc>
              <a:spcBef>
                <a:spcPct val="0"/>
              </a:spcBef>
              <a:spcAft>
                <a:spcPct val="0"/>
              </a:spcAft>
            </a:pPr>
            <a:r>
              <a:rPr lang="en-US" altLang="zh-CN" sz="800" b="1" dirty="0" smtClean="0">
                <a:solidFill>
                  <a:srgbClr val="FFFF00"/>
                </a:solidFill>
                <a:latin typeface="+mj-ea"/>
                <a:ea typeface="+mj-ea"/>
              </a:rPr>
              <a:t>IP</a:t>
            </a:r>
            <a:r>
              <a:rPr lang="zh-CN" altLang="en-US" sz="800" b="1" dirty="0" smtClean="0">
                <a:solidFill>
                  <a:srgbClr val="FFFF00"/>
                </a:solidFill>
                <a:latin typeface="+mj-ea"/>
                <a:ea typeface="+mj-ea"/>
              </a:rPr>
              <a:t>：</a:t>
            </a:r>
            <a:r>
              <a:rPr lang="en-US" altLang="zh-CN" sz="800" b="1" u="sng" dirty="0" smtClean="0">
                <a:solidFill>
                  <a:srgbClr val="FFFF00"/>
                </a:solidFill>
                <a:latin typeface="+mj-ea"/>
                <a:ea typeface="+mj-ea"/>
              </a:rPr>
              <a:t>58.16.224.4</a:t>
            </a:r>
          </a:p>
          <a:p>
            <a:pPr fontAlgn="base">
              <a:lnSpc>
                <a:spcPct val="150000"/>
              </a:lnSpc>
              <a:spcBef>
                <a:spcPct val="0"/>
              </a:spcBef>
              <a:spcAft>
                <a:spcPct val="0"/>
              </a:spcAft>
            </a:pPr>
            <a:r>
              <a:rPr lang="zh-CN" altLang="en-US" sz="800" b="1" dirty="0" smtClean="0">
                <a:solidFill>
                  <a:srgbClr val="FFFF00"/>
                </a:solidFill>
                <a:latin typeface="+mj-ea"/>
                <a:ea typeface="+mj-ea"/>
              </a:rPr>
              <a:t>日期：</a:t>
            </a:r>
            <a:r>
              <a:rPr lang="en-US" altLang="zh-CN" sz="800" b="1" dirty="0" smtClean="0">
                <a:solidFill>
                  <a:srgbClr val="FFFF00"/>
                </a:solidFill>
                <a:latin typeface="+mj-ea"/>
                <a:ea typeface="+mj-ea"/>
              </a:rPr>
              <a:t>2017.1.2</a:t>
            </a:r>
          </a:p>
          <a:p>
            <a:pPr fontAlgn="base">
              <a:lnSpc>
                <a:spcPct val="150000"/>
              </a:lnSpc>
              <a:spcBef>
                <a:spcPct val="0"/>
              </a:spcBef>
              <a:spcAft>
                <a:spcPct val="0"/>
              </a:spcAft>
            </a:pPr>
            <a:r>
              <a:rPr lang="zh-CN" altLang="en-US" sz="800" b="1" dirty="0" smtClean="0">
                <a:solidFill>
                  <a:srgbClr val="FFFF00"/>
                </a:solidFill>
                <a:latin typeface="+mj-ea"/>
                <a:ea typeface="+mj-ea"/>
              </a:rPr>
              <a:t>时间：</a:t>
            </a:r>
            <a:r>
              <a:rPr lang="en-US" altLang="zh-CN" sz="800" b="1" dirty="0" smtClean="0">
                <a:solidFill>
                  <a:srgbClr val="FFFF00"/>
                </a:solidFill>
                <a:latin typeface="+mj-ea"/>
                <a:ea typeface="+mj-ea"/>
              </a:rPr>
              <a:t>19</a:t>
            </a:r>
            <a:r>
              <a:rPr lang="zh-CN" altLang="en-US" sz="800" b="1" dirty="0" smtClean="0">
                <a:solidFill>
                  <a:srgbClr val="FFFF00"/>
                </a:solidFill>
                <a:latin typeface="+mj-ea"/>
                <a:ea typeface="+mj-ea"/>
              </a:rPr>
              <a:t>：</a:t>
            </a:r>
            <a:r>
              <a:rPr lang="en-US" altLang="zh-CN" sz="800" b="1" dirty="0" smtClean="0">
                <a:solidFill>
                  <a:srgbClr val="FFFF00"/>
                </a:solidFill>
                <a:latin typeface="+mj-ea"/>
                <a:ea typeface="+mj-ea"/>
              </a:rPr>
              <a:t>00</a:t>
            </a:r>
          </a:p>
          <a:p>
            <a:pPr fontAlgn="base">
              <a:lnSpc>
                <a:spcPct val="150000"/>
              </a:lnSpc>
              <a:spcBef>
                <a:spcPct val="0"/>
              </a:spcBef>
              <a:spcAft>
                <a:spcPct val="0"/>
              </a:spcAft>
            </a:pPr>
            <a:r>
              <a:rPr lang="zh-CN" altLang="en-US" sz="800" b="1" dirty="0" smtClean="0">
                <a:solidFill>
                  <a:srgbClr val="FFFF00"/>
                </a:solidFill>
                <a:latin typeface="+mj-ea"/>
                <a:ea typeface="+mj-ea"/>
              </a:rPr>
              <a:t>动作：尝试在</a:t>
            </a:r>
            <a:r>
              <a:rPr lang="en-US" altLang="zh-CN" sz="800" b="1" dirty="0" smtClean="0">
                <a:solidFill>
                  <a:srgbClr val="FFFF00"/>
                </a:solidFill>
                <a:latin typeface="+mj-ea"/>
                <a:ea typeface="+mj-ea"/>
              </a:rPr>
              <a:t>DMZ</a:t>
            </a:r>
            <a:r>
              <a:rPr lang="zh-CN" altLang="en-US" sz="800" b="1" dirty="0" smtClean="0">
                <a:solidFill>
                  <a:srgbClr val="FFFF00"/>
                </a:solidFill>
                <a:latin typeface="+mj-ea"/>
                <a:ea typeface="+mj-ea"/>
              </a:rPr>
              <a:t>区网站后台植入木马</a:t>
            </a:r>
            <a:endParaRPr lang="en-US" altLang="zh-CN" sz="800" b="1" dirty="0" smtClean="0">
              <a:solidFill>
                <a:srgbClr val="FFFF00"/>
              </a:solidFill>
              <a:latin typeface="+mj-ea"/>
              <a:ea typeface="+mj-ea"/>
            </a:endParaRPr>
          </a:p>
          <a:p>
            <a:pPr fontAlgn="base">
              <a:lnSpc>
                <a:spcPct val="150000"/>
              </a:lnSpc>
              <a:spcBef>
                <a:spcPct val="0"/>
              </a:spcBef>
              <a:spcAft>
                <a:spcPct val="0"/>
              </a:spcAft>
            </a:pPr>
            <a:r>
              <a:rPr lang="zh-CN" altLang="en-US" sz="800" b="1" dirty="0" smtClean="0">
                <a:solidFill>
                  <a:srgbClr val="FFFF00"/>
                </a:solidFill>
                <a:latin typeface="+mj-ea"/>
                <a:ea typeface="+mj-ea"/>
              </a:rPr>
              <a:t>设备（出口）：告警</a:t>
            </a:r>
            <a:endParaRPr lang="zh-CN" altLang="en-US" sz="800" b="1" dirty="0">
              <a:solidFill>
                <a:srgbClr val="FFFF00"/>
              </a:solidFill>
              <a:latin typeface="+mj-ea"/>
              <a:ea typeface="+mj-ea"/>
            </a:endParaRPr>
          </a:p>
        </p:txBody>
      </p:sp>
      <p:sp>
        <p:nvSpPr>
          <p:cNvPr id="46" name="矩形 45"/>
          <p:cNvSpPr/>
          <p:nvPr/>
        </p:nvSpPr>
        <p:spPr>
          <a:xfrm>
            <a:off x="8115766" y="1672698"/>
            <a:ext cx="2892753" cy="523220"/>
          </a:xfrm>
          <a:prstGeom prst="rect">
            <a:avLst/>
          </a:prstGeom>
        </p:spPr>
        <p:txBody>
          <a:bodyPr wrap="square">
            <a:spAutoFit/>
          </a:bodyPr>
          <a:lstStyle/>
          <a:p>
            <a:pPr fontAlgn="base">
              <a:spcBef>
                <a:spcPct val="0"/>
              </a:spcBef>
              <a:spcAft>
                <a:spcPct val="0"/>
              </a:spcAft>
            </a:pPr>
            <a:r>
              <a:rPr lang="zh-CN" altLang="en-US" sz="1400" b="1" dirty="0" smtClean="0">
                <a:solidFill>
                  <a:srgbClr val="FF0000"/>
                </a:solidFill>
                <a:latin typeface="+mj-ea"/>
                <a:ea typeface="+mj-ea"/>
              </a:rPr>
              <a:t>发现服务器存在木马，已有部分用户账号密码被窃取！</a:t>
            </a:r>
            <a:endParaRPr lang="zh-CN" altLang="en-US" sz="1400" b="1" dirty="0">
              <a:solidFill>
                <a:srgbClr val="FF0000"/>
              </a:solidFill>
              <a:latin typeface="+mj-ea"/>
              <a:ea typeface="+mj-ea"/>
            </a:endParaRPr>
          </a:p>
        </p:txBody>
      </p:sp>
      <p:sp>
        <p:nvSpPr>
          <p:cNvPr id="48" name="KSO_Shape"/>
          <p:cNvSpPr>
            <a:spLocks/>
          </p:cNvSpPr>
          <p:nvPr/>
        </p:nvSpPr>
        <p:spPr bwMode="auto">
          <a:xfrm>
            <a:off x="7119936" y="1614006"/>
            <a:ext cx="617211" cy="532664"/>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53" name="TextBox 52"/>
          <p:cNvSpPr txBox="1"/>
          <p:nvPr/>
        </p:nvSpPr>
        <p:spPr>
          <a:xfrm>
            <a:off x="7684177" y="1958086"/>
            <a:ext cx="488739" cy="215444"/>
          </a:xfrm>
          <a:prstGeom prst="rect">
            <a:avLst/>
          </a:prstGeom>
          <a:noFill/>
        </p:spPr>
        <p:txBody>
          <a:bodyPr wrap="square" rtlCol="0">
            <a:spAutoFit/>
          </a:bodyPr>
          <a:lstStyle/>
          <a:p>
            <a:r>
              <a:rPr lang="zh-CN" altLang="en-US" sz="800" b="1" dirty="0">
                <a:latin typeface="+mn-ea"/>
              </a:rPr>
              <a:t>管理员</a:t>
            </a:r>
          </a:p>
        </p:txBody>
      </p:sp>
      <p:sp>
        <p:nvSpPr>
          <p:cNvPr id="57" name="矩形 56"/>
          <p:cNvSpPr/>
          <p:nvPr/>
        </p:nvSpPr>
        <p:spPr>
          <a:xfrm>
            <a:off x="7041197" y="2337983"/>
            <a:ext cx="1391900" cy="369332"/>
          </a:xfrm>
          <a:prstGeom prst="rect">
            <a:avLst/>
          </a:prstGeom>
        </p:spPr>
        <p:txBody>
          <a:bodyPr wrap="square">
            <a:spAutoFit/>
          </a:bodyPr>
          <a:lstStyle/>
          <a:p>
            <a:pPr fontAlgn="base">
              <a:spcBef>
                <a:spcPct val="0"/>
              </a:spcBef>
              <a:spcAft>
                <a:spcPct val="0"/>
              </a:spcAft>
            </a:pPr>
            <a:r>
              <a:rPr lang="zh-CN" altLang="en-US" b="1" dirty="0" smtClean="0">
                <a:solidFill>
                  <a:srgbClr val="92D050"/>
                </a:solidFill>
                <a:latin typeface="微软雅黑" panose="020B0503020204020204" pitchFamily="34" charset="-122"/>
                <a:ea typeface="微软雅黑" panose="020B0503020204020204" pitchFamily="34" charset="-122"/>
              </a:rPr>
              <a:t>采取行动</a:t>
            </a:r>
            <a:r>
              <a:rPr lang="zh-CN" altLang="en-US" b="1" dirty="0">
                <a:solidFill>
                  <a:srgbClr val="92D050"/>
                </a:solidFill>
                <a:latin typeface="微软雅黑" panose="020B0503020204020204" pitchFamily="34" charset="-122"/>
                <a:ea typeface="微软雅黑" panose="020B0503020204020204" pitchFamily="34" charset="-122"/>
              </a:rPr>
              <a:t>！</a:t>
            </a:r>
          </a:p>
        </p:txBody>
      </p:sp>
      <p:cxnSp>
        <p:nvCxnSpPr>
          <p:cNvPr id="19" name="直接连接符 18"/>
          <p:cNvCxnSpPr/>
          <p:nvPr/>
        </p:nvCxnSpPr>
        <p:spPr>
          <a:xfrm flipH="1">
            <a:off x="6829425" y="1880338"/>
            <a:ext cx="7144" cy="3591775"/>
          </a:xfrm>
          <a:prstGeom prst="line">
            <a:avLst/>
          </a:prstGeom>
          <a:ln w="127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8554540" y="2292737"/>
            <a:ext cx="648000" cy="648000"/>
          </a:xfrm>
          <a:prstGeom prst="ellipse">
            <a:avLst/>
          </a:prstGeom>
          <a:solidFill>
            <a:srgbClr val="92D050"/>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60" name="KSO_Shape"/>
          <p:cNvSpPr>
            <a:spLocks/>
          </p:cNvSpPr>
          <p:nvPr/>
        </p:nvSpPr>
        <p:spPr bwMode="auto">
          <a:xfrm>
            <a:off x="8669678" y="2380410"/>
            <a:ext cx="417724" cy="436605"/>
          </a:xfrm>
          <a:custGeom>
            <a:avLst/>
            <a:gdLst>
              <a:gd name="T0" fmla="*/ 928882 w 1282700"/>
              <a:gd name="T1" fmla="*/ 1017606 h 1516063"/>
              <a:gd name="T2" fmla="*/ 953834 w 1282700"/>
              <a:gd name="T3" fmla="*/ 1109512 h 1516063"/>
              <a:gd name="T4" fmla="*/ 917237 w 1282700"/>
              <a:gd name="T5" fmla="*/ 1195446 h 1516063"/>
              <a:gd name="T6" fmla="*/ 718619 w 1282700"/>
              <a:gd name="T7" fmla="*/ 1214690 h 1516063"/>
              <a:gd name="T8" fmla="*/ 666385 w 1282700"/>
              <a:gd name="T9" fmla="*/ 1138046 h 1516063"/>
              <a:gd name="T10" fmla="*/ 672706 w 1282700"/>
              <a:gd name="T11" fmla="*/ 1042491 h 1516063"/>
              <a:gd name="T12" fmla="*/ 734255 w 1282700"/>
              <a:gd name="T13" fmla="*/ 973146 h 1516063"/>
              <a:gd name="T14" fmla="*/ 673760 w 1282700"/>
              <a:gd name="T15" fmla="*/ 453398 h 1516063"/>
              <a:gd name="T16" fmla="*/ 520784 w 1282700"/>
              <a:gd name="T17" fmla="*/ 504920 h 1516063"/>
              <a:gd name="T18" fmla="*/ 387096 w 1282700"/>
              <a:gd name="T19" fmla="*/ 590347 h 1516063"/>
              <a:gd name="T20" fmla="*/ 278018 w 1282700"/>
              <a:gd name="T21" fmla="*/ 704694 h 1516063"/>
              <a:gd name="T22" fmla="*/ 198869 w 1282700"/>
              <a:gd name="T23" fmla="*/ 842641 h 1516063"/>
              <a:gd name="T24" fmla="*/ 154306 w 1282700"/>
              <a:gd name="T25" fmla="*/ 998871 h 1516063"/>
              <a:gd name="T26" fmla="*/ 150316 w 1282700"/>
              <a:gd name="T27" fmla="*/ 1166401 h 1516063"/>
              <a:gd name="T28" fmla="*/ 186897 w 1282700"/>
              <a:gd name="T29" fmla="*/ 1325623 h 1516063"/>
              <a:gd name="T30" fmla="*/ 259394 w 1282700"/>
              <a:gd name="T31" fmla="*/ 1467558 h 1516063"/>
              <a:gd name="T32" fmla="*/ 363152 w 1282700"/>
              <a:gd name="T33" fmla="*/ 1587224 h 1516063"/>
              <a:gd name="T34" fmla="*/ 492184 w 1282700"/>
              <a:gd name="T35" fmla="*/ 1678967 h 1516063"/>
              <a:gd name="T36" fmla="*/ 641834 w 1282700"/>
              <a:gd name="T37" fmla="*/ 1737802 h 1516063"/>
              <a:gd name="T38" fmla="*/ 806783 w 1282700"/>
              <a:gd name="T39" fmla="*/ 1758410 h 1516063"/>
              <a:gd name="T40" fmla="*/ 971398 w 1282700"/>
              <a:gd name="T41" fmla="*/ 1737802 h 1516063"/>
              <a:gd name="T42" fmla="*/ 1120716 w 1282700"/>
              <a:gd name="T43" fmla="*/ 1678967 h 1516063"/>
              <a:gd name="T44" fmla="*/ 1249748 w 1282700"/>
              <a:gd name="T45" fmla="*/ 1587224 h 1516063"/>
              <a:gd name="T46" fmla="*/ 1353506 w 1282700"/>
              <a:gd name="T47" fmla="*/ 1467558 h 1516063"/>
              <a:gd name="T48" fmla="*/ 1426336 w 1282700"/>
              <a:gd name="T49" fmla="*/ 1325623 h 1516063"/>
              <a:gd name="T50" fmla="*/ 1462585 w 1282700"/>
              <a:gd name="T51" fmla="*/ 1166401 h 1516063"/>
              <a:gd name="T52" fmla="*/ 1458594 w 1282700"/>
              <a:gd name="T53" fmla="*/ 998871 h 1516063"/>
              <a:gd name="T54" fmla="*/ 1414031 w 1282700"/>
              <a:gd name="T55" fmla="*/ 842641 h 1516063"/>
              <a:gd name="T56" fmla="*/ 1334882 w 1282700"/>
              <a:gd name="T57" fmla="*/ 704694 h 1516063"/>
              <a:gd name="T58" fmla="*/ 1225804 w 1282700"/>
              <a:gd name="T59" fmla="*/ 590347 h 1516063"/>
              <a:gd name="T60" fmla="*/ 1092449 w 1282700"/>
              <a:gd name="T61" fmla="*/ 504920 h 1516063"/>
              <a:gd name="T62" fmla="*/ 939140 w 1282700"/>
              <a:gd name="T63" fmla="*/ 453398 h 1516063"/>
              <a:gd name="T64" fmla="*/ 953107 w 1282700"/>
              <a:gd name="T65" fmla="*/ 0 h 1516063"/>
              <a:gd name="T66" fmla="*/ 979380 w 1282700"/>
              <a:gd name="T67" fmla="*/ 312459 h 1516063"/>
              <a:gd name="T68" fmla="*/ 1113732 w 1282700"/>
              <a:gd name="T69" fmla="*/ 354342 h 1516063"/>
              <a:gd name="T70" fmla="*/ 1236446 w 1282700"/>
              <a:gd name="T71" fmla="*/ 418163 h 1516063"/>
              <a:gd name="T72" fmla="*/ 1467573 w 1282700"/>
              <a:gd name="T73" fmla="*/ 638879 h 1516063"/>
              <a:gd name="T74" fmla="*/ 1545723 w 1282700"/>
              <a:gd name="T75" fmla="*/ 777822 h 1516063"/>
              <a:gd name="T76" fmla="*/ 1595275 w 1282700"/>
              <a:gd name="T77" fmla="*/ 932723 h 1516063"/>
              <a:gd name="T78" fmla="*/ 1612900 w 1282700"/>
              <a:gd name="T79" fmla="*/ 1099256 h 1516063"/>
              <a:gd name="T80" fmla="*/ 1587626 w 1282700"/>
              <a:gd name="T81" fmla="*/ 1300692 h 1516063"/>
              <a:gd name="T82" fmla="*/ 1515461 w 1282700"/>
              <a:gd name="T83" fmla="*/ 1483181 h 1516063"/>
              <a:gd name="T84" fmla="*/ 1403389 w 1282700"/>
              <a:gd name="T85" fmla="*/ 1641073 h 1516063"/>
              <a:gd name="T86" fmla="*/ 1257397 w 1282700"/>
              <a:gd name="T87" fmla="*/ 1767718 h 1516063"/>
              <a:gd name="T88" fmla="*/ 1083470 w 1282700"/>
              <a:gd name="T89" fmla="*/ 1856137 h 1516063"/>
              <a:gd name="T90" fmla="*/ 888925 w 1282700"/>
              <a:gd name="T91" fmla="*/ 1901012 h 1516063"/>
              <a:gd name="T92" fmla="*/ 683737 w 1282700"/>
              <a:gd name="T93" fmla="*/ 1895693 h 1516063"/>
              <a:gd name="T94" fmla="*/ 492517 w 1282700"/>
              <a:gd name="T95" fmla="*/ 1841844 h 1516063"/>
              <a:gd name="T96" fmla="*/ 323910 w 1282700"/>
              <a:gd name="T97" fmla="*/ 1745115 h 1516063"/>
              <a:gd name="T98" fmla="*/ 184237 w 1282700"/>
              <a:gd name="T99" fmla="*/ 1611821 h 1516063"/>
              <a:gd name="T100" fmla="*/ 79814 w 1282700"/>
              <a:gd name="T101" fmla="*/ 1448612 h 1516063"/>
              <a:gd name="T102" fmla="*/ 16628 w 1282700"/>
              <a:gd name="T103" fmla="*/ 1261468 h 1516063"/>
              <a:gd name="T104" fmla="*/ 1330 w 1282700"/>
              <a:gd name="T105" fmla="*/ 1059700 h 1516063"/>
              <a:gd name="T106" fmla="*/ 32591 w 1282700"/>
              <a:gd name="T107" fmla="*/ 871892 h 1516063"/>
              <a:gd name="T108" fmla="*/ 105088 w 1282700"/>
              <a:gd name="T109" fmla="*/ 701702 h 1516063"/>
              <a:gd name="T110" fmla="*/ 212837 w 1282700"/>
              <a:gd name="T111" fmla="*/ 554448 h 1516063"/>
              <a:gd name="T112" fmla="*/ 350183 w 1282700"/>
              <a:gd name="T113" fmla="*/ 434783 h 1516063"/>
              <a:gd name="T114" fmla="*/ 512802 w 1282700"/>
              <a:gd name="T115" fmla="*/ 348691 h 1516063"/>
              <a:gd name="T116" fmla="*/ 695043 w 1282700"/>
              <a:gd name="T117" fmla="*/ 301157 h 1516063"/>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282700" h="1516063">
                <a:moveTo>
                  <a:pt x="583935" y="525463"/>
                </a:moveTo>
                <a:lnTo>
                  <a:pt x="700617" y="525463"/>
                </a:lnTo>
                <a:lnTo>
                  <a:pt x="700617" y="774462"/>
                </a:lnTo>
                <a:lnTo>
                  <a:pt x="706967" y="778423"/>
                </a:lnTo>
                <a:lnTo>
                  <a:pt x="712788" y="782648"/>
                </a:lnTo>
                <a:lnTo>
                  <a:pt x="718873" y="787401"/>
                </a:lnTo>
                <a:lnTo>
                  <a:pt x="724429" y="792682"/>
                </a:lnTo>
                <a:lnTo>
                  <a:pt x="729456" y="797963"/>
                </a:lnTo>
                <a:lnTo>
                  <a:pt x="734484" y="803508"/>
                </a:lnTo>
                <a:lnTo>
                  <a:pt x="738717" y="809845"/>
                </a:lnTo>
                <a:lnTo>
                  <a:pt x="742686" y="815918"/>
                </a:lnTo>
                <a:lnTo>
                  <a:pt x="746390" y="822519"/>
                </a:lnTo>
                <a:lnTo>
                  <a:pt x="749565" y="829649"/>
                </a:lnTo>
                <a:lnTo>
                  <a:pt x="752475" y="836514"/>
                </a:lnTo>
                <a:lnTo>
                  <a:pt x="754592" y="843643"/>
                </a:lnTo>
                <a:lnTo>
                  <a:pt x="756444" y="851301"/>
                </a:lnTo>
                <a:lnTo>
                  <a:pt x="757767" y="858958"/>
                </a:lnTo>
                <a:lnTo>
                  <a:pt x="758561" y="866880"/>
                </a:lnTo>
                <a:lnTo>
                  <a:pt x="758825" y="874801"/>
                </a:lnTo>
                <a:lnTo>
                  <a:pt x="758561" y="882987"/>
                </a:lnTo>
                <a:lnTo>
                  <a:pt x="757767" y="890644"/>
                </a:lnTo>
                <a:lnTo>
                  <a:pt x="756444" y="898038"/>
                </a:lnTo>
                <a:lnTo>
                  <a:pt x="754592" y="905695"/>
                </a:lnTo>
                <a:lnTo>
                  <a:pt x="752475" y="912824"/>
                </a:lnTo>
                <a:lnTo>
                  <a:pt x="749565" y="920218"/>
                </a:lnTo>
                <a:lnTo>
                  <a:pt x="746390" y="926819"/>
                </a:lnTo>
                <a:lnTo>
                  <a:pt x="742686" y="933420"/>
                </a:lnTo>
                <a:lnTo>
                  <a:pt x="738717" y="939757"/>
                </a:lnTo>
                <a:lnTo>
                  <a:pt x="734484" y="945831"/>
                </a:lnTo>
                <a:lnTo>
                  <a:pt x="729456" y="951376"/>
                </a:lnTo>
                <a:lnTo>
                  <a:pt x="724429" y="956921"/>
                </a:lnTo>
                <a:lnTo>
                  <a:pt x="718873" y="961938"/>
                </a:lnTo>
                <a:lnTo>
                  <a:pt x="712788" y="966691"/>
                </a:lnTo>
                <a:lnTo>
                  <a:pt x="706967" y="970915"/>
                </a:lnTo>
                <a:lnTo>
                  <a:pt x="700617" y="975140"/>
                </a:lnTo>
                <a:lnTo>
                  <a:pt x="700617" y="1049338"/>
                </a:lnTo>
                <a:lnTo>
                  <a:pt x="583935" y="1049338"/>
                </a:lnTo>
                <a:lnTo>
                  <a:pt x="583935" y="975140"/>
                </a:lnTo>
                <a:lnTo>
                  <a:pt x="577585" y="970915"/>
                </a:lnTo>
                <a:lnTo>
                  <a:pt x="571500" y="966691"/>
                </a:lnTo>
                <a:lnTo>
                  <a:pt x="565679" y="961938"/>
                </a:lnTo>
                <a:lnTo>
                  <a:pt x="560123" y="956921"/>
                </a:lnTo>
                <a:lnTo>
                  <a:pt x="555096" y="951376"/>
                </a:lnTo>
                <a:lnTo>
                  <a:pt x="550333" y="945831"/>
                </a:lnTo>
                <a:lnTo>
                  <a:pt x="545835" y="939757"/>
                </a:lnTo>
                <a:lnTo>
                  <a:pt x="541602" y="933420"/>
                </a:lnTo>
                <a:lnTo>
                  <a:pt x="538162" y="926819"/>
                </a:lnTo>
                <a:lnTo>
                  <a:pt x="534987" y="920218"/>
                </a:lnTo>
                <a:lnTo>
                  <a:pt x="532077" y="912824"/>
                </a:lnTo>
                <a:lnTo>
                  <a:pt x="529960" y="905695"/>
                </a:lnTo>
                <a:lnTo>
                  <a:pt x="528108" y="898038"/>
                </a:lnTo>
                <a:lnTo>
                  <a:pt x="526785" y="890644"/>
                </a:lnTo>
                <a:lnTo>
                  <a:pt x="525727" y="882987"/>
                </a:lnTo>
                <a:lnTo>
                  <a:pt x="525462" y="874801"/>
                </a:lnTo>
                <a:lnTo>
                  <a:pt x="525727" y="866880"/>
                </a:lnTo>
                <a:lnTo>
                  <a:pt x="526785" y="858958"/>
                </a:lnTo>
                <a:lnTo>
                  <a:pt x="528108" y="851301"/>
                </a:lnTo>
                <a:lnTo>
                  <a:pt x="529960" y="843643"/>
                </a:lnTo>
                <a:lnTo>
                  <a:pt x="532077" y="836514"/>
                </a:lnTo>
                <a:lnTo>
                  <a:pt x="534987" y="829649"/>
                </a:lnTo>
                <a:lnTo>
                  <a:pt x="538162" y="822519"/>
                </a:lnTo>
                <a:lnTo>
                  <a:pt x="541602" y="815918"/>
                </a:lnTo>
                <a:lnTo>
                  <a:pt x="545835" y="809845"/>
                </a:lnTo>
                <a:lnTo>
                  <a:pt x="550333" y="803508"/>
                </a:lnTo>
                <a:lnTo>
                  <a:pt x="555096" y="797963"/>
                </a:lnTo>
                <a:lnTo>
                  <a:pt x="560123" y="792682"/>
                </a:lnTo>
                <a:lnTo>
                  <a:pt x="565679" y="787401"/>
                </a:lnTo>
                <a:lnTo>
                  <a:pt x="571500" y="782648"/>
                </a:lnTo>
                <a:lnTo>
                  <a:pt x="577585" y="778423"/>
                </a:lnTo>
                <a:lnTo>
                  <a:pt x="583935" y="774462"/>
                </a:lnTo>
                <a:lnTo>
                  <a:pt x="583935" y="525463"/>
                </a:lnTo>
                <a:close/>
                <a:moveTo>
                  <a:pt x="641615" y="349983"/>
                </a:moveTo>
                <a:lnTo>
                  <a:pt x="627862" y="350247"/>
                </a:lnTo>
                <a:lnTo>
                  <a:pt x="614374" y="350512"/>
                </a:lnTo>
                <a:lnTo>
                  <a:pt x="601150" y="351570"/>
                </a:lnTo>
                <a:lnTo>
                  <a:pt x="587926" y="352628"/>
                </a:lnTo>
                <a:lnTo>
                  <a:pt x="574703" y="354216"/>
                </a:lnTo>
                <a:lnTo>
                  <a:pt x="561479" y="356067"/>
                </a:lnTo>
                <a:lnTo>
                  <a:pt x="548784" y="358184"/>
                </a:lnTo>
                <a:lnTo>
                  <a:pt x="535825" y="360829"/>
                </a:lnTo>
                <a:lnTo>
                  <a:pt x="522866" y="363474"/>
                </a:lnTo>
                <a:lnTo>
                  <a:pt x="510435" y="366649"/>
                </a:lnTo>
                <a:lnTo>
                  <a:pt x="498005" y="369823"/>
                </a:lnTo>
                <a:lnTo>
                  <a:pt x="485575" y="373527"/>
                </a:lnTo>
                <a:lnTo>
                  <a:pt x="473409" y="377759"/>
                </a:lnTo>
                <a:lnTo>
                  <a:pt x="461243" y="381992"/>
                </a:lnTo>
                <a:lnTo>
                  <a:pt x="449077" y="386489"/>
                </a:lnTo>
                <a:lnTo>
                  <a:pt x="437441" y="391251"/>
                </a:lnTo>
                <a:lnTo>
                  <a:pt x="425539" y="396541"/>
                </a:lnTo>
                <a:lnTo>
                  <a:pt x="414167" y="401832"/>
                </a:lnTo>
                <a:lnTo>
                  <a:pt x="402794" y="407388"/>
                </a:lnTo>
                <a:lnTo>
                  <a:pt x="391422" y="413207"/>
                </a:lnTo>
                <a:lnTo>
                  <a:pt x="380579" y="419556"/>
                </a:lnTo>
                <a:lnTo>
                  <a:pt x="369471" y="425905"/>
                </a:lnTo>
                <a:lnTo>
                  <a:pt x="358892" y="432519"/>
                </a:lnTo>
                <a:lnTo>
                  <a:pt x="348313" y="439661"/>
                </a:lnTo>
                <a:lnTo>
                  <a:pt x="337998" y="446804"/>
                </a:lnTo>
                <a:lnTo>
                  <a:pt x="327684" y="454475"/>
                </a:lnTo>
                <a:lnTo>
                  <a:pt x="317634" y="462147"/>
                </a:lnTo>
                <a:lnTo>
                  <a:pt x="307848" y="469818"/>
                </a:lnTo>
                <a:lnTo>
                  <a:pt x="298063" y="478019"/>
                </a:lnTo>
                <a:lnTo>
                  <a:pt x="288806" y="486484"/>
                </a:lnTo>
                <a:lnTo>
                  <a:pt x="279549" y="495214"/>
                </a:lnTo>
                <a:lnTo>
                  <a:pt x="270557" y="503679"/>
                </a:lnTo>
                <a:lnTo>
                  <a:pt x="261565" y="512938"/>
                </a:lnTo>
                <a:lnTo>
                  <a:pt x="253102" y="521932"/>
                </a:lnTo>
                <a:lnTo>
                  <a:pt x="244903" y="531455"/>
                </a:lnTo>
                <a:lnTo>
                  <a:pt x="236705" y="540979"/>
                </a:lnTo>
                <a:lnTo>
                  <a:pt x="228770" y="551031"/>
                </a:lnTo>
                <a:lnTo>
                  <a:pt x="221101" y="560819"/>
                </a:lnTo>
                <a:lnTo>
                  <a:pt x="213695" y="571136"/>
                </a:lnTo>
                <a:lnTo>
                  <a:pt x="206290" y="581453"/>
                </a:lnTo>
                <a:lnTo>
                  <a:pt x="199414" y="592035"/>
                </a:lnTo>
                <a:lnTo>
                  <a:pt x="192802" y="602881"/>
                </a:lnTo>
                <a:lnTo>
                  <a:pt x="186190" y="613727"/>
                </a:lnTo>
                <a:lnTo>
                  <a:pt x="180107" y="624837"/>
                </a:lnTo>
                <a:lnTo>
                  <a:pt x="174289" y="635948"/>
                </a:lnTo>
                <a:lnTo>
                  <a:pt x="168470" y="647587"/>
                </a:lnTo>
                <a:lnTo>
                  <a:pt x="163181" y="659227"/>
                </a:lnTo>
                <a:lnTo>
                  <a:pt x="158156" y="670602"/>
                </a:lnTo>
                <a:lnTo>
                  <a:pt x="153395" y="682506"/>
                </a:lnTo>
                <a:lnTo>
                  <a:pt x="148635" y="694410"/>
                </a:lnTo>
                <a:lnTo>
                  <a:pt x="144403" y="706579"/>
                </a:lnTo>
                <a:lnTo>
                  <a:pt x="140436" y="719012"/>
                </a:lnTo>
                <a:lnTo>
                  <a:pt x="136733" y="731181"/>
                </a:lnTo>
                <a:lnTo>
                  <a:pt x="133295" y="743614"/>
                </a:lnTo>
                <a:lnTo>
                  <a:pt x="130122" y="756577"/>
                </a:lnTo>
                <a:lnTo>
                  <a:pt x="127477" y="769010"/>
                </a:lnTo>
                <a:lnTo>
                  <a:pt x="124832" y="781972"/>
                </a:lnTo>
                <a:lnTo>
                  <a:pt x="122716" y="794935"/>
                </a:lnTo>
                <a:lnTo>
                  <a:pt x="121129" y="808161"/>
                </a:lnTo>
                <a:lnTo>
                  <a:pt x="119543" y="821124"/>
                </a:lnTo>
                <a:lnTo>
                  <a:pt x="118485" y="834351"/>
                </a:lnTo>
                <a:lnTo>
                  <a:pt x="117427" y="847842"/>
                </a:lnTo>
                <a:lnTo>
                  <a:pt x="116898" y="861069"/>
                </a:lnTo>
                <a:lnTo>
                  <a:pt x="116898" y="874825"/>
                </a:lnTo>
                <a:lnTo>
                  <a:pt x="116898" y="888316"/>
                </a:lnTo>
                <a:lnTo>
                  <a:pt x="117427" y="901808"/>
                </a:lnTo>
                <a:lnTo>
                  <a:pt x="118485" y="915035"/>
                </a:lnTo>
                <a:lnTo>
                  <a:pt x="119543" y="928261"/>
                </a:lnTo>
                <a:lnTo>
                  <a:pt x="121129" y="941488"/>
                </a:lnTo>
                <a:lnTo>
                  <a:pt x="122716" y="954451"/>
                </a:lnTo>
                <a:lnTo>
                  <a:pt x="124832" y="967413"/>
                </a:lnTo>
                <a:lnTo>
                  <a:pt x="127477" y="980375"/>
                </a:lnTo>
                <a:lnTo>
                  <a:pt x="130122" y="993073"/>
                </a:lnTo>
                <a:lnTo>
                  <a:pt x="133295" y="1005771"/>
                </a:lnTo>
                <a:lnTo>
                  <a:pt x="136733" y="1018469"/>
                </a:lnTo>
                <a:lnTo>
                  <a:pt x="140436" y="1030637"/>
                </a:lnTo>
                <a:lnTo>
                  <a:pt x="144403" y="1042806"/>
                </a:lnTo>
                <a:lnTo>
                  <a:pt x="148635" y="1054975"/>
                </a:lnTo>
                <a:lnTo>
                  <a:pt x="153395" y="1066879"/>
                </a:lnTo>
                <a:lnTo>
                  <a:pt x="158156" y="1078783"/>
                </a:lnTo>
                <a:lnTo>
                  <a:pt x="163181" y="1090687"/>
                </a:lnTo>
                <a:lnTo>
                  <a:pt x="168470" y="1102062"/>
                </a:lnTo>
                <a:lnTo>
                  <a:pt x="174289" y="1113437"/>
                </a:lnTo>
                <a:lnTo>
                  <a:pt x="180107" y="1124813"/>
                </a:lnTo>
                <a:lnTo>
                  <a:pt x="186190" y="1135659"/>
                </a:lnTo>
                <a:lnTo>
                  <a:pt x="192802" y="1146769"/>
                </a:lnTo>
                <a:lnTo>
                  <a:pt x="199414" y="1157351"/>
                </a:lnTo>
                <a:lnTo>
                  <a:pt x="206290" y="1167932"/>
                </a:lnTo>
                <a:lnTo>
                  <a:pt x="213695" y="1178249"/>
                </a:lnTo>
                <a:lnTo>
                  <a:pt x="221101" y="1188566"/>
                </a:lnTo>
                <a:lnTo>
                  <a:pt x="228770" y="1198354"/>
                </a:lnTo>
                <a:lnTo>
                  <a:pt x="236705" y="1208406"/>
                </a:lnTo>
                <a:lnTo>
                  <a:pt x="244903" y="1217930"/>
                </a:lnTo>
                <a:lnTo>
                  <a:pt x="253102" y="1227453"/>
                </a:lnTo>
                <a:lnTo>
                  <a:pt x="261565" y="1236447"/>
                </a:lnTo>
                <a:lnTo>
                  <a:pt x="270557" y="1245706"/>
                </a:lnTo>
                <a:lnTo>
                  <a:pt x="279549" y="1254436"/>
                </a:lnTo>
                <a:lnTo>
                  <a:pt x="288806" y="1263166"/>
                </a:lnTo>
                <a:lnTo>
                  <a:pt x="298063" y="1271366"/>
                </a:lnTo>
                <a:lnTo>
                  <a:pt x="307848" y="1279567"/>
                </a:lnTo>
                <a:lnTo>
                  <a:pt x="317634" y="1287503"/>
                </a:lnTo>
                <a:lnTo>
                  <a:pt x="327684" y="1295175"/>
                </a:lnTo>
                <a:lnTo>
                  <a:pt x="337998" y="1302582"/>
                </a:lnTo>
                <a:lnTo>
                  <a:pt x="348313" y="1309724"/>
                </a:lnTo>
                <a:lnTo>
                  <a:pt x="358892" y="1316867"/>
                </a:lnTo>
                <a:lnTo>
                  <a:pt x="369471" y="1323480"/>
                </a:lnTo>
                <a:lnTo>
                  <a:pt x="380579" y="1329829"/>
                </a:lnTo>
                <a:lnTo>
                  <a:pt x="391422" y="1336178"/>
                </a:lnTo>
                <a:lnTo>
                  <a:pt x="402794" y="1341998"/>
                </a:lnTo>
                <a:lnTo>
                  <a:pt x="414167" y="1347553"/>
                </a:lnTo>
                <a:lnTo>
                  <a:pt x="425539" y="1353108"/>
                </a:lnTo>
                <a:lnTo>
                  <a:pt x="437441" y="1358399"/>
                </a:lnTo>
                <a:lnTo>
                  <a:pt x="449077" y="1363161"/>
                </a:lnTo>
                <a:lnTo>
                  <a:pt x="461243" y="1367922"/>
                </a:lnTo>
                <a:lnTo>
                  <a:pt x="473409" y="1372155"/>
                </a:lnTo>
                <a:lnTo>
                  <a:pt x="485575" y="1375858"/>
                </a:lnTo>
                <a:lnTo>
                  <a:pt x="498005" y="1379562"/>
                </a:lnTo>
                <a:lnTo>
                  <a:pt x="510435" y="1383001"/>
                </a:lnTo>
                <a:lnTo>
                  <a:pt x="522866" y="1385911"/>
                </a:lnTo>
                <a:lnTo>
                  <a:pt x="535825" y="1389085"/>
                </a:lnTo>
                <a:lnTo>
                  <a:pt x="548784" y="1391466"/>
                </a:lnTo>
                <a:lnTo>
                  <a:pt x="561479" y="1393582"/>
                </a:lnTo>
                <a:lnTo>
                  <a:pt x="574703" y="1395434"/>
                </a:lnTo>
                <a:lnTo>
                  <a:pt x="587926" y="1396757"/>
                </a:lnTo>
                <a:lnTo>
                  <a:pt x="601150" y="1398080"/>
                </a:lnTo>
                <a:lnTo>
                  <a:pt x="614374" y="1398873"/>
                </a:lnTo>
                <a:lnTo>
                  <a:pt x="627862" y="1399402"/>
                </a:lnTo>
                <a:lnTo>
                  <a:pt x="641615" y="1399402"/>
                </a:lnTo>
                <a:lnTo>
                  <a:pt x="654838" y="1399402"/>
                </a:lnTo>
                <a:lnTo>
                  <a:pt x="668327" y="1398873"/>
                </a:lnTo>
                <a:lnTo>
                  <a:pt x="681815" y="1398080"/>
                </a:lnTo>
                <a:lnTo>
                  <a:pt x="695038" y="1396757"/>
                </a:lnTo>
                <a:lnTo>
                  <a:pt x="707998" y="1395434"/>
                </a:lnTo>
                <a:lnTo>
                  <a:pt x="721221" y="1393582"/>
                </a:lnTo>
                <a:lnTo>
                  <a:pt x="734181" y="1391466"/>
                </a:lnTo>
                <a:lnTo>
                  <a:pt x="746875" y="1389085"/>
                </a:lnTo>
                <a:lnTo>
                  <a:pt x="759835" y="1385911"/>
                </a:lnTo>
                <a:lnTo>
                  <a:pt x="772529" y="1383001"/>
                </a:lnTo>
                <a:lnTo>
                  <a:pt x="784695" y="1379562"/>
                </a:lnTo>
                <a:lnTo>
                  <a:pt x="797390" y="1375858"/>
                </a:lnTo>
                <a:lnTo>
                  <a:pt x="809556" y="1372155"/>
                </a:lnTo>
                <a:lnTo>
                  <a:pt x="821457" y="1367922"/>
                </a:lnTo>
                <a:lnTo>
                  <a:pt x="833623" y="1363161"/>
                </a:lnTo>
                <a:lnTo>
                  <a:pt x="845524" y="1358399"/>
                </a:lnTo>
                <a:lnTo>
                  <a:pt x="857161" y="1353108"/>
                </a:lnTo>
                <a:lnTo>
                  <a:pt x="868798" y="1347553"/>
                </a:lnTo>
                <a:lnTo>
                  <a:pt x="879906" y="1341998"/>
                </a:lnTo>
                <a:lnTo>
                  <a:pt x="891278" y="1336178"/>
                </a:lnTo>
                <a:lnTo>
                  <a:pt x="902386" y="1329829"/>
                </a:lnTo>
                <a:lnTo>
                  <a:pt x="913230" y="1323480"/>
                </a:lnTo>
                <a:lnTo>
                  <a:pt x="924073" y="1316867"/>
                </a:lnTo>
                <a:lnTo>
                  <a:pt x="934387" y="1309724"/>
                </a:lnTo>
                <a:lnTo>
                  <a:pt x="944966" y="1302582"/>
                </a:lnTo>
                <a:lnTo>
                  <a:pt x="955016" y="1295175"/>
                </a:lnTo>
                <a:lnTo>
                  <a:pt x="965066" y="1287503"/>
                </a:lnTo>
                <a:lnTo>
                  <a:pt x="974852" y="1279567"/>
                </a:lnTo>
                <a:lnTo>
                  <a:pt x="984638" y="1271366"/>
                </a:lnTo>
                <a:lnTo>
                  <a:pt x="993894" y="1263166"/>
                </a:lnTo>
                <a:lnTo>
                  <a:pt x="1003151" y="1254436"/>
                </a:lnTo>
                <a:lnTo>
                  <a:pt x="1012143" y="1245706"/>
                </a:lnTo>
                <a:lnTo>
                  <a:pt x="1021135" y="1236447"/>
                </a:lnTo>
                <a:lnTo>
                  <a:pt x="1029598" y="1227453"/>
                </a:lnTo>
                <a:lnTo>
                  <a:pt x="1038061" y="1217930"/>
                </a:lnTo>
                <a:lnTo>
                  <a:pt x="1045996" y="1208406"/>
                </a:lnTo>
                <a:lnTo>
                  <a:pt x="1054194" y="1198354"/>
                </a:lnTo>
                <a:lnTo>
                  <a:pt x="1061599" y="1188566"/>
                </a:lnTo>
                <a:lnTo>
                  <a:pt x="1069005" y="1178249"/>
                </a:lnTo>
                <a:lnTo>
                  <a:pt x="1076410" y="1167932"/>
                </a:lnTo>
                <a:lnTo>
                  <a:pt x="1083286" y="1157351"/>
                </a:lnTo>
                <a:lnTo>
                  <a:pt x="1090163" y="1146769"/>
                </a:lnTo>
                <a:lnTo>
                  <a:pt x="1096510" y="1135659"/>
                </a:lnTo>
                <a:lnTo>
                  <a:pt x="1102593" y="1124813"/>
                </a:lnTo>
                <a:lnTo>
                  <a:pt x="1108676" y="1113437"/>
                </a:lnTo>
                <a:lnTo>
                  <a:pt x="1114230" y="1102062"/>
                </a:lnTo>
                <a:lnTo>
                  <a:pt x="1119519" y="1090687"/>
                </a:lnTo>
                <a:lnTo>
                  <a:pt x="1124544" y="1078783"/>
                </a:lnTo>
                <a:lnTo>
                  <a:pt x="1129834" y="1066879"/>
                </a:lnTo>
                <a:lnTo>
                  <a:pt x="1134330" y="1054975"/>
                </a:lnTo>
                <a:lnTo>
                  <a:pt x="1138297" y="1042806"/>
                </a:lnTo>
                <a:lnTo>
                  <a:pt x="1142264" y="1030637"/>
                </a:lnTo>
                <a:lnTo>
                  <a:pt x="1146231" y="1018469"/>
                </a:lnTo>
                <a:lnTo>
                  <a:pt x="1149669" y="1005771"/>
                </a:lnTo>
                <a:lnTo>
                  <a:pt x="1152579" y="993073"/>
                </a:lnTo>
                <a:lnTo>
                  <a:pt x="1155488" y="980375"/>
                </a:lnTo>
                <a:lnTo>
                  <a:pt x="1157868" y="967413"/>
                </a:lnTo>
                <a:lnTo>
                  <a:pt x="1159984" y="954451"/>
                </a:lnTo>
                <a:lnTo>
                  <a:pt x="1161835" y="941488"/>
                </a:lnTo>
                <a:lnTo>
                  <a:pt x="1163158" y="928261"/>
                </a:lnTo>
                <a:lnTo>
                  <a:pt x="1164745" y="915035"/>
                </a:lnTo>
                <a:lnTo>
                  <a:pt x="1165538" y="901808"/>
                </a:lnTo>
                <a:lnTo>
                  <a:pt x="1166067" y="888316"/>
                </a:lnTo>
                <a:lnTo>
                  <a:pt x="1166067" y="874825"/>
                </a:lnTo>
                <a:lnTo>
                  <a:pt x="1166067" y="861069"/>
                </a:lnTo>
                <a:lnTo>
                  <a:pt x="1165538" y="847842"/>
                </a:lnTo>
                <a:lnTo>
                  <a:pt x="1164745" y="834351"/>
                </a:lnTo>
                <a:lnTo>
                  <a:pt x="1163158" y="821124"/>
                </a:lnTo>
                <a:lnTo>
                  <a:pt x="1161835" y="808161"/>
                </a:lnTo>
                <a:lnTo>
                  <a:pt x="1159984" y="794935"/>
                </a:lnTo>
                <a:lnTo>
                  <a:pt x="1157868" y="781972"/>
                </a:lnTo>
                <a:lnTo>
                  <a:pt x="1155488" y="769010"/>
                </a:lnTo>
                <a:lnTo>
                  <a:pt x="1152579" y="756577"/>
                </a:lnTo>
                <a:lnTo>
                  <a:pt x="1149669" y="743614"/>
                </a:lnTo>
                <a:lnTo>
                  <a:pt x="1146231" y="731181"/>
                </a:lnTo>
                <a:lnTo>
                  <a:pt x="1142264" y="719012"/>
                </a:lnTo>
                <a:lnTo>
                  <a:pt x="1138297" y="706579"/>
                </a:lnTo>
                <a:lnTo>
                  <a:pt x="1134330" y="694410"/>
                </a:lnTo>
                <a:lnTo>
                  <a:pt x="1129834" y="682506"/>
                </a:lnTo>
                <a:lnTo>
                  <a:pt x="1124544" y="670602"/>
                </a:lnTo>
                <a:lnTo>
                  <a:pt x="1119519" y="659227"/>
                </a:lnTo>
                <a:lnTo>
                  <a:pt x="1114230" y="647587"/>
                </a:lnTo>
                <a:lnTo>
                  <a:pt x="1108676" y="635948"/>
                </a:lnTo>
                <a:lnTo>
                  <a:pt x="1102593" y="624837"/>
                </a:lnTo>
                <a:lnTo>
                  <a:pt x="1096510" y="613727"/>
                </a:lnTo>
                <a:lnTo>
                  <a:pt x="1090163" y="602881"/>
                </a:lnTo>
                <a:lnTo>
                  <a:pt x="1083286" y="592035"/>
                </a:lnTo>
                <a:lnTo>
                  <a:pt x="1076410" y="581453"/>
                </a:lnTo>
                <a:lnTo>
                  <a:pt x="1069005" y="571136"/>
                </a:lnTo>
                <a:lnTo>
                  <a:pt x="1061599" y="560819"/>
                </a:lnTo>
                <a:lnTo>
                  <a:pt x="1054194" y="551031"/>
                </a:lnTo>
                <a:lnTo>
                  <a:pt x="1045996" y="540979"/>
                </a:lnTo>
                <a:lnTo>
                  <a:pt x="1038061" y="531455"/>
                </a:lnTo>
                <a:lnTo>
                  <a:pt x="1029598" y="521932"/>
                </a:lnTo>
                <a:lnTo>
                  <a:pt x="1021135" y="512938"/>
                </a:lnTo>
                <a:lnTo>
                  <a:pt x="1012143" y="503679"/>
                </a:lnTo>
                <a:lnTo>
                  <a:pt x="1003151" y="495214"/>
                </a:lnTo>
                <a:lnTo>
                  <a:pt x="993894" y="486484"/>
                </a:lnTo>
                <a:lnTo>
                  <a:pt x="984638" y="478019"/>
                </a:lnTo>
                <a:lnTo>
                  <a:pt x="974852" y="469818"/>
                </a:lnTo>
                <a:lnTo>
                  <a:pt x="965066" y="462147"/>
                </a:lnTo>
                <a:lnTo>
                  <a:pt x="955016" y="454475"/>
                </a:lnTo>
                <a:lnTo>
                  <a:pt x="944966" y="446804"/>
                </a:lnTo>
                <a:lnTo>
                  <a:pt x="934387" y="439661"/>
                </a:lnTo>
                <a:lnTo>
                  <a:pt x="924073" y="432519"/>
                </a:lnTo>
                <a:lnTo>
                  <a:pt x="913230" y="425905"/>
                </a:lnTo>
                <a:lnTo>
                  <a:pt x="902386" y="419556"/>
                </a:lnTo>
                <a:lnTo>
                  <a:pt x="891278" y="413207"/>
                </a:lnTo>
                <a:lnTo>
                  <a:pt x="879906" y="407388"/>
                </a:lnTo>
                <a:lnTo>
                  <a:pt x="868798" y="401832"/>
                </a:lnTo>
                <a:lnTo>
                  <a:pt x="857161" y="396541"/>
                </a:lnTo>
                <a:lnTo>
                  <a:pt x="845524" y="391251"/>
                </a:lnTo>
                <a:lnTo>
                  <a:pt x="833623" y="386489"/>
                </a:lnTo>
                <a:lnTo>
                  <a:pt x="821457" y="381992"/>
                </a:lnTo>
                <a:lnTo>
                  <a:pt x="809556" y="377759"/>
                </a:lnTo>
                <a:lnTo>
                  <a:pt x="797390" y="373527"/>
                </a:lnTo>
                <a:lnTo>
                  <a:pt x="784695" y="369823"/>
                </a:lnTo>
                <a:lnTo>
                  <a:pt x="772529" y="366649"/>
                </a:lnTo>
                <a:lnTo>
                  <a:pt x="759835" y="363474"/>
                </a:lnTo>
                <a:lnTo>
                  <a:pt x="746875" y="360829"/>
                </a:lnTo>
                <a:lnTo>
                  <a:pt x="734181" y="358184"/>
                </a:lnTo>
                <a:lnTo>
                  <a:pt x="721221" y="356067"/>
                </a:lnTo>
                <a:lnTo>
                  <a:pt x="707998" y="354216"/>
                </a:lnTo>
                <a:lnTo>
                  <a:pt x="695038" y="352628"/>
                </a:lnTo>
                <a:lnTo>
                  <a:pt x="681815" y="351570"/>
                </a:lnTo>
                <a:lnTo>
                  <a:pt x="668327" y="350512"/>
                </a:lnTo>
                <a:lnTo>
                  <a:pt x="654838" y="350247"/>
                </a:lnTo>
                <a:lnTo>
                  <a:pt x="641615" y="349983"/>
                </a:lnTo>
                <a:close/>
                <a:moveTo>
                  <a:pt x="524717" y="0"/>
                </a:moveTo>
                <a:lnTo>
                  <a:pt x="757983" y="0"/>
                </a:lnTo>
                <a:lnTo>
                  <a:pt x="757983" y="116926"/>
                </a:lnTo>
                <a:lnTo>
                  <a:pt x="699799" y="116926"/>
                </a:lnTo>
                <a:lnTo>
                  <a:pt x="699799" y="236232"/>
                </a:lnTo>
                <a:lnTo>
                  <a:pt x="711171" y="237555"/>
                </a:lnTo>
                <a:lnTo>
                  <a:pt x="722544" y="238877"/>
                </a:lnTo>
                <a:lnTo>
                  <a:pt x="734181" y="240200"/>
                </a:lnTo>
                <a:lnTo>
                  <a:pt x="745289" y="242052"/>
                </a:lnTo>
                <a:lnTo>
                  <a:pt x="756661" y="243903"/>
                </a:lnTo>
                <a:lnTo>
                  <a:pt x="767504" y="246020"/>
                </a:lnTo>
                <a:lnTo>
                  <a:pt x="778877" y="248665"/>
                </a:lnTo>
                <a:lnTo>
                  <a:pt x="789985" y="251046"/>
                </a:lnTo>
                <a:lnTo>
                  <a:pt x="800828" y="253691"/>
                </a:lnTo>
                <a:lnTo>
                  <a:pt x="811672" y="256601"/>
                </a:lnTo>
                <a:lnTo>
                  <a:pt x="822515" y="259776"/>
                </a:lnTo>
                <a:lnTo>
                  <a:pt x="833359" y="262950"/>
                </a:lnTo>
                <a:lnTo>
                  <a:pt x="843673" y="266654"/>
                </a:lnTo>
                <a:lnTo>
                  <a:pt x="854516" y="270093"/>
                </a:lnTo>
                <a:lnTo>
                  <a:pt x="865095" y="273796"/>
                </a:lnTo>
                <a:lnTo>
                  <a:pt x="875145" y="277764"/>
                </a:lnTo>
                <a:lnTo>
                  <a:pt x="885724" y="281997"/>
                </a:lnTo>
                <a:lnTo>
                  <a:pt x="895774" y="286494"/>
                </a:lnTo>
                <a:lnTo>
                  <a:pt x="905824" y="290991"/>
                </a:lnTo>
                <a:lnTo>
                  <a:pt x="915874" y="295488"/>
                </a:lnTo>
                <a:lnTo>
                  <a:pt x="925924" y="300250"/>
                </a:lnTo>
                <a:lnTo>
                  <a:pt x="935445" y="305541"/>
                </a:lnTo>
                <a:lnTo>
                  <a:pt x="945495" y="310567"/>
                </a:lnTo>
                <a:lnTo>
                  <a:pt x="955016" y="315858"/>
                </a:lnTo>
                <a:lnTo>
                  <a:pt x="964537" y="321148"/>
                </a:lnTo>
                <a:lnTo>
                  <a:pt x="973794" y="327233"/>
                </a:lnTo>
                <a:lnTo>
                  <a:pt x="983315" y="332788"/>
                </a:lnTo>
                <a:lnTo>
                  <a:pt x="992307" y="338608"/>
                </a:lnTo>
                <a:lnTo>
                  <a:pt x="1001564" y="344957"/>
                </a:lnTo>
                <a:lnTo>
                  <a:pt x="1010556" y="351041"/>
                </a:lnTo>
                <a:lnTo>
                  <a:pt x="1019548" y="357390"/>
                </a:lnTo>
                <a:lnTo>
                  <a:pt x="1028276" y="364268"/>
                </a:lnTo>
                <a:lnTo>
                  <a:pt x="1156017" y="236232"/>
                </a:lnTo>
                <a:lnTo>
                  <a:pt x="1279791" y="360035"/>
                </a:lnTo>
                <a:lnTo>
                  <a:pt x="1152050" y="487807"/>
                </a:lnTo>
                <a:lnTo>
                  <a:pt x="1159455" y="498124"/>
                </a:lnTo>
                <a:lnTo>
                  <a:pt x="1167125" y="508441"/>
                </a:lnTo>
                <a:lnTo>
                  <a:pt x="1174001" y="518758"/>
                </a:lnTo>
                <a:lnTo>
                  <a:pt x="1180877" y="529604"/>
                </a:lnTo>
                <a:lnTo>
                  <a:pt x="1187754" y="540185"/>
                </a:lnTo>
                <a:lnTo>
                  <a:pt x="1194366" y="551031"/>
                </a:lnTo>
                <a:lnTo>
                  <a:pt x="1200449" y="561877"/>
                </a:lnTo>
                <a:lnTo>
                  <a:pt x="1206796" y="573252"/>
                </a:lnTo>
                <a:lnTo>
                  <a:pt x="1212614" y="584627"/>
                </a:lnTo>
                <a:lnTo>
                  <a:pt x="1218433" y="596003"/>
                </a:lnTo>
                <a:lnTo>
                  <a:pt x="1223987" y="607642"/>
                </a:lnTo>
                <a:lnTo>
                  <a:pt x="1229276" y="619017"/>
                </a:lnTo>
                <a:lnTo>
                  <a:pt x="1234037" y="630922"/>
                </a:lnTo>
                <a:lnTo>
                  <a:pt x="1239062" y="643090"/>
                </a:lnTo>
                <a:lnTo>
                  <a:pt x="1243558" y="654730"/>
                </a:lnTo>
                <a:lnTo>
                  <a:pt x="1248054" y="667163"/>
                </a:lnTo>
                <a:lnTo>
                  <a:pt x="1252021" y="679332"/>
                </a:lnTo>
                <a:lnTo>
                  <a:pt x="1255724" y="691501"/>
                </a:lnTo>
                <a:lnTo>
                  <a:pt x="1259691" y="704198"/>
                </a:lnTo>
                <a:lnTo>
                  <a:pt x="1262864" y="716896"/>
                </a:lnTo>
                <a:lnTo>
                  <a:pt x="1266038" y="729329"/>
                </a:lnTo>
                <a:lnTo>
                  <a:pt x="1268683" y="742292"/>
                </a:lnTo>
                <a:lnTo>
                  <a:pt x="1271328" y="755254"/>
                </a:lnTo>
                <a:lnTo>
                  <a:pt x="1273708" y="767952"/>
                </a:lnTo>
                <a:lnTo>
                  <a:pt x="1275559" y="781179"/>
                </a:lnTo>
                <a:lnTo>
                  <a:pt x="1277675" y="794406"/>
                </a:lnTo>
                <a:lnTo>
                  <a:pt x="1279262" y="807632"/>
                </a:lnTo>
                <a:lnTo>
                  <a:pt x="1280584" y="820595"/>
                </a:lnTo>
                <a:lnTo>
                  <a:pt x="1281378" y="834086"/>
                </a:lnTo>
                <a:lnTo>
                  <a:pt x="1282171" y="847842"/>
                </a:lnTo>
                <a:lnTo>
                  <a:pt x="1282435" y="861069"/>
                </a:lnTo>
                <a:lnTo>
                  <a:pt x="1282700" y="874825"/>
                </a:lnTo>
                <a:lnTo>
                  <a:pt x="1282435" y="891226"/>
                </a:lnTo>
                <a:lnTo>
                  <a:pt x="1281907" y="907892"/>
                </a:lnTo>
                <a:lnTo>
                  <a:pt x="1280849" y="924293"/>
                </a:lnTo>
                <a:lnTo>
                  <a:pt x="1279526" y="940430"/>
                </a:lnTo>
                <a:lnTo>
                  <a:pt x="1277675" y="956302"/>
                </a:lnTo>
                <a:lnTo>
                  <a:pt x="1275030" y="972439"/>
                </a:lnTo>
                <a:lnTo>
                  <a:pt x="1272650" y="988311"/>
                </a:lnTo>
                <a:lnTo>
                  <a:pt x="1269476" y="1003919"/>
                </a:lnTo>
                <a:lnTo>
                  <a:pt x="1266303" y="1019527"/>
                </a:lnTo>
                <a:lnTo>
                  <a:pt x="1262600" y="1035134"/>
                </a:lnTo>
                <a:lnTo>
                  <a:pt x="1258368" y="1050478"/>
                </a:lnTo>
                <a:lnTo>
                  <a:pt x="1253608" y="1065292"/>
                </a:lnTo>
                <a:lnTo>
                  <a:pt x="1248847" y="1080370"/>
                </a:lnTo>
                <a:lnTo>
                  <a:pt x="1243822" y="1095184"/>
                </a:lnTo>
                <a:lnTo>
                  <a:pt x="1238004" y="1109999"/>
                </a:lnTo>
                <a:lnTo>
                  <a:pt x="1232185" y="1124284"/>
                </a:lnTo>
                <a:lnTo>
                  <a:pt x="1226103" y="1138569"/>
                </a:lnTo>
                <a:lnTo>
                  <a:pt x="1219226" y="1152854"/>
                </a:lnTo>
                <a:lnTo>
                  <a:pt x="1212350" y="1166874"/>
                </a:lnTo>
                <a:lnTo>
                  <a:pt x="1205209" y="1180365"/>
                </a:lnTo>
                <a:lnTo>
                  <a:pt x="1197539" y="1193857"/>
                </a:lnTo>
                <a:lnTo>
                  <a:pt x="1189869" y="1207348"/>
                </a:lnTo>
                <a:lnTo>
                  <a:pt x="1181406" y="1220575"/>
                </a:lnTo>
                <a:lnTo>
                  <a:pt x="1173208" y="1233273"/>
                </a:lnTo>
                <a:lnTo>
                  <a:pt x="1164480" y="1245971"/>
                </a:lnTo>
                <a:lnTo>
                  <a:pt x="1155223" y="1258668"/>
                </a:lnTo>
                <a:lnTo>
                  <a:pt x="1145967" y="1270573"/>
                </a:lnTo>
                <a:lnTo>
                  <a:pt x="1136181" y="1282741"/>
                </a:lnTo>
                <a:lnTo>
                  <a:pt x="1126396" y="1294646"/>
                </a:lnTo>
                <a:lnTo>
                  <a:pt x="1116081" y="1306021"/>
                </a:lnTo>
                <a:lnTo>
                  <a:pt x="1105502" y="1317396"/>
                </a:lnTo>
                <a:lnTo>
                  <a:pt x="1094923" y="1328242"/>
                </a:lnTo>
                <a:lnTo>
                  <a:pt x="1083815" y="1339088"/>
                </a:lnTo>
                <a:lnTo>
                  <a:pt x="1072707" y="1349669"/>
                </a:lnTo>
                <a:lnTo>
                  <a:pt x="1061071" y="1359722"/>
                </a:lnTo>
                <a:lnTo>
                  <a:pt x="1049169" y="1369774"/>
                </a:lnTo>
                <a:lnTo>
                  <a:pt x="1037268" y="1379297"/>
                </a:lnTo>
                <a:lnTo>
                  <a:pt x="1025102" y="1388821"/>
                </a:lnTo>
                <a:lnTo>
                  <a:pt x="1012407" y="1397815"/>
                </a:lnTo>
                <a:lnTo>
                  <a:pt x="999977" y="1406809"/>
                </a:lnTo>
                <a:lnTo>
                  <a:pt x="987018" y="1415010"/>
                </a:lnTo>
                <a:lnTo>
                  <a:pt x="973794" y="1423211"/>
                </a:lnTo>
                <a:lnTo>
                  <a:pt x="960570" y="1431147"/>
                </a:lnTo>
                <a:lnTo>
                  <a:pt x="947082" y="1438554"/>
                </a:lnTo>
                <a:lnTo>
                  <a:pt x="933330" y="1445961"/>
                </a:lnTo>
                <a:lnTo>
                  <a:pt x="919313" y="1452839"/>
                </a:lnTo>
                <a:lnTo>
                  <a:pt x="905295" y="1459452"/>
                </a:lnTo>
                <a:lnTo>
                  <a:pt x="891014" y="1465801"/>
                </a:lnTo>
                <a:lnTo>
                  <a:pt x="876468" y="1471621"/>
                </a:lnTo>
                <a:lnTo>
                  <a:pt x="861657" y="1477176"/>
                </a:lnTo>
                <a:lnTo>
                  <a:pt x="847111" y="1482467"/>
                </a:lnTo>
                <a:lnTo>
                  <a:pt x="832036" y="1487493"/>
                </a:lnTo>
                <a:lnTo>
                  <a:pt x="816961" y="1491726"/>
                </a:lnTo>
                <a:lnTo>
                  <a:pt x="801622" y="1495958"/>
                </a:lnTo>
                <a:lnTo>
                  <a:pt x="786018" y="1499926"/>
                </a:lnTo>
                <a:lnTo>
                  <a:pt x="770678" y="1503101"/>
                </a:lnTo>
                <a:lnTo>
                  <a:pt x="755074" y="1506275"/>
                </a:lnTo>
                <a:lnTo>
                  <a:pt x="739206" y="1508656"/>
                </a:lnTo>
                <a:lnTo>
                  <a:pt x="723073" y="1511037"/>
                </a:lnTo>
                <a:lnTo>
                  <a:pt x="706940" y="1512889"/>
                </a:lnTo>
                <a:lnTo>
                  <a:pt x="690542" y="1514211"/>
                </a:lnTo>
                <a:lnTo>
                  <a:pt x="674409" y="1515270"/>
                </a:lnTo>
                <a:lnTo>
                  <a:pt x="658012" y="1515799"/>
                </a:lnTo>
                <a:lnTo>
                  <a:pt x="641615" y="1516063"/>
                </a:lnTo>
                <a:lnTo>
                  <a:pt x="624953" y="1515799"/>
                </a:lnTo>
                <a:lnTo>
                  <a:pt x="608555" y="1515270"/>
                </a:lnTo>
                <a:lnTo>
                  <a:pt x="592158" y="1514211"/>
                </a:lnTo>
                <a:lnTo>
                  <a:pt x="575761" y="1512889"/>
                </a:lnTo>
                <a:lnTo>
                  <a:pt x="559628" y="1511037"/>
                </a:lnTo>
                <a:lnTo>
                  <a:pt x="543759" y="1508656"/>
                </a:lnTo>
                <a:lnTo>
                  <a:pt x="527891" y="1506275"/>
                </a:lnTo>
                <a:lnTo>
                  <a:pt x="512287" y="1503101"/>
                </a:lnTo>
                <a:lnTo>
                  <a:pt x="496683" y="1499926"/>
                </a:lnTo>
                <a:lnTo>
                  <a:pt x="481079" y="1495958"/>
                </a:lnTo>
                <a:lnTo>
                  <a:pt x="465739" y="1491726"/>
                </a:lnTo>
                <a:lnTo>
                  <a:pt x="450929" y="1487493"/>
                </a:lnTo>
                <a:lnTo>
                  <a:pt x="435854" y="1482467"/>
                </a:lnTo>
                <a:lnTo>
                  <a:pt x="421043" y="1477176"/>
                </a:lnTo>
                <a:lnTo>
                  <a:pt x="406233" y="1471621"/>
                </a:lnTo>
                <a:lnTo>
                  <a:pt x="391687" y="1465801"/>
                </a:lnTo>
                <a:lnTo>
                  <a:pt x="377669" y="1459452"/>
                </a:lnTo>
                <a:lnTo>
                  <a:pt x="363388" y="1452839"/>
                </a:lnTo>
                <a:lnTo>
                  <a:pt x="349371" y="1445961"/>
                </a:lnTo>
                <a:lnTo>
                  <a:pt x="335618" y="1438554"/>
                </a:lnTo>
                <a:lnTo>
                  <a:pt x="322394" y="1431147"/>
                </a:lnTo>
                <a:lnTo>
                  <a:pt x="308906" y="1423211"/>
                </a:lnTo>
                <a:lnTo>
                  <a:pt x="295682" y="1415010"/>
                </a:lnTo>
                <a:lnTo>
                  <a:pt x="282988" y="1406809"/>
                </a:lnTo>
                <a:lnTo>
                  <a:pt x="270293" y="1397815"/>
                </a:lnTo>
                <a:lnTo>
                  <a:pt x="257598" y="1388821"/>
                </a:lnTo>
                <a:lnTo>
                  <a:pt x="245697" y="1379297"/>
                </a:lnTo>
                <a:lnTo>
                  <a:pt x="233531" y="1369774"/>
                </a:lnTo>
                <a:lnTo>
                  <a:pt x="221630" y="1359722"/>
                </a:lnTo>
                <a:lnTo>
                  <a:pt x="210257" y="1349669"/>
                </a:lnTo>
                <a:lnTo>
                  <a:pt x="198885" y="1339088"/>
                </a:lnTo>
                <a:lnTo>
                  <a:pt x="188041" y="1328242"/>
                </a:lnTo>
                <a:lnTo>
                  <a:pt x="177198" y="1317396"/>
                </a:lnTo>
                <a:lnTo>
                  <a:pt x="166619" y="1306021"/>
                </a:lnTo>
                <a:lnTo>
                  <a:pt x="156569" y="1294646"/>
                </a:lnTo>
                <a:lnTo>
                  <a:pt x="146519" y="1282741"/>
                </a:lnTo>
                <a:lnTo>
                  <a:pt x="136998" y="1270573"/>
                </a:lnTo>
                <a:lnTo>
                  <a:pt x="127477" y="1258668"/>
                </a:lnTo>
                <a:lnTo>
                  <a:pt x="118485" y="1245971"/>
                </a:lnTo>
                <a:lnTo>
                  <a:pt x="109493" y="1233273"/>
                </a:lnTo>
                <a:lnTo>
                  <a:pt x="101294" y="1220575"/>
                </a:lnTo>
                <a:lnTo>
                  <a:pt x="92831" y="1207348"/>
                </a:lnTo>
                <a:lnTo>
                  <a:pt x="85161" y="1193857"/>
                </a:lnTo>
                <a:lnTo>
                  <a:pt x="77756" y="1180365"/>
                </a:lnTo>
                <a:lnTo>
                  <a:pt x="70350" y="1166874"/>
                </a:lnTo>
                <a:lnTo>
                  <a:pt x="63474" y="1152854"/>
                </a:lnTo>
                <a:lnTo>
                  <a:pt x="56862" y="1138569"/>
                </a:lnTo>
                <a:lnTo>
                  <a:pt x="50515" y="1124284"/>
                </a:lnTo>
                <a:lnTo>
                  <a:pt x="44696" y="1109999"/>
                </a:lnTo>
                <a:lnTo>
                  <a:pt x="39142" y="1095184"/>
                </a:lnTo>
                <a:lnTo>
                  <a:pt x="33853" y="1080370"/>
                </a:lnTo>
                <a:lnTo>
                  <a:pt x="29092" y="1065292"/>
                </a:lnTo>
                <a:lnTo>
                  <a:pt x="24596" y="1050478"/>
                </a:lnTo>
                <a:lnTo>
                  <a:pt x="20365" y="1035134"/>
                </a:lnTo>
                <a:lnTo>
                  <a:pt x="16398" y="1019527"/>
                </a:lnTo>
                <a:lnTo>
                  <a:pt x="13224" y="1003919"/>
                </a:lnTo>
                <a:lnTo>
                  <a:pt x="10315" y="988311"/>
                </a:lnTo>
                <a:lnTo>
                  <a:pt x="7670" y="972439"/>
                </a:lnTo>
                <a:lnTo>
                  <a:pt x="5290" y="956302"/>
                </a:lnTo>
                <a:lnTo>
                  <a:pt x="3703" y="940430"/>
                </a:lnTo>
                <a:lnTo>
                  <a:pt x="2116" y="924293"/>
                </a:lnTo>
                <a:lnTo>
                  <a:pt x="1058" y="907892"/>
                </a:lnTo>
                <a:lnTo>
                  <a:pt x="529" y="891226"/>
                </a:lnTo>
                <a:lnTo>
                  <a:pt x="0" y="874825"/>
                </a:lnTo>
                <a:lnTo>
                  <a:pt x="529" y="858953"/>
                </a:lnTo>
                <a:lnTo>
                  <a:pt x="1058" y="843345"/>
                </a:lnTo>
                <a:lnTo>
                  <a:pt x="1852" y="828266"/>
                </a:lnTo>
                <a:lnTo>
                  <a:pt x="3174" y="812923"/>
                </a:lnTo>
                <a:lnTo>
                  <a:pt x="4761" y="797580"/>
                </a:lnTo>
                <a:lnTo>
                  <a:pt x="6877" y="782237"/>
                </a:lnTo>
                <a:lnTo>
                  <a:pt x="9257" y="767158"/>
                </a:lnTo>
                <a:lnTo>
                  <a:pt x="11902" y="752609"/>
                </a:lnTo>
                <a:lnTo>
                  <a:pt x="14811" y="737795"/>
                </a:lnTo>
                <a:lnTo>
                  <a:pt x="18249" y="722980"/>
                </a:lnTo>
                <a:lnTo>
                  <a:pt x="21952" y="708431"/>
                </a:lnTo>
                <a:lnTo>
                  <a:pt x="25919" y="693881"/>
                </a:lnTo>
                <a:lnTo>
                  <a:pt x="30415" y="679861"/>
                </a:lnTo>
                <a:lnTo>
                  <a:pt x="34911" y="665840"/>
                </a:lnTo>
                <a:lnTo>
                  <a:pt x="40200" y="651820"/>
                </a:lnTo>
                <a:lnTo>
                  <a:pt x="45225" y="637799"/>
                </a:lnTo>
                <a:lnTo>
                  <a:pt x="50779" y="624308"/>
                </a:lnTo>
                <a:lnTo>
                  <a:pt x="56862" y="610817"/>
                </a:lnTo>
                <a:lnTo>
                  <a:pt x="63210" y="597325"/>
                </a:lnTo>
                <a:lnTo>
                  <a:pt x="69557" y="584363"/>
                </a:lnTo>
                <a:lnTo>
                  <a:pt x="76433" y="571401"/>
                </a:lnTo>
                <a:lnTo>
                  <a:pt x="83574" y="558438"/>
                </a:lnTo>
                <a:lnTo>
                  <a:pt x="90715" y="546005"/>
                </a:lnTo>
                <a:lnTo>
                  <a:pt x="98649" y="533572"/>
                </a:lnTo>
                <a:lnTo>
                  <a:pt x="106319" y="521139"/>
                </a:lnTo>
                <a:lnTo>
                  <a:pt x="114782" y="509234"/>
                </a:lnTo>
                <a:lnTo>
                  <a:pt x="122981" y="497330"/>
                </a:lnTo>
                <a:lnTo>
                  <a:pt x="131973" y="485691"/>
                </a:lnTo>
                <a:lnTo>
                  <a:pt x="140701" y="474315"/>
                </a:lnTo>
                <a:lnTo>
                  <a:pt x="149693" y="462940"/>
                </a:lnTo>
                <a:lnTo>
                  <a:pt x="159478" y="451830"/>
                </a:lnTo>
                <a:lnTo>
                  <a:pt x="169264" y="441248"/>
                </a:lnTo>
                <a:lnTo>
                  <a:pt x="179049" y="430402"/>
                </a:lnTo>
                <a:lnTo>
                  <a:pt x="189364" y="420350"/>
                </a:lnTo>
                <a:lnTo>
                  <a:pt x="199678" y="410033"/>
                </a:lnTo>
                <a:lnTo>
                  <a:pt x="210522" y="400245"/>
                </a:lnTo>
                <a:lnTo>
                  <a:pt x="221101" y="390457"/>
                </a:lnTo>
                <a:lnTo>
                  <a:pt x="232209" y="381198"/>
                </a:lnTo>
                <a:lnTo>
                  <a:pt x="243317" y="371940"/>
                </a:lnTo>
                <a:lnTo>
                  <a:pt x="254953" y="363210"/>
                </a:lnTo>
                <a:lnTo>
                  <a:pt x="266855" y="354216"/>
                </a:lnTo>
                <a:lnTo>
                  <a:pt x="278492" y="346015"/>
                </a:lnTo>
                <a:lnTo>
                  <a:pt x="290922" y="337814"/>
                </a:lnTo>
                <a:lnTo>
                  <a:pt x="303088" y="330143"/>
                </a:lnTo>
                <a:lnTo>
                  <a:pt x="315518" y="322471"/>
                </a:lnTo>
                <a:lnTo>
                  <a:pt x="328213" y="315064"/>
                </a:lnTo>
                <a:lnTo>
                  <a:pt x="341172" y="308186"/>
                </a:lnTo>
                <a:lnTo>
                  <a:pt x="354131" y="301308"/>
                </a:lnTo>
                <a:lnTo>
                  <a:pt x="367355" y="294959"/>
                </a:lnTo>
                <a:lnTo>
                  <a:pt x="380843" y="288875"/>
                </a:lnTo>
                <a:lnTo>
                  <a:pt x="394331" y="282790"/>
                </a:lnTo>
                <a:lnTo>
                  <a:pt x="407819" y="277500"/>
                </a:lnTo>
                <a:lnTo>
                  <a:pt x="421837" y="272209"/>
                </a:lnTo>
                <a:lnTo>
                  <a:pt x="435854" y="267447"/>
                </a:lnTo>
                <a:lnTo>
                  <a:pt x="449871" y="262686"/>
                </a:lnTo>
                <a:lnTo>
                  <a:pt x="464153" y="258453"/>
                </a:lnTo>
                <a:lnTo>
                  <a:pt x="478699" y="254485"/>
                </a:lnTo>
                <a:lnTo>
                  <a:pt x="493245" y="251046"/>
                </a:lnTo>
                <a:lnTo>
                  <a:pt x="508055" y="247607"/>
                </a:lnTo>
                <a:lnTo>
                  <a:pt x="522601" y="244433"/>
                </a:lnTo>
                <a:lnTo>
                  <a:pt x="537676" y="242052"/>
                </a:lnTo>
                <a:lnTo>
                  <a:pt x="552751" y="239671"/>
                </a:lnTo>
                <a:lnTo>
                  <a:pt x="567826" y="237819"/>
                </a:lnTo>
                <a:lnTo>
                  <a:pt x="583166" y="236232"/>
                </a:lnTo>
                <a:lnTo>
                  <a:pt x="583166" y="116926"/>
                </a:lnTo>
                <a:lnTo>
                  <a:pt x="524717" y="116926"/>
                </a:lnTo>
                <a:lnTo>
                  <a:pt x="524717"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1" name="TextBox 60"/>
          <p:cNvSpPr txBox="1"/>
          <p:nvPr/>
        </p:nvSpPr>
        <p:spPr>
          <a:xfrm>
            <a:off x="5408893" y="1769434"/>
            <a:ext cx="488739" cy="276999"/>
          </a:xfrm>
          <a:prstGeom prst="rect">
            <a:avLst/>
          </a:prstGeom>
          <a:noFill/>
        </p:spPr>
        <p:txBody>
          <a:bodyPr wrap="square" rtlCol="0">
            <a:spAutoFit/>
          </a:bodyPr>
          <a:lstStyle/>
          <a:p>
            <a:pPr algn="ctr"/>
            <a:r>
              <a:rPr lang="en-US" altLang="zh-CN" sz="1200" b="1" dirty="0" smtClean="0">
                <a:latin typeface="+mn-ea"/>
              </a:rPr>
              <a:t>…</a:t>
            </a:r>
            <a:endParaRPr lang="zh-CN" altLang="en-US" sz="1200" b="1" dirty="0">
              <a:latin typeface="+mn-ea"/>
            </a:endParaRPr>
          </a:p>
        </p:txBody>
      </p:sp>
      <p:cxnSp>
        <p:nvCxnSpPr>
          <p:cNvPr id="26" name="直接连接符 25"/>
          <p:cNvCxnSpPr>
            <a:stCxn id="24" idx="4"/>
          </p:cNvCxnSpPr>
          <p:nvPr/>
        </p:nvCxnSpPr>
        <p:spPr>
          <a:xfrm flipH="1">
            <a:off x="8873772" y="2940737"/>
            <a:ext cx="4768" cy="2206071"/>
          </a:xfrm>
          <a:prstGeom prst="line">
            <a:avLst/>
          </a:prstGeom>
          <a:ln w="57150">
            <a:solidFill>
              <a:srgbClr val="8FC54E"/>
            </a:solidFill>
          </a:ln>
        </p:spPr>
        <p:style>
          <a:lnRef idx="1">
            <a:schemeClr val="accent1"/>
          </a:lnRef>
          <a:fillRef idx="0">
            <a:schemeClr val="accent1"/>
          </a:fillRef>
          <a:effectRef idx="0">
            <a:schemeClr val="accent1"/>
          </a:effectRef>
          <a:fontRef idx="minor">
            <a:schemeClr val="tx1"/>
          </a:fontRef>
        </p:style>
      </p:cxnSp>
      <p:sp>
        <p:nvSpPr>
          <p:cNvPr id="27" name="椭圆 26"/>
          <p:cNvSpPr/>
          <p:nvPr/>
        </p:nvSpPr>
        <p:spPr>
          <a:xfrm>
            <a:off x="8806540" y="3258963"/>
            <a:ext cx="144000" cy="14400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smtClean="0">
              <a:solidFill>
                <a:schemeClr val="tx1"/>
              </a:solidFill>
            </a:endParaRPr>
          </a:p>
        </p:txBody>
      </p:sp>
      <p:sp>
        <p:nvSpPr>
          <p:cNvPr id="62" name="TextBox 61"/>
          <p:cNvSpPr txBox="1"/>
          <p:nvPr/>
        </p:nvSpPr>
        <p:spPr>
          <a:xfrm>
            <a:off x="7853088" y="3217724"/>
            <a:ext cx="985501" cy="353943"/>
          </a:xfrm>
          <a:prstGeom prst="rect">
            <a:avLst/>
          </a:prstGeom>
          <a:noFill/>
        </p:spPr>
        <p:txBody>
          <a:bodyPr wrap="square" rtlCol="0">
            <a:spAutoFit/>
          </a:bodyPr>
          <a:lstStyle/>
          <a:p>
            <a:r>
              <a:rPr lang="en-US" altLang="zh-CN" sz="900" b="1" dirty="0" smtClean="0">
                <a:latin typeface="+mn-ea"/>
              </a:rPr>
              <a:t>2017</a:t>
            </a:r>
            <a:r>
              <a:rPr lang="zh-CN" altLang="en-US" sz="900" b="1" dirty="0" smtClean="0">
                <a:latin typeface="+mn-ea"/>
              </a:rPr>
              <a:t>年</a:t>
            </a:r>
            <a:r>
              <a:rPr lang="en-US" altLang="zh-CN" sz="900" b="1" dirty="0" smtClean="0">
                <a:latin typeface="+mn-ea"/>
              </a:rPr>
              <a:t>1</a:t>
            </a:r>
            <a:r>
              <a:rPr lang="zh-CN" altLang="en-US" sz="900" b="1" dirty="0">
                <a:latin typeface="+mn-ea"/>
              </a:rPr>
              <a:t>月</a:t>
            </a:r>
            <a:r>
              <a:rPr lang="en-US" altLang="zh-CN" sz="900" b="1" dirty="0" smtClean="0">
                <a:latin typeface="+mn-ea"/>
              </a:rPr>
              <a:t>1</a:t>
            </a:r>
            <a:r>
              <a:rPr lang="zh-CN" altLang="en-US" sz="900" b="1" dirty="0" smtClean="0">
                <a:latin typeface="+mn-ea"/>
              </a:rPr>
              <a:t>日</a:t>
            </a:r>
            <a:endParaRPr lang="en-US" altLang="zh-CN" sz="900" b="1" dirty="0" smtClean="0">
              <a:latin typeface="+mn-ea"/>
            </a:endParaRPr>
          </a:p>
          <a:p>
            <a:r>
              <a:rPr lang="en-US" altLang="zh-CN" sz="800" b="1" dirty="0" smtClean="0">
                <a:latin typeface="+mn-ea"/>
              </a:rPr>
              <a:t>12</a:t>
            </a:r>
            <a:r>
              <a:rPr lang="zh-CN" altLang="en-US" sz="800" b="1" dirty="0" smtClean="0">
                <a:latin typeface="+mn-ea"/>
              </a:rPr>
              <a:t>：</a:t>
            </a:r>
            <a:r>
              <a:rPr lang="en-US" altLang="zh-CN" sz="800" b="1" dirty="0" smtClean="0">
                <a:latin typeface="+mn-ea"/>
              </a:rPr>
              <a:t>00</a:t>
            </a:r>
            <a:endParaRPr lang="zh-CN" altLang="en-US" sz="800" b="1" dirty="0">
              <a:latin typeface="+mn-ea"/>
            </a:endParaRPr>
          </a:p>
        </p:txBody>
      </p:sp>
      <p:sp>
        <p:nvSpPr>
          <p:cNvPr id="65" name="椭圆 64"/>
          <p:cNvSpPr/>
          <p:nvPr/>
        </p:nvSpPr>
        <p:spPr>
          <a:xfrm>
            <a:off x="8801772" y="4197203"/>
            <a:ext cx="144000" cy="14400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smtClean="0">
              <a:solidFill>
                <a:schemeClr val="tx1"/>
              </a:solidFill>
            </a:endParaRPr>
          </a:p>
        </p:txBody>
      </p:sp>
      <p:sp>
        <p:nvSpPr>
          <p:cNvPr id="66" name="TextBox 65"/>
          <p:cNvSpPr txBox="1"/>
          <p:nvPr/>
        </p:nvSpPr>
        <p:spPr>
          <a:xfrm>
            <a:off x="7848320" y="4155964"/>
            <a:ext cx="985501" cy="353943"/>
          </a:xfrm>
          <a:prstGeom prst="rect">
            <a:avLst/>
          </a:prstGeom>
          <a:noFill/>
        </p:spPr>
        <p:txBody>
          <a:bodyPr wrap="square" rtlCol="0">
            <a:spAutoFit/>
          </a:bodyPr>
          <a:lstStyle/>
          <a:p>
            <a:r>
              <a:rPr lang="en-US" altLang="zh-CN" sz="900" b="1" dirty="0" smtClean="0">
                <a:latin typeface="+mn-ea"/>
              </a:rPr>
              <a:t>2017</a:t>
            </a:r>
            <a:r>
              <a:rPr lang="zh-CN" altLang="en-US" sz="900" b="1" dirty="0" smtClean="0">
                <a:latin typeface="+mn-ea"/>
              </a:rPr>
              <a:t>年</a:t>
            </a:r>
            <a:r>
              <a:rPr lang="en-US" altLang="zh-CN" sz="900" b="1" dirty="0" smtClean="0">
                <a:latin typeface="+mn-ea"/>
              </a:rPr>
              <a:t>1</a:t>
            </a:r>
            <a:r>
              <a:rPr lang="zh-CN" altLang="en-US" sz="900" b="1" dirty="0" smtClean="0">
                <a:latin typeface="+mn-ea"/>
              </a:rPr>
              <a:t>月</a:t>
            </a:r>
            <a:r>
              <a:rPr lang="en-US" altLang="zh-CN" sz="900" b="1" dirty="0">
                <a:latin typeface="+mn-ea"/>
              </a:rPr>
              <a:t>2</a:t>
            </a:r>
            <a:r>
              <a:rPr lang="zh-CN" altLang="en-US" sz="900" b="1" dirty="0" smtClean="0">
                <a:latin typeface="+mn-ea"/>
              </a:rPr>
              <a:t>日</a:t>
            </a:r>
            <a:endParaRPr lang="en-US" altLang="zh-CN" sz="900" b="1" dirty="0" smtClean="0">
              <a:latin typeface="+mn-ea"/>
            </a:endParaRPr>
          </a:p>
          <a:p>
            <a:r>
              <a:rPr lang="en-US" altLang="zh-CN" sz="800" b="1" dirty="0" smtClean="0">
                <a:latin typeface="+mn-ea"/>
              </a:rPr>
              <a:t>19</a:t>
            </a:r>
            <a:r>
              <a:rPr lang="zh-CN" altLang="en-US" sz="800" b="1" dirty="0" smtClean="0">
                <a:latin typeface="+mn-ea"/>
              </a:rPr>
              <a:t>：</a:t>
            </a:r>
            <a:r>
              <a:rPr lang="en-US" altLang="zh-CN" sz="800" b="1" dirty="0" smtClean="0">
                <a:latin typeface="+mn-ea"/>
              </a:rPr>
              <a:t>00</a:t>
            </a:r>
            <a:endParaRPr lang="zh-CN" altLang="en-US" sz="800" b="1" dirty="0">
              <a:latin typeface="+mn-ea"/>
            </a:endParaRPr>
          </a:p>
        </p:txBody>
      </p:sp>
      <p:sp>
        <p:nvSpPr>
          <p:cNvPr id="67" name="TextBox 66"/>
          <p:cNvSpPr txBox="1"/>
          <p:nvPr/>
        </p:nvSpPr>
        <p:spPr>
          <a:xfrm>
            <a:off x="8096700" y="3644472"/>
            <a:ext cx="488739" cy="276999"/>
          </a:xfrm>
          <a:prstGeom prst="rect">
            <a:avLst/>
          </a:prstGeom>
          <a:noFill/>
        </p:spPr>
        <p:txBody>
          <a:bodyPr wrap="square" rtlCol="0">
            <a:spAutoFit/>
          </a:bodyPr>
          <a:lstStyle/>
          <a:p>
            <a:pPr algn="ctr"/>
            <a:r>
              <a:rPr lang="en-US" altLang="zh-CN" sz="1200" b="1" dirty="0" smtClean="0">
                <a:latin typeface="+mn-ea"/>
              </a:rPr>
              <a:t>…</a:t>
            </a:r>
            <a:endParaRPr lang="zh-CN" altLang="en-US" sz="1200" b="1" dirty="0">
              <a:latin typeface="+mn-ea"/>
            </a:endParaRPr>
          </a:p>
        </p:txBody>
      </p:sp>
      <p:sp>
        <p:nvSpPr>
          <p:cNvPr id="68" name="TextBox 67"/>
          <p:cNvSpPr txBox="1"/>
          <p:nvPr/>
        </p:nvSpPr>
        <p:spPr>
          <a:xfrm>
            <a:off x="9312110" y="2465858"/>
            <a:ext cx="2103603" cy="369332"/>
          </a:xfrm>
          <a:prstGeom prst="rect">
            <a:avLst/>
          </a:prstGeom>
          <a:noFill/>
        </p:spPr>
        <p:txBody>
          <a:bodyPr wrap="square" rtlCol="0">
            <a:spAutoFit/>
          </a:bodyPr>
          <a:lstStyle/>
          <a:p>
            <a:r>
              <a:rPr lang="zh-CN" altLang="en-US" sz="900" b="1" dirty="0" smtClean="0">
                <a:latin typeface="+mn-ea"/>
              </a:rPr>
              <a:t>发现可疑攻击者</a:t>
            </a:r>
            <a:r>
              <a:rPr lang="en-US" altLang="zh-CN" sz="900" b="1" dirty="0" smtClean="0">
                <a:latin typeface="+mn-ea"/>
              </a:rPr>
              <a:t>IP</a:t>
            </a:r>
            <a:r>
              <a:rPr lang="zh-CN" altLang="en-US" sz="900" b="1" dirty="0" smtClean="0">
                <a:latin typeface="+mn-ea"/>
              </a:rPr>
              <a:t>：</a:t>
            </a:r>
            <a:r>
              <a:rPr lang="en-US" altLang="zh-CN" sz="900" b="1" u="sng" dirty="0" smtClean="0">
                <a:latin typeface="+mn-ea"/>
              </a:rPr>
              <a:t>58.16.224.4</a:t>
            </a:r>
          </a:p>
          <a:p>
            <a:r>
              <a:rPr lang="zh-CN" altLang="en-US" sz="900" b="1" dirty="0" smtClean="0">
                <a:latin typeface="+mn-ea"/>
              </a:rPr>
              <a:t>共</a:t>
            </a:r>
            <a:r>
              <a:rPr lang="en-US" altLang="zh-CN" sz="900" b="1" dirty="0" smtClean="0">
                <a:latin typeface="+mn-ea"/>
              </a:rPr>
              <a:t>10</a:t>
            </a:r>
            <a:r>
              <a:rPr lang="zh-CN" altLang="en-US" sz="900" b="1" dirty="0" smtClean="0">
                <a:latin typeface="+mn-ea"/>
              </a:rPr>
              <a:t>条记录</a:t>
            </a:r>
            <a:endParaRPr lang="zh-CN" altLang="en-US" sz="800" b="1" dirty="0">
              <a:latin typeface="+mn-ea"/>
            </a:endParaRPr>
          </a:p>
        </p:txBody>
      </p:sp>
      <p:sp>
        <p:nvSpPr>
          <p:cNvPr id="69" name="TextBox 68"/>
          <p:cNvSpPr txBox="1"/>
          <p:nvPr/>
        </p:nvSpPr>
        <p:spPr>
          <a:xfrm>
            <a:off x="9069390" y="3214141"/>
            <a:ext cx="2132010" cy="584775"/>
          </a:xfrm>
          <a:prstGeom prst="rect">
            <a:avLst/>
          </a:prstGeom>
          <a:noFill/>
        </p:spPr>
        <p:txBody>
          <a:bodyPr wrap="square" rtlCol="0">
            <a:spAutoFit/>
          </a:bodyPr>
          <a:lstStyle/>
          <a:p>
            <a:r>
              <a:rPr lang="zh-CN" altLang="en-US" sz="800" b="1" dirty="0">
                <a:latin typeface="+mn-ea"/>
              </a:rPr>
              <a:t>目的</a:t>
            </a:r>
            <a:r>
              <a:rPr lang="en-US" altLang="zh-CN" sz="800" b="1" dirty="0" smtClean="0">
                <a:latin typeface="+mn-ea"/>
              </a:rPr>
              <a:t>IP</a:t>
            </a:r>
            <a:r>
              <a:rPr lang="zh-CN" altLang="en-US" sz="800" b="1" dirty="0" smtClean="0">
                <a:latin typeface="+mn-ea"/>
              </a:rPr>
              <a:t>：</a:t>
            </a:r>
            <a:r>
              <a:rPr lang="en-US" altLang="zh-CN" sz="800" b="1" u="sng" dirty="0" smtClean="0">
                <a:latin typeface="+mn-ea"/>
              </a:rPr>
              <a:t>192.168.1.20</a:t>
            </a:r>
            <a:r>
              <a:rPr lang="zh-CN" altLang="en-US" sz="800" b="1" dirty="0" smtClean="0">
                <a:latin typeface="+mn-ea"/>
              </a:rPr>
              <a:t>（数据中心服务器）</a:t>
            </a:r>
            <a:endParaRPr lang="en-US" altLang="zh-CN" sz="800" b="1" dirty="0" smtClean="0">
              <a:latin typeface="+mn-ea"/>
            </a:endParaRPr>
          </a:p>
          <a:p>
            <a:r>
              <a:rPr lang="zh-CN" altLang="en-US" sz="800" b="1" dirty="0" smtClean="0">
                <a:latin typeface="+mn-ea"/>
              </a:rPr>
              <a:t>关键动作：</a:t>
            </a:r>
            <a:r>
              <a:rPr lang="zh-CN" altLang="en-US" sz="800" b="1" dirty="0" smtClean="0">
                <a:solidFill>
                  <a:srgbClr val="FF0000"/>
                </a:solidFill>
                <a:latin typeface="+mn-ea"/>
              </a:rPr>
              <a:t>扫描探测</a:t>
            </a:r>
            <a:endParaRPr lang="en-US" altLang="zh-CN" sz="800" b="1" dirty="0" smtClean="0">
              <a:solidFill>
                <a:srgbClr val="FF0000"/>
              </a:solidFill>
              <a:latin typeface="+mn-ea"/>
            </a:endParaRPr>
          </a:p>
          <a:p>
            <a:r>
              <a:rPr lang="zh-CN" altLang="en-US" sz="800" b="1" dirty="0" smtClean="0">
                <a:latin typeface="+mn-ea"/>
              </a:rPr>
              <a:t>攻击状态：</a:t>
            </a:r>
            <a:r>
              <a:rPr lang="zh-CN" altLang="en-US" sz="800" b="1" dirty="0" smtClean="0">
                <a:solidFill>
                  <a:srgbClr val="FFC000"/>
                </a:solidFill>
                <a:latin typeface="+mn-ea"/>
              </a:rPr>
              <a:t>未知</a:t>
            </a:r>
            <a:endParaRPr lang="en-US" altLang="zh-CN" sz="800" b="1" dirty="0" smtClean="0">
              <a:solidFill>
                <a:srgbClr val="FFC000"/>
              </a:solidFill>
              <a:latin typeface="+mn-ea"/>
            </a:endParaRPr>
          </a:p>
          <a:p>
            <a:r>
              <a:rPr lang="zh-CN" altLang="en-US" sz="800" b="1" dirty="0">
                <a:latin typeface="+mn-ea"/>
              </a:rPr>
              <a:t>发起</a:t>
            </a:r>
            <a:r>
              <a:rPr lang="zh-CN" altLang="en-US" sz="800" b="1" dirty="0" smtClean="0">
                <a:latin typeface="+mn-ea"/>
              </a:rPr>
              <a:t>次数：</a:t>
            </a:r>
            <a:r>
              <a:rPr lang="en-US" altLang="zh-CN" sz="800" b="1" dirty="0" smtClean="0">
                <a:solidFill>
                  <a:srgbClr val="FF0000"/>
                </a:solidFill>
                <a:latin typeface="+mn-ea"/>
              </a:rPr>
              <a:t>7</a:t>
            </a:r>
            <a:r>
              <a:rPr lang="zh-CN" altLang="en-US" sz="800" b="1" dirty="0" smtClean="0">
                <a:latin typeface="+mn-ea"/>
              </a:rPr>
              <a:t>次</a:t>
            </a:r>
            <a:endParaRPr lang="zh-CN" altLang="en-US" sz="800" b="1" dirty="0">
              <a:latin typeface="+mn-ea"/>
            </a:endParaRPr>
          </a:p>
        </p:txBody>
      </p:sp>
      <p:sp>
        <p:nvSpPr>
          <p:cNvPr id="70" name="TextBox 69"/>
          <p:cNvSpPr txBox="1"/>
          <p:nvPr/>
        </p:nvSpPr>
        <p:spPr>
          <a:xfrm>
            <a:off x="9087402" y="4099926"/>
            <a:ext cx="2132010" cy="584775"/>
          </a:xfrm>
          <a:prstGeom prst="rect">
            <a:avLst/>
          </a:prstGeom>
          <a:noFill/>
        </p:spPr>
        <p:txBody>
          <a:bodyPr wrap="square" rtlCol="0">
            <a:spAutoFit/>
          </a:bodyPr>
          <a:lstStyle/>
          <a:p>
            <a:r>
              <a:rPr lang="zh-CN" altLang="en-US" sz="800" b="1" dirty="0">
                <a:latin typeface="+mn-ea"/>
              </a:rPr>
              <a:t>目的</a:t>
            </a:r>
            <a:r>
              <a:rPr lang="en-US" altLang="zh-CN" sz="800" b="1" dirty="0" smtClean="0">
                <a:latin typeface="+mn-ea"/>
              </a:rPr>
              <a:t>IP</a:t>
            </a:r>
            <a:r>
              <a:rPr lang="zh-CN" altLang="en-US" sz="800" b="1" dirty="0" smtClean="0">
                <a:latin typeface="+mn-ea"/>
              </a:rPr>
              <a:t>：</a:t>
            </a:r>
            <a:r>
              <a:rPr lang="en-US" altLang="zh-CN" sz="800" b="1" u="sng" dirty="0" smtClean="0">
                <a:latin typeface="+mn-ea"/>
              </a:rPr>
              <a:t>10.101.0.220</a:t>
            </a:r>
            <a:r>
              <a:rPr lang="zh-CN" altLang="en-US" sz="800" b="1" dirty="0" smtClean="0">
                <a:latin typeface="+mn-ea"/>
              </a:rPr>
              <a:t>（</a:t>
            </a:r>
            <a:r>
              <a:rPr lang="en-US" altLang="zh-CN" sz="800" b="1" dirty="0" smtClean="0">
                <a:latin typeface="+mn-ea"/>
              </a:rPr>
              <a:t>DMZ</a:t>
            </a:r>
            <a:r>
              <a:rPr lang="zh-CN" altLang="en-US" sz="800" b="1" dirty="0" smtClean="0">
                <a:latin typeface="+mn-ea"/>
              </a:rPr>
              <a:t>区服务器）</a:t>
            </a:r>
            <a:endParaRPr lang="en-US" altLang="zh-CN" sz="800" b="1" dirty="0" smtClean="0">
              <a:latin typeface="+mn-ea"/>
            </a:endParaRPr>
          </a:p>
          <a:p>
            <a:r>
              <a:rPr lang="zh-CN" altLang="en-US" sz="800" b="1" dirty="0" smtClean="0">
                <a:latin typeface="+mn-ea"/>
              </a:rPr>
              <a:t>关键动作：</a:t>
            </a:r>
            <a:r>
              <a:rPr lang="zh-CN" altLang="en-US" sz="800" b="1" dirty="0" smtClean="0">
                <a:solidFill>
                  <a:srgbClr val="FF0000"/>
                </a:solidFill>
                <a:latin typeface="+mn-ea"/>
              </a:rPr>
              <a:t>可疑访问</a:t>
            </a:r>
            <a:endParaRPr lang="en-US" altLang="zh-CN" sz="800" b="1" dirty="0" smtClean="0">
              <a:solidFill>
                <a:srgbClr val="FF0000"/>
              </a:solidFill>
              <a:latin typeface="+mn-ea"/>
            </a:endParaRPr>
          </a:p>
          <a:p>
            <a:r>
              <a:rPr lang="zh-CN" altLang="en-US" sz="800" b="1" dirty="0" smtClean="0">
                <a:latin typeface="+mn-ea"/>
              </a:rPr>
              <a:t>攻击状态：</a:t>
            </a:r>
            <a:r>
              <a:rPr lang="zh-CN" altLang="en-US" sz="800" b="1" dirty="0" smtClean="0">
                <a:solidFill>
                  <a:srgbClr val="FFC000"/>
                </a:solidFill>
                <a:latin typeface="+mn-ea"/>
              </a:rPr>
              <a:t>未知</a:t>
            </a:r>
            <a:endParaRPr lang="en-US" altLang="zh-CN" sz="800" b="1" dirty="0" smtClean="0">
              <a:solidFill>
                <a:srgbClr val="FFC000"/>
              </a:solidFill>
              <a:latin typeface="+mn-ea"/>
            </a:endParaRPr>
          </a:p>
          <a:p>
            <a:r>
              <a:rPr lang="zh-CN" altLang="en-US" sz="800" b="1" dirty="0">
                <a:latin typeface="+mn-ea"/>
              </a:rPr>
              <a:t>发起</a:t>
            </a:r>
            <a:r>
              <a:rPr lang="zh-CN" altLang="en-US" sz="800" b="1" dirty="0" smtClean="0">
                <a:latin typeface="+mn-ea"/>
              </a:rPr>
              <a:t>次数：</a:t>
            </a:r>
            <a:r>
              <a:rPr lang="en-US" altLang="zh-CN" sz="800" b="1" dirty="0" smtClean="0">
                <a:solidFill>
                  <a:srgbClr val="FF0000"/>
                </a:solidFill>
                <a:latin typeface="+mn-ea"/>
              </a:rPr>
              <a:t>3</a:t>
            </a:r>
            <a:r>
              <a:rPr lang="zh-CN" altLang="en-US" sz="800" b="1" dirty="0" smtClean="0">
                <a:latin typeface="+mn-ea"/>
              </a:rPr>
              <a:t>次</a:t>
            </a:r>
            <a:endParaRPr lang="zh-CN" altLang="en-US" sz="800" b="1" dirty="0">
              <a:latin typeface="+mn-ea"/>
            </a:endParaRPr>
          </a:p>
        </p:txBody>
      </p:sp>
      <p:sp>
        <p:nvSpPr>
          <p:cNvPr id="71" name="TextBox 70"/>
          <p:cNvSpPr txBox="1"/>
          <p:nvPr/>
        </p:nvSpPr>
        <p:spPr>
          <a:xfrm>
            <a:off x="1896168" y="5639228"/>
            <a:ext cx="8391728" cy="369332"/>
          </a:xfrm>
          <a:prstGeom prst="rect">
            <a:avLst/>
          </a:prstGeom>
          <a:noFill/>
        </p:spPr>
        <p:txBody>
          <a:bodyPr wrap="square" rtlCol="0">
            <a:spAutoFit/>
          </a:bodyPr>
          <a:lstStyle/>
          <a:p>
            <a:pPr algn="ctr"/>
            <a:r>
              <a:rPr lang="zh-CN" altLang="en-US" b="1" dirty="0">
                <a:solidFill>
                  <a:srgbClr val="FFFF00"/>
                </a:solidFill>
                <a:latin typeface="+mj-ea"/>
                <a:ea typeface="+mj-ea"/>
              </a:rPr>
              <a:t>通过</a:t>
            </a:r>
            <a:r>
              <a:rPr lang="zh-CN" altLang="en-US" b="1" dirty="0" smtClean="0">
                <a:solidFill>
                  <a:srgbClr val="FFFF00"/>
                </a:solidFill>
                <a:latin typeface="+mj-ea"/>
                <a:ea typeface="+mj-ea"/>
              </a:rPr>
              <a:t>碎片化的</a:t>
            </a:r>
            <a:r>
              <a:rPr lang="zh-CN" altLang="en-US" b="1" dirty="0">
                <a:solidFill>
                  <a:srgbClr val="FFFF00"/>
                </a:solidFill>
                <a:latin typeface="+mj-ea"/>
                <a:ea typeface="+mj-ea"/>
              </a:rPr>
              <a:t>日志</a:t>
            </a:r>
            <a:r>
              <a:rPr lang="zh-CN" altLang="en-US" b="1" dirty="0" smtClean="0">
                <a:solidFill>
                  <a:srgbClr val="FFFF00"/>
                </a:solidFill>
                <a:latin typeface="+mj-ea"/>
                <a:ea typeface="+mj-ea"/>
              </a:rPr>
              <a:t>线索还原攻击事件全过程</a:t>
            </a:r>
            <a:endParaRPr lang="zh-CN" altLang="en-US" b="1" dirty="0">
              <a:solidFill>
                <a:srgbClr val="FFFF00"/>
              </a:solidFill>
              <a:latin typeface="+mj-ea"/>
              <a:ea typeface="+mj-ea"/>
            </a:endParaRPr>
          </a:p>
        </p:txBody>
      </p:sp>
      <p:sp>
        <p:nvSpPr>
          <p:cNvPr id="72" name="TextBox 71"/>
          <p:cNvSpPr txBox="1"/>
          <p:nvPr/>
        </p:nvSpPr>
        <p:spPr>
          <a:xfrm>
            <a:off x="8950540" y="5016003"/>
            <a:ext cx="1003798" cy="261610"/>
          </a:xfrm>
          <a:prstGeom prst="rect">
            <a:avLst/>
          </a:prstGeom>
          <a:noFill/>
        </p:spPr>
        <p:txBody>
          <a:bodyPr wrap="square" rtlCol="0">
            <a:spAutoFit/>
          </a:bodyPr>
          <a:lstStyle/>
          <a:p>
            <a:pPr algn="ctr"/>
            <a:r>
              <a:rPr lang="zh-CN" altLang="en-US" sz="1050" b="1" dirty="0" smtClean="0">
                <a:latin typeface="+mn-ea"/>
              </a:rPr>
              <a:t>攻击结束</a:t>
            </a:r>
            <a:endParaRPr lang="zh-CN" altLang="en-US" sz="1050" b="1" dirty="0">
              <a:latin typeface="+mn-ea"/>
            </a:endParaRPr>
          </a:p>
        </p:txBody>
      </p:sp>
      <p:sp>
        <p:nvSpPr>
          <p:cNvPr id="73" name="椭圆 72"/>
          <p:cNvSpPr/>
          <p:nvPr/>
        </p:nvSpPr>
        <p:spPr>
          <a:xfrm>
            <a:off x="8801772" y="5080626"/>
            <a:ext cx="144000" cy="144000"/>
          </a:xfrm>
          <a:prstGeom prst="ellipse">
            <a:avLst/>
          </a:prstGeom>
          <a:solidFill>
            <a:schemeClr val="tx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b="1" dirty="0" smtClean="0">
              <a:solidFill>
                <a:schemeClr val="tx1"/>
              </a:solidFill>
            </a:endParaRPr>
          </a:p>
        </p:txBody>
      </p:sp>
      <p:sp>
        <p:nvSpPr>
          <p:cNvPr id="74" name="TextBox 73"/>
          <p:cNvSpPr txBox="1"/>
          <p:nvPr/>
        </p:nvSpPr>
        <p:spPr>
          <a:xfrm>
            <a:off x="7853088" y="4968560"/>
            <a:ext cx="985501" cy="353943"/>
          </a:xfrm>
          <a:prstGeom prst="rect">
            <a:avLst/>
          </a:prstGeom>
          <a:noFill/>
        </p:spPr>
        <p:txBody>
          <a:bodyPr wrap="square" rtlCol="0">
            <a:spAutoFit/>
          </a:bodyPr>
          <a:lstStyle/>
          <a:p>
            <a:r>
              <a:rPr lang="en-US" altLang="zh-CN" sz="900" b="1" dirty="0" smtClean="0">
                <a:latin typeface="+mn-ea"/>
              </a:rPr>
              <a:t>2017</a:t>
            </a:r>
            <a:r>
              <a:rPr lang="zh-CN" altLang="en-US" sz="900" b="1" dirty="0" smtClean="0">
                <a:latin typeface="+mn-ea"/>
              </a:rPr>
              <a:t>年</a:t>
            </a:r>
            <a:r>
              <a:rPr lang="en-US" altLang="zh-CN" sz="900" b="1" dirty="0" smtClean="0">
                <a:latin typeface="+mn-ea"/>
              </a:rPr>
              <a:t>1</a:t>
            </a:r>
            <a:r>
              <a:rPr lang="zh-CN" altLang="en-US" sz="900" b="1" dirty="0" smtClean="0">
                <a:latin typeface="+mn-ea"/>
              </a:rPr>
              <a:t>月</a:t>
            </a:r>
            <a:r>
              <a:rPr lang="en-US" altLang="zh-CN" sz="900" b="1" dirty="0">
                <a:latin typeface="+mn-ea"/>
              </a:rPr>
              <a:t>2</a:t>
            </a:r>
            <a:r>
              <a:rPr lang="zh-CN" altLang="en-US" sz="900" b="1" dirty="0" smtClean="0">
                <a:latin typeface="+mn-ea"/>
              </a:rPr>
              <a:t>日</a:t>
            </a:r>
            <a:endParaRPr lang="en-US" altLang="zh-CN" sz="900" b="1" dirty="0" smtClean="0">
              <a:latin typeface="+mn-ea"/>
            </a:endParaRPr>
          </a:p>
          <a:p>
            <a:r>
              <a:rPr lang="en-US" altLang="zh-CN" sz="800" b="1" dirty="0" smtClean="0">
                <a:latin typeface="+mn-ea"/>
              </a:rPr>
              <a:t>19</a:t>
            </a:r>
            <a:r>
              <a:rPr lang="zh-CN" altLang="en-US" sz="800" b="1" dirty="0" smtClean="0">
                <a:latin typeface="+mn-ea"/>
              </a:rPr>
              <a:t>：</a:t>
            </a:r>
            <a:r>
              <a:rPr lang="en-US" altLang="zh-CN" sz="800" b="1" dirty="0" smtClean="0">
                <a:latin typeface="+mn-ea"/>
              </a:rPr>
              <a:t>05</a:t>
            </a:r>
            <a:endParaRPr lang="zh-CN" altLang="en-US" sz="800" b="1" dirty="0">
              <a:latin typeface="+mn-ea"/>
            </a:endParaRPr>
          </a:p>
        </p:txBody>
      </p:sp>
    </p:spTree>
    <p:extLst>
      <p:ext uri="{BB962C8B-B14F-4D97-AF65-F5344CB8AC3E}">
        <p14:creationId xmlns:p14="http://schemas.microsoft.com/office/powerpoint/2010/main" val="343784982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黑客画像 追踪溯源 </a:t>
            </a:r>
            <a:endParaRPr lang="zh-CN" altLang="en-US" dirty="0"/>
          </a:p>
        </p:txBody>
      </p:sp>
      <p:sp>
        <p:nvSpPr>
          <p:cNvPr id="3" name="TextBox 2"/>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a:latin typeface="+mj-ea"/>
                <a:ea typeface="+mj-ea"/>
              </a:rPr>
              <a:t>当前</a:t>
            </a:r>
            <a:r>
              <a:rPr lang="zh-CN" altLang="en-US" sz="1400" b="1" dirty="0" smtClean="0">
                <a:latin typeface="+mj-ea"/>
                <a:ea typeface="+mj-ea"/>
              </a:rPr>
              <a:t>网络环境下，企业机构处于弱势方，如发生黑客入侵导致企业重要信息资产遭窃取、泄漏时，一般企业机构很难及时发现，如能立即觉察，也难以追踪溯源并有效捍卫自身权益。</a:t>
            </a:r>
            <a:endParaRPr lang="zh-CN" altLang="en-US" sz="1400" b="1" dirty="0">
              <a:latin typeface="+mj-ea"/>
              <a:ea typeface="+mj-ea"/>
            </a:endParaRPr>
          </a:p>
        </p:txBody>
      </p:sp>
      <p:sp>
        <p:nvSpPr>
          <p:cNvPr id="4" name="KSO_Shape"/>
          <p:cNvSpPr>
            <a:spLocks/>
          </p:cNvSpPr>
          <p:nvPr/>
        </p:nvSpPr>
        <p:spPr bwMode="auto">
          <a:xfrm>
            <a:off x="1027592" y="2112168"/>
            <a:ext cx="1327150" cy="1905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tx1">
              <a:lumMod val="75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5" name="KSO_Shape"/>
          <p:cNvSpPr>
            <a:spLocks/>
          </p:cNvSpPr>
          <p:nvPr/>
        </p:nvSpPr>
        <p:spPr bwMode="auto">
          <a:xfrm>
            <a:off x="7564123" y="2112168"/>
            <a:ext cx="1327150" cy="1905000"/>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tx1">
              <a:lumMod val="75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6" name="TextBox 5"/>
          <p:cNvSpPr txBox="1"/>
          <p:nvPr/>
        </p:nvSpPr>
        <p:spPr>
          <a:xfrm>
            <a:off x="1027592" y="4145556"/>
            <a:ext cx="1327150" cy="400110"/>
          </a:xfrm>
          <a:prstGeom prst="rect">
            <a:avLst/>
          </a:prstGeom>
          <a:noFill/>
        </p:spPr>
        <p:txBody>
          <a:bodyPr wrap="square" rtlCol="0">
            <a:spAutoFit/>
          </a:bodyPr>
          <a:lstStyle/>
          <a:p>
            <a:r>
              <a:rPr lang="zh-CN" altLang="en-US" sz="1000" b="1" dirty="0">
                <a:solidFill>
                  <a:srgbClr val="FF0000"/>
                </a:solidFill>
                <a:latin typeface="+mn-ea"/>
              </a:rPr>
              <a:t>再</a:t>
            </a:r>
            <a:r>
              <a:rPr lang="zh-CN" altLang="en-US" sz="1000" b="1" dirty="0" smtClean="0">
                <a:solidFill>
                  <a:srgbClr val="FF0000"/>
                </a:solidFill>
                <a:latin typeface="+mn-ea"/>
              </a:rPr>
              <a:t>精密的攻击行为都会留下蛛丝马迹！</a:t>
            </a:r>
            <a:endParaRPr lang="zh-CN" altLang="en-US" sz="1000" b="1" dirty="0">
              <a:solidFill>
                <a:srgbClr val="FF0000"/>
              </a:solidFill>
              <a:latin typeface="+mn-ea"/>
            </a:endParaRPr>
          </a:p>
        </p:txBody>
      </p:sp>
      <p:sp>
        <p:nvSpPr>
          <p:cNvPr id="7" name="矩形 6"/>
          <p:cNvSpPr/>
          <p:nvPr/>
        </p:nvSpPr>
        <p:spPr>
          <a:xfrm>
            <a:off x="6880860" y="1742028"/>
            <a:ext cx="2735579" cy="3383410"/>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0" name="矩形 9"/>
          <p:cNvSpPr/>
          <p:nvPr/>
        </p:nvSpPr>
        <p:spPr>
          <a:xfrm>
            <a:off x="5531872" y="3119059"/>
            <a:ext cx="1135628" cy="307777"/>
          </a:xfrm>
          <a:prstGeom prst="rect">
            <a:avLst/>
          </a:prstGeom>
        </p:spPr>
        <p:txBody>
          <a:bodyPr wrap="square">
            <a:spAutoFit/>
          </a:bodyPr>
          <a:lstStyle/>
          <a:p>
            <a:pPr algn="ctr" fontAlgn="base">
              <a:spcBef>
                <a:spcPct val="0"/>
              </a:spcBef>
              <a:spcAft>
                <a:spcPct val="0"/>
              </a:spcAft>
            </a:pPr>
            <a:r>
              <a:rPr lang="zh-CN" altLang="en-US" sz="1400" b="1" dirty="0" smtClean="0">
                <a:solidFill>
                  <a:srgbClr val="FFFF00"/>
                </a:solidFill>
                <a:latin typeface="微软雅黑" panose="020B0503020204020204" pitchFamily="34" charset="-122"/>
              </a:rPr>
              <a:t>搜集</a:t>
            </a:r>
            <a:r>
              <a:rPr lang="zh-CN" altLang="en-US" sz="1400" b="1" dirty="0">
                <a:solidFill>
                  <a:srgbClr val="FFFF00"/>
                </a:solidFill>
                <a:latin typeface="微软雅黑" panose="020B0503020204020204" pitchFamily="34" charset="-122"/>
              </a:rPr>
              <a:t>线索</a:t>
            </a:r>
            <a:endParaRPr lang="zh-CN" altLang="en-US" sz="1400" b="1" dirty="0">
              <a:solidFill>
                <a:srgbClr val="FFFF00"/>
              </a:solidFill>
              <a:ea typeface="宋体" charset="-122"/>
            </a:endParaRPr>
          </a:p>
        </p:txBody>
      </p:sp>
      <p:sp>
        <p:nvSpPr>
          <p:cNvPr id="11" name="任意多边形 10"/>
          <p:cNvSpPr/>
          <p:nvPr/>
        </p:nvSpPr>
        <p:spPr>
          <a:xfrm>
            <a:off x="1691167" y="3858288"/>
            <a:ext cx="2029033" cy="287267"/>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2" name="KSO_Shape"/>
          <p:cNvSpPr>
            <a:spLocks/>
          </p:cNvSpPr>
          <p:nvPr/>
        </p:nvSpPr>
        <p:spPr bwMode="auto">
          <a:xfrm>
            <a:off x="2648406" y="4201111"/>
            <a:ext cx="451141" cy="383381"/>
          </a:xfrm>
          <a:custGeom>
            <a:avLst/>
            <a:gdLst>
              <a:gd name="T0" fmla="*/ 2147483646 w 5215"/>
              <a:gd name="T1" fmla="*/ 2147483646 h 4586"/>
              <a:gd name="T2" fmla="*/ 2147483646 w 5215"/>
              <a:gd name="T3" fmla="*/ 2147483646 h 4586"/>
              <a:gd name="T4" fmla="*/ 2147483646 w 5215"/>
              <a:gd name="T5" fmla="*/ 2147483646 h 4586"/>
              <a:gd name="T6" fmla="*/ 2147483646 w 5215"/>
              <a:gd name="T7" fmla="*/ 2147483646 h 4586"/>
              <a:gd name="T8" fmla="*/ 2147483646 w 5215"/>
              <a:gd name="T9" fmla="*/ 2147483646 h 4586"/>
              <a:gd name="T10" fmla="*/ 2147483646 w 5215"/>
              <a:gd name="T11" fmla="*/ 2147483646 h 4586"/>
              <a:gd name="T12" fmla="*/ 2147483646 w 5215"/>
              <a:gd name="T13" fmla="*/ 2147483646 h 4586"/>
              <a:gd name="T14" fmla="*/ 2147483646 w 5215"/>
              <a:gd name="T15" fmla="*/ 2147483646 h 4586"/>
              <a:gd name="T16" fmla="*/ 2147483646 w 5215"/>
              <a:gd name="T17" fmla="*/ 2147483646 h 4586"/>
              <a:gd name="T18" fmla="*/ 2147483646 w 5215"/>
              <a:gd name="T19" fmla="*/ 2147483646 h 4586"/>
              <a:gd name="T20" fmla="*/ 2147483646 w 5215"/>
              <a:gd name="T21" fmla="*/ 2147483646 h 4586"/>
              <a:gd name="T22" fmla="*/ 2147483646 w 5215"/>
              <a:gd name="T23" fmla="*/ 2147483646 h 4586"/>
              <a:gd name="T24" fmla="*/ 2147483646 w 5215"/>
              <a:gd name="T25" fmla="*/ 2147483646 h 4586"/>
              <a:gd name="T26" fmla="*/ 2147483646 w 5215"/>
              <a:gd name="T27" fmla="*/ 2147483646 h 4586"/>
              <a:gd name="T28" fmla="*/ 2147483646 w 5215"/>
              <a:gd name="T29" fmla="*/ 2147483646 h 4586"/>
              <a:gd name="T30" fmla="*/ 2147483646 w 5215"/>
              <a:gd name="T31" fmla="*/ 2147483646 h 4586"/>
              <a:gd name="T32" fmla="*/ 2147483646 w 5215"/>
              <a:gd name="T33" fmla="*/ 2147483646 h 4586"/>
              <a:gd name="T34" fmla="*/ 2147483646 w 5215"/>
              <a:gd name="T35" fmla="*/ 2147483646 h 4586"/>
              <a:gd name="T36" fmla="*/ 2147483646 w 5215"/>
              <a:gd name="T37" fmla="*/ 2147483646 h 4586"/>
              <a:gd name="T38" fmla="*/ 2147483646 w 5215"/>
              <a:gd name="T39" fmla="*/ 2147483646 h 4586"/>
              <a:gd name="T40" fmla="*/ 2147483646 w 5215"/>
              <a:gd name="T41" fmla="*/ 2147483646 h 4586"/>
              <a:gd name="T42" fmla="*/ 2147483646 w 5215"/>
              <a:gd name="T43" fmla="*/ 781838818 h 4586"/>
              <a:gd name="T44" fmla="*/ 2147483646 w 5215"/>
              <a:gd name="T45" fmla="*/ 48906576 h 4586"/>
              <a:gd name="T46" fmla="*/ 2147483646 w 5215"/>
              <a:gd name="T47" fmla="*/ 146586302 h 4586"/>
              <a:gd name="T48" fmla="*/ 2147483646 w 5215"/>
              <a:gd name="T49" fmla="*/ 2101117000 h 4586"/>
              <a:gd name="T50" fmla="*/ 2147483646 w 5215"/>
              <a:gd name="T51" fmla="*/ 2147483646 h 4586"/>
              <a:gd name="T52" fmla="*/ 2147483646 w 5215"/>
              <a:gd name="T53" fmla="*/ 2147483646 h 4586"/>
              <a:gd name="T54" fmla="*/ 2147483646 w 5215"/>
              <a:gd name="T55" fmla="*/ 2147483646 h 4586"/>
              <a:gd name="T56" fmla="*/ 2147483646 w 5215"/>
              <a:gd name="T57" fmla="*/ 2147483646 h 4586"/>
              <a:gd name="T58" fmla="*/ 2147483646 w 5215"/>
              <a:gd name="T59" fmla="*/ 2147483646 h 4586"/>
              <a:gd name="T60" fmla="*/ 2147483646 w 5215"/>
              <a:gd name="T61" fmla="*/ 2147483646 h 4586"/>
              <a:gd name="T62" fmla="*/ 2147483646 w 5215"/>
              <a:gd name="T63" fmla="*/ 2147483646 h 4586"/>
              <a:gd name="T64" fmla="*/ 2147483646 w 5215"/>
              <a:gd name="T65" fmla="*/ 2147483646 h 4586"/>
              <a:gd name="T66" fmla="*/ 2147483646 w 5215"/>
              <a:gd name="T67" fmla="*/ 2147483646 h 4586"/>
              <a:gd name="T68" fmla="*/ 2147483646 w 5215"/>
              <a:gd name="T69" fmla="*/ 2147483646 h 4586"/>
              <a:gd name="T70" fmla="*/ 2147483646 w 5215"/>
              <a:gd name="T71" fmla="*/ 2147483646 h 4586"/>
              <a:gd name="T72" fmla="*/ 2147483646 w 5215"/>
              <a:gd name="T73" fmla="*/ 2147483646 h 4586"/>
              <a:gd name="T74" fmla="*/ 2147483646 w 5215"/>
              <a:gd name="T75" fmla="*/ 2147483646 h 4586"/>
              <a:gd name="T76" fmla="*/ 2147483646 w 5215"/>
              <a:gd name="T77" fmla="*/ 2147483646 h 4586"/>
              <a:gd name="T78" fmla="*/ 2147483646 w 5215"/>
              <a:gd name="T79" fmla="*/ 2147483646 h 4586"/>
              <a:gd name="T80" fmla="*/ 2147483646 w 5215"/>
              <a:gd name="T81" fmla="*/ 2147483646 h 4586"/>
              <a:gd name="T82" fmla="*/ 2147483646 w 5215"/>
              <a:gd name="T83" fmla="*/ 2147483646 h 4586"/>
              <a:gd name="T84" fmla="*/ 2147483646 w 5215"/>
              <a:gd name="T85" fmla="*/ 2147483646 h 4586"/>
              <a:gd name="T86" fmla="*/ 2147483646 w 5215"/>
              <a:gd name="T87" fmla="*/ 2147483646 h 4586"/>
              <a:gd name="T88" fmla="*/ 2147483646 w 5215"/>
              <a:gd name="T89" fmla="*/ 2147483646 h 4586"/>
              <a:gd name="T90" fmla="*/ 2147483646 w 5215"/>
              <a:gd name="T91" fmla="*/ 2147483646 h 4586"/>
              <a:gd name="T92" fmla="*/ 2147483646 w 5215"/>
              <a:gd name="T93" fmla="*/ 2147483646 h 4586"/>
              <a:gd name="T94" fmla="*/ 2147483646 w 5215"/>
              <a:gd name="T95" fmla="*/ 2147483646 h 4586"/>
              <a:gd name="T96" fmla="*/ 2147483646 w 5215"/>
              <a:gd name="T97" fmla="*/ 2147483646 h 4586"/>
              <a:gd name="T98" fmla="*/ 2147483646 w 5215"/>
              <a:gd name="T99" fmla="*/ 2147483646 h 4586"/>
              <a:gd name="T100" fmla="*/ 2147483646 w 5215"/>
              <a:gd name="T101" fmla="*/ 2147483646 h 4586"/>
              <a:gd name="T102" fmla="*/ 2147483646 w 5215"/>
              <a:gd name="T103" fmla="*/ 2147483646 h 4586"/>
              <a:gd name="T104" fmla="*/ 2147483646 w 5215"/>
              <a:gd name="T105" fmla="*/ 2147483646 h 4586"/>
              <a:gd name="T106" fmla="*/ 2147483646 w 5215"/>
              <a:gd name="T107" fmla="*/ 2147483646 h 4586"/>
              <a:gd name="T108" fmla="*/ 2147483646 w 5215"/>
              <a:gd name="T109" fmla="*/ 2147483646 h 4586"/>
              <a:gd name="T110" fmla="*/ 2147483646 w 5215"/>
              <a:gd name="T111" fmla="*/ 2147483646 h 4586"/>
              <a:gd name="T112" fmla="*/ 2147483646 w 5215"/>
              <a:gd name="T113" fmla="*/ 2147483646 h 4586"/>
              <a:gd name="T114" fmla="*/ 2147483646 w 5215"/>
              <a:gd name="T115" fmla="*/ 2147483646 h 4586"/>
              <a:gd name="T116" fmla="*/ 2147483646 w 5215"/>
              <a:gd name="T117" fmla="*/ 2147483646 h 4586"/>
              <a:gd name="T118" fmla="*/ 2147483646 w 5215"/>
              <a:gd name="T119" fmla="*/ 2147483646 h 4586"/>
              <a:gd name="T120" fmla="*/ 2147483646 w 5215"/>
              <a:gd name="T121" fmla="*/ 2147483646 h 4586"/>
              <a:gd name="T122" fmla="*/ 2147483646 w 5215"/>
              <a:gd name="T123" fmla="*/ 2147483646 h 4586"/>
              <a:gd name="T124" fmla="*/ 2147483646 w 5215"/>
              <a:gd name="T125" fmla="*/ 2147483646 h 458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5215" h="4586">
                <a:moveTo>
                  <a:pt x="2334" y="2365"/>
                </a:moveTo>
                <a:lnTo>
                  <a:pt x="2334" y="2365"/>
                </a:lnTo>
                <a:lnTo>
                  <a:pt x="2240" y="2309"/>
                </a:lnTo>
                <a:lnTo>
                  <a:pt x="2194" y="2282"/>
                </a:lnTo>
                <a:lnTo>
                  <a:pt x="2147" y="2256"/>
                </a:lnTo>
                <a:lnTo>
                  <a:pt x="2100" y="2231"/>
                </a:lnTo>
                <a:lnTo>
                  <a:pt x="2054" y="2207"/>
                </a:lnTo>
                <a:lnTo>
                  <a:pt x="2007" y="2185"/>
                </a:lnTo>
                <a:lnTo>
                  <a:pt x="1959" y="2163"/>
                </a:lnTo>
                <a:lnTo>
                  <a:pt x="1910" y="2144"/>
                </a:lnTo>
                <a:lnTo>
                  <a:pt x="1861" y="2126"/>
                </a:lnTo>
                <a:lnTo>
                  <a:pt x="1811" y="2110"/>
                </a:lnTo>
                <a:lnTo>
                  <a:pt x="1760" y="2095"/>
                </a:lnTo>
                <a:lnTo>
                  <a:pt x="1709" y="2084"/>
                </a:lnTo>
                <a:lnTo>
                  <a:pt x="1656" y="2073"/>
                </a:lnTo>
                <a:lnTo>
                  <a:pt x="1602" y="2065"/>
                </a:lnTo>
                <a:lnTo>
                  <a:pt x="1546" y="2059"/>
                </a:lnTo>
                <a:lnTo>
                  <a:pt x="1512" y="2057"/>
                </a:lnTo>
                <a:lnTo>
                  <a:pt x="1478" y="2056"/>
                </a:lnTo>
                <a:lnTo>
                  <a:pt x="1444" y="2056"/>
                </a:lnTo>
                <a:lnTo>
                  <a:pt x="1410" y="2056"/>
                </a:lnTo>
                <a:lnTo>
                  <a:pt x="1375" y="2056"/>
                </a:lnTo>
                <a:lnTo>
                  <a:pt x="1341" y="2057"/>
                </a:lnTo>
                <a:lnTo>
                  <a:pt x="1273" y="2063"/>
                </a:lnTo>
                <a:lnTo>
                  <a:pt x="1205" y="2070"/>
                </a:lnTo>
                <a:lnTo>
                  <a:pt x="1137" y="2080"/>
                </a:lnTo>
                <a:lnTo>
                  <a:pt x="1070" y="2092"/>
                </a:lnTo>
                <a:lnTo>
                  <a:pt x="1002" y="2106"/>
                </a:lnTo>
                <a:lnTo>
                  <a:pt x="935" y="2122"/>
                </a:lnTo>
                <a:lnTo>
                  <a:pt x="868" y="2141"/>
                </a:lnTo>
                <a:lnTo>
                  <a:pt x="803" y="2160"/>
                </a:lnTo>
                <a:lnTo>
                  <a:pt x="737" y="2181"/>
                </a:lnTo>
                <a:lnTo>
                  <a:pt x="673" y="2204"/>
                </a:lnTo>
                <a:lnTo>
                  <a:pt x="608" y="2228"/>
                </a:lnTo>
                <a:lnTo>
                  <a:pt x="544" y="2253"/>
                </a:lnTo>
                <a:lnTo>
                  <a:pt x="482" y="2277"/>
                </a:lnTo>
                <a:lnTo>
                  <a:pt x="0" y="3962"/>
                </a:lnTo>
                <a:lnTo>
                  <a:pt x="61" y="3939"/>
                </a:lnTo>
                <a:lnTo>
                  <a:pt x="120" y="3918"/>
                </a:lnTo>
                <a:lnTo>
                  <a:pt x="180" y="3898"/>
                </a:lnTo>
                <a:lnTo>
                  <a:pt x="240" y="3880"/>
                </a:lnTo>
                <a:lnTo>
                  <a:pt x="299" y="3862"/>
                </a:lnTo>
                <a:lnTo>
                  <a:pt x="357" y="3847"/>
                </a:lnTo>
                <a:lnTo>
                  <a:pt x="417" y="3833"/>
                </a:lnTo>
                <a:lnTo>
                  <a:pt x="476" y="3820"/>
                </a:lnTo>
                <a:lnTo>
                  <a:pt x="533" y="3809"/>
                </a:lnTo>
                <a:lnTo>
                  <a:pt x="592" y="3800"/>
                </a:lnTo>
                <a:lnTo>
                  <a:pt x="649" y="3792"/>
                </a:lnTo>
                <a:lnTo>
                  <a:pt x="708" y="3786"/>
                </a:lnTo>
                <a:lnTo>
                  <a:pt x="765" y="3781"/>
                </a:lnTo>
                <a:lnTo>
                  <a:pt x="823" y="3779"/>
                </a:lnTo>
                <a:lnTo>
                  <a:pt x="879" y="3778"/>
                </a:lnTo>
                <a:lnTo>
                  <a:pt x="936" y="3779"/>
                </a:lnTo>
                <a:lnTo>
                  <a:pt x="994" y="3781"/>
                </a:lnTo>
                <a:lnTo>
                  <a:pt x="1050" y="3786"/>
                </a:lnTo>
                <a:lnTo>
                  <a:pt x="1106" y="3793"/>
                </a:lnTo>
                <a:lnTo>
                  <a:pt x="1164" y="3801"/>
                </a:lnTo>
                <a:lnTo>
                  <a:pt x="1220" y="3812"/>
                </a:lnTo>
                <a:lnTo>
                  <a:pt x="1276" y="3823"/>
                </a:lnTo>
                <a:lnTo>
                  <a:pt x="1333" y="3839"/>
                </a:lnTo>
                <a:lnTo>
                  <a:pt x="1389" y="3855"/>
                </a:lnTo>
                <a:lnTo>
                  <a:pt x="1445" y="3874"/>
                </a:lnTo>
                <a:lnTo>
                  <a:pt x="1501" y="3894"/>
                </a:lnTo>
                <a:lnTo>
                  <a:pt x="1558" y="3917"/>
                </a:lnTo>
                <a:lnTo>
                  <a:pt x="1613" y="3942"/>
                </a:lnTo>
                <a:lnTo>
                  <a:pt x="1669" y="3970"/>
                </a:lnTo>
                <a:lnTo>
                  <a:pt x="1725" y="3999"/>
                </a:lnTo>
                <a:lnTo>
                  <a:pt x="1782" y="4031"/>
                </a:lnTo>
                <a:lnTo>
                  <a:pt x="1837" y="4065"/>
                </a:lnTo>
                <a:lnTo>
                  <a:pt x="2334" y="2365"/>
                </a:lnTo>
                <a:close/>
                <a:moveTo>
                  <a:pt x="1690" y="1712"/>
                </a:moveTo>
                <a:lnTo>
                  <a:pt x="1690" y="1712"/>
                </a:lnTo>
                <a:lnTo>
                  <a:pt x="1746" y="1720"/>
                </a:lnTo>
                <a:lnTo>
                  <a:pt x="1801" y="1730"/>
                </a:lnTo>
                <a:lnTo>
                  <a:pt x="1854" y="1741"/>
                </a:lnTo>
                <a:lnTo>
                  <a:pt x="1907" y="1756"/>
                </a:lnTo>
                <a:lnTo>
                  <a:pt x="1957" y="1771"/>
                </a:lnTo>
                <a:lnTo>
                  <a:pt x="2007" y="1787"/>
                </a:lnTo>
                <a:lnTo>
                  <a:pt x="2055" y="1805"/>
                </a:lnTo>
                <a:lnTo>
                  <a:pt x="2102" y="1825"/>
                </a:lnTo>
                <a:lnTo>
                  <a:pt x="2146" y="1845"/>
                </a:lnTo>
                <a:lnTo>
                  <a:pt x="2191" y="1866"/>
                </a:lnTo>
                <a:lnTo>
                  <a:pt x="2234" y="1887"/>
                </a:lnTo>
                <a:lnTo>
                  <a:pt x="2276" y="1909"/>
                </a:lnTo>
                <a:lnTo>
                  <a:pt x="2316" y="1931"/>
                </a:lnTo>
                <a:lnTo>
                  <a:pt x="2356" y="1955"/>
                </a:lnTo>
                <a:lnTo>
                  <a:pt x="2432" y="2002"/>
                </a:lnTo>
                <a:lnTo>
                  <a:pt x="2676" y="1158"/>
                </a:lnTo>
                <a:lnTo>
                  <a:pt x="2798" y="737"/>
                </a:lnTo>
                <a:lnTo>
                  <a:pt x="2920" y="315"/>
                </a:lnTo>
                <a:lnTo>
                  <a:pt x="2832" y="261"/>
                </a:lnTo>
                <a:lnTo>
                  <a:pt x="2787" y="234"/>
                </a:lnTo>
                <a:lnTo>
                  <a:pt x="2743" y="208"/>
                </a:lnTo>
                <a:lnTo>
                  <a:pt x="2698" y="184"/>
                </a:lnTo>
                <a:lnTo>
                  <a:pt x="2653" y="160"/>
                </a:lnTo>
                <a:lnTo>
                  <a:pt x="2607" y="138"/>
                </a:lnTo>
                <a:lnTo>
                  <a:pt x="2560" y="117"/>
                </a:lnTo>
                <a:lnTo>
                  <a:pt x="2513" y="97"/>
                </a:lnTo>
                <a:lnTo>
                  <a:pt x="2466" y="79"/>
                </a:lnTo>
                <a:lnTo>
                  <a:pt x="2418" y="63"/>
                </a:lnTo>
                <a:lnTo>
                  <a:pt x="2369" y="48"/>
                </a:lnTo>
                <a:lnTo>
                  <a:pt x="2320" y="35"/>
                </a:lnTo>
                <a:lnTo>
                  <a:pt x="2269" y="24"/>
                </a:lnTo>
                <a:lnTo>
                  <a:pt x="2218" y="16"/>
                </a:lnTo>
                <a:lnTo>
                  <a:pt x="2165" y="9"/>
                </a:lnTo>
                <a:lnTo>
                  <a:pt x="2131" y="5"/>
                </a:lnTo>
                <a:lnTo>
                  <a:pt x="2096" y="3"/>
                </a:lnTo>
                <a:lnTo>
                  <a:pt x="2061" y="1"/>
                </a:lnTo>
                <a:lnTo>
                  <a:pt x="2027" y="0"/>
                </a:lnTo>
                <a:lnTo>
                  <a:pt x="1991" y="0"/>
                </a:lnTo>
                <a:lnTo>
                  <a:pt x="1956" y="0"/>
                </a:lnTo>
                <a:lnTo>
                  <a:pt x="1921" y="1"/>
                </a:lnTo>
                <a:lnTo>
                  <a:pt x="1886" y="3"/>
                </a:lnTo>
                <a:lnTo>
                  <a:pt x="1851" y="5"/>
                </a:lnTo>
                <a:lnTo>
                  <a:pt x="1817" y="9"/>
                </a:lnTo>
                <a:lnTo>
                  <a:pt x="1746" y="18"/>
                </a:lnTo>
                <a:lnTo>
                  <a:pt x="1677" y="29"/>
                </a:lnTo>
                <a:lnTo>
                  <a:pt x="1607" y="43"/>
                </a:lnTo>
                <a:lnTo>
                  <a:pt x="1538" y="59"/>
                </a:lnTo>
                <a:lnTo>
                  <a:pt x="1470" y="77"/>
                </a:lnTo>
                <a:lnTo>
                  <a:pt x="1402" y="97"/>
                </a:lnTo>
                <a:lnTo>
                  <a:pt x="1334" y="118"/>
                </a:lnTo>
                <a:lnTo>
                  <a:pt x="1267" y="140"/>
                </a:lnTo>
                <a:lnTo>
                  <a:pt x="1201" y="164"/>
                </a:lnTo>
                <a:lnTo>
                  <a:pt x="1137" y="188"/>
                </a:lnTo>
                <a:lnTo>
                  <a:pt x="1072" y="214"/>
                </a:lnTo>
                <a:lnTo>
                  <a:pt x="949" y="637"/>
                </a:lnTo>
                <a:lnTo>
                  <a:pt x="827" y="1059"/>
                </a:lnTo>
                <a:lnTo>
                  <a:pt x="584" y="1906"/>
                </a:lnTo>
                <a:lnTo>
                  <a:pt x="649" y="1880"/>
                </a:lnTo>
                <a:lnTo>
                  <a:pt x="716" y="1856"/>
                </a:lnTo>
                <a:lnTo>
                  <a:pt x="783" y="1833"/>
                </a:lnTo>
                <a:lnTo>
                  <a:pt x="851" y="1811"/>
                </a:lnTo>
                <a:lnTo>
                  <a:pt x="919" y="1791"/>
                </a:lnTo>
                <a:lnTo>
                  <a:pt x="988" y="1772"/>
                </a:lnTo>
                <a:lnTo>
                  <a:pt x="1057" y="1754"/>
                </a:lnTo>
                <a:lnTo>
                  <a:pt x="1126" y="1740"/>
                </a:lnTo>
                <a:lnTo>
                  <a:pt x="1195" y="1727"/>
                </a:lnTo>
                <a:lnTo>
                  <a:pt x="1266" y="1717"/>
                </a:lnTo>
                <a:lnTo>
                  <a:pt x="1336" y="1709"/>
                </a:lnTo>
                <a:lnTo>
                  <a:pt x="1406" y="1703"/>
                </a:lnTo>
                <a:lnTo>
                  <a:pt x="1443" y="1702"/>
                </a:lnTo>
                <a:lnTo>
                  <a:pt x="1478" y="1700"/>
                </a:lnTo>
                <a:lnTo>
                  <a:pt x="1513" y="1700"/>
                </a:lnTo>
                <a:lnTo>
                  <a:pt x="1548" y="1702"/>
                </a:lnTo>
                <a:lnTo>
                  <a:pt x="1583" y="1703"/>
                </a:lnTo>
                <a:lnTo>
                  <a:pt x="1619" y="1705"/>
                </a:lnTo>
                <a:lnTo>
                  <a:pt x="1655" y="1707"/>
                </a:lnTo>
                <a:lnTo>
                  <a:pt x="1690" y="1712"/>
                </a:lnTo>
                <a:close/>
                <a:moveTo>
                  <a:pt x="3659" y="2901"/>
                </a:moveTo>
                <a:lnTo>
                  <a:pt x="3659" y="2901"/>
                </a:lnTo>
                <a:lnTo>
                  <a:pt x="3618" y="2901"/>
                </a:lnTo>
                <a:lnTo>
                  <a:pt x="3577" y="2900"/>
                </a:lnTo>
                <a:lnTo>
                  <a:pt x="3536" y="2897"/>
                </a:lnTo>
                <a:lnTo>
                  <a:pt x="3497" y="2894"/>
                </a:lnTo>
                <a:lnTo>
                  <a:pt x="3458" y="2890"/>
                </a:lnTo>
                <a:lnTo>
                  <a:pt x="3420" y="2886"/>
                </a:lnTo>
                <a:lnTo>
                  <a:pt x="3383" y="2880"/>
                </a:lnTo>
                <a:lnTo>
                  <a:pt x="3346" y="2874"/>
                </a:lnTo>
                <a:lnTo>
                  <a:pt x="3310" y="2867"/>
                </a:lnTo>
                <a:lnTo>
                  <a:pt x="3275" y="2859"/>
                </a:lnTo>
                <a:lnTo>
                  <a:pt x="3241" y="2850"/>
                </a:lnTo>
                <a:lnTo>
                  <a:pt x="3207" y="2841"/>
                </a:lnTo>
                <a:lnTo>
                  <a:pt x="3173" y="2832"/>
                </a:lnTo>
                <a:lnTo>
                  <a:pt x="3140" y="2821"/>
                </a:lnTo>
                <a:lnTo>
                  <a:pt x="3109" y="2811"/>
                </a:lnTo>
                <a:lnTo>
                  <a:pt x="3077" y="2800"/>
                </a:lnTo>
                <a:lnTo>
                  <a:pt x="3016" y="2775"/>
                </a:lnTo>
                <a:lnTo>
                  <a:pt x="2956" y="2750"/>
                </a:lnTo>
                <a:lnTo>
                  <a:pt x="2899" y="2721"/>
                </a:lnTo>
                <a:lnTo>
                  <a:pt x="2844" y="2692"/>
                </a:lnTo>
                <a:lnTo>
                  <a:pt x="2790" y="2662"/>
                </a:lnTo>
                <a:lnTo>
                  <a:pt x="2737" y="2631"/>
                </a:lnTo>
                <a:lnTo>
                  <a:pt x="2685" y="2598"/>
                </a:lnTo>
                <a:lnTo>
                  <a:pt x="2635" y="2566"/>
                </a:lnTo>
                <a:lnTo>
                  <a:pt x="2630" y="2570"/>
                </a:lnTo>
                <a:lnTo>
                  <a:pt x="2141" y="4263"/>
                </a:lnTo>
                <a:lnTo>
                  <a:pt x="2200" y="4299"/>
                </a:lnTo>
                <a:lnTo>
                  <a:pt x="2259" y="4334"/>
                </a:lnTo>
                <a:lnTo>
                  <a:pt x="2318" y="4367"/>
                </a:lnTo>
                <a:lnTo>
                  <a:pt x="2378" y="4398"/>
                </a:lnTo>
                <a:lnTo>
                  <a:pt x="2438" y="4425"/>
                </a:lnTo>
                <a:lnTo>
                  <a:pt x="2498" y="4450"/>
                </a:lnTo>
                <a:lnTo>
                  <a:pt x="2559" y="4474"/>
                </a:lnTo>
                <a:lnTo>
                  <a:pt x="2620" y="4495"/>
                </a:lnTo>
                <a:lnTo>
                  <a:pt x="2682" y="4514"/>
                </a:lnTo>
                <a:lnTo>
                  <a:pt x="2744" y="4530"/>
                </a:lnTo>
                <a:lnTo>
                  <a:pt x="2806" y="4544"/>
                </a:lnTo>
                <a:lnTo>
                  <a:pt x="2868" y="4557"/>
                </a:lnTo>
                <a:lnTo>
                  <a:pt x="2930" y="4567"/>
                </a:lnTo>
                <a:lnTo>
                  <a:pt x="2994" y="4575"/>
                </a:lnTo>
                <a:lnTo>
                  <a:pt x="3056" y="4581"/>
                </a:lnTo>
                <a:lnTo>
                  <a:pt x="3119" y="4584"/>
                </a:lnTo>
                <a:lnTo>
                  <a:pt x="3182" y="4586"/>
                </a:lnTo>
                <a:lnTo>
                  <a:pt x="3246" y="4586"/>
                </a:lnTo>
                <a:lnTo>
                  <a:pt x="3309" y="4584"/>
                </a:lnTo>
                <a:lnTo>
                  <a:pt x="3373" y="4579"/>
                </a:lnTo>
                <a:lnTo>
                  <a:pt x="3437" y="4574"/>
                </a:lnTo>
                <a:lnTo>
                  <a:pt x="3501" y="4565"/>
                </a:lnTo>
                <a:lnTo>
                  <a:pt x="3565" y="4556"/>
                </a:lnTo>
                <a:lnTo>
                  <a:pt x="3628" y="4543"/>
                </a:lnTo>
                <a:lnTo>
                  <a:pt x="3692" y="4530"/>
                </a:lnTo>
                <a:lnTo>
                  <a:pt x="3756" y="4515"/>
                </a:lnTo>
                <a:lnTo>
                  <a:pt x="3820" y="4497"/>
                </a:lnTo>
                <a:lnTo>
                  <a:pt x="3883" y="4479"/>
                </a:lnTo>
                <a:lnTo>
                  <a:pt x="3947" y="4457"/>
                </a:lnTo>
                <a:lnTo>
                  <a:pt x="4011" y="4435"/>
                </a:lnTo>
                <a:lnTo>
                  <a:pt x="4074" y="4411"/>
                </a:lnTo>
                <a:lnTo>
                  <a:pt x="4138" y="4385"/>
                </a:lnTo>
                <a:lnTo>
                  <a:pt x="4611" y="2731"/>
                </a:lnTo>
                <a:lnTo>
                  <a:pt x="4608" y="2732"/>
                </a:lnTo>
                <a:lnTo>
                  <a:pt x="4541" y="2753"/>
                </a:lnTo>
                <a:lnTo>
                  <a:pt x="4475" y="2773"/>
                </a:lnTo>
                <a:lnTo>
                  <a:pt x="4411" y="2792"/>
                </a:lnTo>
                <a:lnTo>
                  <a:pt x="4348" y="2808"/>
                </a:lnTo>
                <a:lnTo>
                  <a:pt x="4285" y="2823"/>
                </a:lnTo>
                <a:lnTo>
                  <a:pt x="4223" y="2837"/>
                </a:lnTo>
                <a:lnTo>
                  <a:pt x="4162" y="2850"/>
                </a:lnTo>
                <a:lnTo>
                  <a:pt x="4104" y="2861"/>
                </a:lnTo>
                <a:lnTo>
                  <a:pt x="4045" y="2870"/>
                </a:lnTo>
                <a:lnTo>
                  <a:pt x="3987" y="2879"/>
                </a:lnTo>
                <a:lnTo>
                  <a:pt x="3930" y="2886"/>
                </a:lnTo>
                <a:lnTo>
                  <a:pt x="3874" y="2891"/>
                </a:lnTo>
                <a:lnTo>
                  <a:pt x="3820" y="2896"/>
                </a:lnTo>
                <a:lnTo>
                  <a:pt x="3765" y="2898"/>
                </a:lnTo>
                <a:lnTo>
                  <a:pt x="3712" y="2901"/>
                </a:lnTo>
                <a:lnTo>
                  <a:pt x="3659" y="2901"/>
                </a:lnTo>
                <a:close/>
                <a:moveTo>
                  <a:pt x="5214" y="640"/>
                </a:moveTo>
                <a:lnTo>
                  <a:pt x="5214" y="640"/>
                </a:lnTo>
                <a:lnTo>
                  <a:pt x="5210" y="637"/>
                </a:lnTo>
                <a:lnTo>
                  <a:pt x="5147" y="662"/>
                </a:lnTo>
                <a:lnTo>
                  <a:pt x="5083" y="685"/>
                </a:lnTo>
                <a:lnTo>
                  <a:pt x="5019" y="708"/>
                </a:lnTo>
                <a:lnTo>
                  <a:pt x="4956" y="729"/>
                </a:lnTo>
                <a:lnTo>
                  <a:pt x="4891" y="747"/>
                </a:lnTo>
                <a:lnTo>
                  <a:pt x="4828" y="765"/>
                </a:lnTo>
                <a:lnTo>
                  <a:pt x="4765" y="780"/>
                </a:lnTo>
                <a:lnTo>
                  <a:pt x="4702" y="794"/>
                </a:lnTo>
                <a:lnTo>
                  <a:pt x="4638" y="807"/>
                </a:lnTo>
                <a:lnTo>
                  <a:pt x="4576" y="817"/>
                </a:lnTo>
                <a:lnTo>
                  <a:pt x="4513" y="826"/>
                </a:lnTo>
                <a:lnTo>
                  <a:pt x="4450" y="833"/>
                </a:lnTo>
                <a:lnTo>
                  <a:pt x="4387" y="838"/>
                </a:lnTo>
                <a:lnTo>
                  <a:pt x="4325" y="840"/>
                </a:lnTo>
                <a:lnTo>
                  <a:pt x="4262" y="841"/>
                </a:lnTo>
                <a:lnTo>
                  <a:pt x="4200" y="840"/>
                </a:lnTo>
                <a:lnTo>
                  <a:pt x="4138" y="838"/>
                </a:lnTo>
                <a:lnTo>
                  <a:pt x="4076" y="832"/>
                </a:lnTo>
                <a:lnTo>
                  <a:pt x="4015" y="825"/>
                </a:lnTo>
                <a:lnTo>
                  <a:pt x="3953" y="815"/>
                </a:lnTo>
                <a:lnTo>
                  <a:pt x="3890" y="804"/>
                </a:lnTo>
                <a:lnTo>
                  <a:pt x="3829" y="791"/>
                </a:lnTo>
                <a:lnTo>
                  <a:pt x="3768" y="774"/>
                </a:lnTo>
                <a:lnTo>
                  <a:pt x="3708" y="756"/>
                </a:lnTo>
                <a:lnTo>
                  <a:pt x="3647" y="736"/>
                </a:lnTo>
                <a:lnTo>
                  <a:pt x="3586" y="712"/>
                </a:lnTo>
                <a:lnTo>
                  <a:pt x="3526" y="686"/>
                </a:lnTo>
                <a:lnTo>
                  <a:pt x="3465" y="658"/>
                </a:lnTo>
                <a:lnTo>
                  <a:pt x="3405" y="628"/>
                </a:lnTo>
                <a:lnTo>
                  <a:pt x="3345" y="595"/>
                </a:lnTo>
                <a:lnTo>
                  <a:pt x="3286" y="560"/>
                </a:lnTo>
                <a:lnTo>
                  <a:pt x="3227" y="522"/>
                </a:lnTo>
                <a:lnTo>
                  <a:pt x="3206" y="593"/>
                </a:lnTo>
                <a:lnTo>
                  <a:pt x="3186" y="655"/>
                </a:lnTo>
                <a:lnTo>
                  <a:pt x="3168" y="709"/>
                </a:lnTo>
                <a:lnTo>
                  <a:pt x="3154" y="756"/>
                </a:lnTo>
                <a:lnTo>
                  <a:pt x="2987" y="1336"/>
                </a:lnTo>
                <a:lnTo>
                  <a:pt x="2730" y="2226"/>
                </a:lnTo>
                <a:lnTo>
                  <a:pt x="2787" y="2262"/>
                </a:lnTo>
                <a:lnTo>
                  <a:pt x="2846" y="2296"/>
                </a:lnTo>
                <a:lnTo>
                  <a:pt x="2906" y="2328"/>
                </a:lnTo>
                <a:lnTo>
                  <a:pt x="2964" y="2358"/>
                </a:lnTo>
                <a:lnTo>
                  <a:pt x="3025" y="2385"/>
                </a:lnTo>
                <a:lnTo>
                  <a:pt x="3085" y="2411"/>
                </a:lnTo>
                <a:lnTo>
                  <a:pt x="3146" y="2434"/>
                </a:lnTo>
                <a:lnTo>
                  <a:pt x="3207" y="2455"/>
                </a:lnTo>
                <a:lnTo>
                  <a:pt x="3268" y="2474"/>
                </a:lnTo>
                <a:lnTo>
                  <a:pt x="3330" y="2491"/>
                </a:lnTo>
                <a:lnTo>
                  <a:pt x="3391" y="2506"/>
                </a:lnTo>
                <a:lnTo>
                  <a:pt x="3453" y="2519"/>
                </a:lnTo>
                <a:lnTo>
                  <a:pt x="3516" y="2529"/>
                </a:lnTo>
                <a:lnTo>
                  <a:pt x="3579" y="2537"/>
                </a:lnTo>
                <a:lnTo>
                  <a:pt x="3642" y="2543"/>
                </a:lnTo>
                <a:lnTo>
                  <a:pt x="3704" y="2548"/>
                </a:lnTo>
                <a:lnTo>
                  <a:pt x="3767" y="2550"/>
                </a:lnTo>
                <a:lnTo>
                  <a:pt x="3831" y="2550"/>
                </a:lnTo>
                <a:lnTo>
                  <a:pt x="3894" y="2549"/>
                </a:lnTo>
                <a:lnTo>
                  <a:pt x="3957" y="2546"/>
                </a:lnTo>
                <a:lnTo>
                  <a:pt x="4022" y="2540"/>
                </a:lnTo>
                <a:lnTo>
                  <a:pt x="4085" y="2532"/>
                </a:lnTo>
                <a:lnTo>
                  <a:pt x="4148" y="2522"/>
                </a:lnTo>
                <a:lnTo>
                  <a:pt x="4212" y="2510"/>
                </a:lnTo>
                <a:lnTo>
                  <a:pt x="4276" y="2496"/>
                </a:lnTo>
                <a:lnTo>
                  <a:pt x="4339" y="2480"/>
                </a:lnTo>
                <a:lnTo>
                  <a:pt x="4403" y="2462"/>
                </a:lnTo>
                <a:lnTo>
                  <a:pt x="4466" y="2444"/>
                </a:lnTo>
                <a:lnTo>
                  <a:pt x="4529" y="2421"/>
                </a:lnTo>
                <a:lnTo>
                  <a:pt x="4593" y="2398"/>
                </a:lnTo>
                <a:lnTo>
                  <a:pt x="4656" y="2373"/>
                </a:lnTo>
                <a:lnTo>
                  <a:pt x="4718" y="2345"/>
                </a:lnTo>
                <a:lnTo>
                  <a:pt x="5215" y="641"/>
                </a:lnTo>
                <a:lnTo>
                  <a:pt x="5214" y="64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13" name="TextBox 12"/>
          <p:cNvSpPr txBox="1"/>
          <p:nvPr/>
        </p:nvSpPr>
        <p:spPr>
          <a:xfrm>
            <a:off x="2576823" y="4663773"/>
            <a:ext cx="594305" cy="338554"/>
          </a:xfrm>
          <a:prstGeom prst="rect">
            <a:avLst/>
          </a:prstGeom>
          <a:noFill/>
        </p:spPr>
        <p:txBody>
          <a:bodyPr wrap="square" rtlCol="0">
            <a:spAutoFit/>
          </a:bodyPr>
          <a:lstStyle/>
          <a:p>
            <a:r>
              <a:rPr lang="zh-CN" altLang="en-US" sz="800" b="1" dirty="0" smtClean="0">
                <a:latin typeface="+mn-ea"/>
              </a:rPr>
              <a:t>使用的操作系统</a:t>
            </a:r>
            <a:endParaRPr lang="zh-CN" altLang="en-US" sz="800" b="1" dirty="0">
              <a:latin typeface="+mn-ea"/>
            </a:endParaRPr>
          </a:p>
        </p:txBody>
      </p:sp>
      <p:sp>
        <p:nvSpPr>
          <p:cNvPr id="14" name="KSO_Shape"/>
          <p:cNvSpPr/>
          <p:nvPr/>
        </p:nvSpPr>
        <p:spPr>
          <a:xfrm>
            <a:off x="3269767" y="4201112"/>
            <a:ext cx="354304" cy="383382"/>
          </a:xfrm>
          <a:custGeom>
            <a:avLst/>
            <a:gdLst/>
            <a:ahLst/>
            <a:cxnLst/>
            <a:rect l="l" t="t" r="r" b="b"/>
            <a:pathLst>
              <a:path w="1119349" h="1157433">
                <a:moveTo>
                  <a:pt x="135620" y="818456"/>
                </a:moveTo>
                <a:cubicBezTo>
                  <a:pt x="71450" y="948523"/>
                  <a:pt x="57484" y="1054732"/>
                  <a:pt x="108323" y="1103729"/>
                </a:cubicBezTo>
                <a:cubicBezTo>
                  <a:pt x="164989" y="1158341"/>
                  <a:pt x="289713" y="1129874"/>
                  <a:pt x="437069" y="1040437"/>
                </a:cubicBezTo>
                <a:cubicBezTo>
                  <a:pt x="307239" y="1007168"/>
                  <a:pt x="198946" y="926245"/>
                  <a:pt x="135620" y="818456"/>
                </a:cubicBezTo>
                <a:close/>
                <a:moveTo>
                  <a:pt x="582086" y="345816"/>
                </a:moveTo>
                <a:cubicBezTo>
                  <a:pt x="490772" y="345817"/>
                  <a:pt x="434615" y="407693"/>
                  <a:pt x="413811" y="495363"/>
                </a:cubicBezTo>
                <a:lnTo>
                  <a:pt x="750361" y="495364"/>
                </a:lnTo>
                <a:cubicBezTo>
                  <a:pt x="729557" y="407692"/>
                  <a:pt x="673401" y="345816"/>
                  <a:pt x="582086" y="345816"/>
                </a:cubicBezTo>
                <a:close/>
                <a:moveTo>
                  <a:pt x="954622" y="129"/>
                </a:moveTo>
                <a:cubicBezTo>
                  <a:pt x="1007406" y="-1466"/>
                  <a:pt x="1051113" y="11645"/>
                  <a:pt x="1081775" y="41196"/>
                </a:cubicBezTo>
                <a:cubicBezTo>
                  <a:pt x="1101805" y="60500"/>
                  <a:pt x="1115030" y="85625"/>
                  <a:pt x="1119349" y="116033"/>
                </a:cubicBezTo>
                <a:cubicBezTo>
                  <a:pt x="1112931" y="103633"/>
                  <a:pt x="1104158" y="92219"/>
                  <a:pt x="1093494" y="81508"/>
                </a:cubicBezTo>
                <a:cubicBezTo>
                  <a:pt x="1010899" y="-1451"/>
                  <a:pt x="882017" y="28786"/>
                  <a:pt x="737350" y="130602"/>
                </a:cubicBezTo>
                <a:cubicBezTo>
                  <a:pt x="943277" y="190863"/>
                  <a:pt x="1091569" y="370605"/>
                  <a:pt x="1091569" y="582598"/>
                </a:cubicBezTo>
                <a:lnTo>
                  <a:pt x="1085273" y="640757"/>
                </a:lnTo>
                <a:lnTo>
                  <a:pt x="755888" y="640756"/>
                </a:lnTo>
                <a:lnTo>
                  <a:pt x="719073" y="640757"/>
                </a:lnTo>
                <a:lnTo>
                  <a:pt x="408284" y="640757"/>
                </a:lnTo>
                <a:cubicBezTo>
                  <a:pt x="424002" y="743453"/>
                  <a:pt x="484447" y="819382"/>
                  <a:pt x="582086" y="819383"/>
                </a:cubicBezTo>
                <a:cubicBezTo>
                  <a:pt x="648673" y="819382"/>
                  <a:pt x="697960" y="784070"/>
                  <a:pt x="725617" y="727992"/>
                </a:cubicBezTo>
                <a:lnTo>
                  <a:pt x="1064773" y="727992"/>
                </a:lnTo>
                <a:cubicBezTo>
                  <a:pt x="1000780" y="921122"/>
                  <a:pt x="807116" y="1060320"/>
                  <a:pt x="578539" y="1060320"/>
                </a:cubicBezTo>
                <a:cubicBezTo>
                  <a:pt x="541437" y="1060319"/>
                  <a:pt x="505255" y="1056652"/>
                  <a:pt x="470646" y="1048435"/>
                </a:cubicBezTo>
                <a:cubicBezTo>
                  <a:pt x="288189" y="1159820"/>
                  <a:pt x="124174" y="1191927"/>
                  <a:pt x="45670" y="1116267"/>
                </a:cubicBezTo>
                <a:cubicBezTo>
                  <a:pt x="-38972" y="1034693"/>
                  <a:pt x="-2092" y="849162"/>
                  <a:pt x="124297" y="645271"/>
                </a:cubicBezTo>
                <a:cubicBezTo>
                  <a:pt x="126384" y="641564"/>
                  <a:pt x="128546" y="637931"/>
                  <a:pt x="130887" y="634433"/>
                </a:cubicBezTo>
                <a:cubicBezTo>
                  <a:pt x="140131" y="616742"/>
                  <a:pt x="151256" y="599735"/>
                  <a:pt x="163296" y="582889"/>
                </a:cubicBezTo>
                <a:cubicBezTo>
                  <a:pt x="171413" y="570408"/>
                  <a:pt x="179765" y="558285"/>
                  <a:pt x="189707" y="547372"/>
                </a:cubicBezTo>
                <a:cubicBezTo>
                  <a:pt x="207410" y="520542"/>
                  <a:pt x="227598" y="494496"/>
                  <a:pt x="249351" y="468810"/>
                </a:cubicBezTo>
                <a:cubicBezTo>
                  <a:pt x="261501" y="453873"/>
                  <a:pt x="274484" y="439223"/>
                  <a:pt x="288439" y="424719"/>
                </a:cubicBezTo>
                <a:cubicBezTo>
                  <a:pt x="304701" y="403895"/>
                  <a:pt x="322841" y="384213"/>
                  <a:pt x="341644" y="364703"/>
                </a:cubicBezTo>
                <a:cubicBezTo>
                  <a:pt x="392793" y="311630"/>
                  <a:pt x="445389" y="263415"/>
                  <a:pt x="498166" y="220924"/>
                </a:cubicBezTo>
                <a:cubicBezTo>
                  <a:pt x="310657" y="309270"/>
                  <a:pt x="183697" y="431706"/>
                  <a:pt x="65845" y="579499"/>
                </a:cubicBezTo>
                <a:cubicBezTo>
                  <a:pt x="67312" y="317087"/>
                  <a:pt x="296312" y="104878"/>
                  <a:pt x="578538" y="104878"/>
                </a:cubicBezTo>
                <a:lnTo>
                  <a:pt x="651994" y="111773"/>
                </a:lnTo>
                <a:cubicBezTo>
                  <a:pt x="764896" y="41979"/>
                  <a:pt x="871117" y="2651"/>
                  <a:pt x="954622" y="129"/>
                </a:cubicBezTo>
                <a:close/>
              </a:path>
            </a:pathLst>
          </a:cu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rgbClr val="FFFFFF"/>
              </a:solidFill>
            </a:endParaRPr>
          </a:p>
        </p:txBody>
      </p:sp>
      <p:sp>
        <p:nvSpPr>
          <p:cNvPr id="15" name="TextBox 14"/>
          <p:cNvSpPr txBox="1"/>
          <p:nvPr/>
        </p:nvSpPr>
        <p:spPr>
          <a:xfrm>
            <a:off x="3171128" y="4663773"/>
            <a:ext cx="594305" cy="338554"/>
          </a:xfrm>
          <a:prstGeom prst="rect">
            <a:avLst/>
          </a:prstGeom>
          <a:noFill/>
        </p:spPr>
        <p:txBody>
          <a:bodyPr wrap="square" rtlCol="0">
            <a:spAutoFit/>
          </a:bodyPr>
          <a:lstStyle/>
          <a:p>
            <a:pPr algn="ctr"/>
            <a:r>
              <a:rPr lang="zh-CN" altLang="en-US" sz="800" b="1" dirty="0" smtClean="0">
                <a:latin typeface="+mn-ea"/>
              </a:rPr>
              <a:t>使用的浏览器</a:t>
            </a:r>
            <a:endParaRPr lang="zh-CN" altLang="en-US" sz="800" b="1" dirty="0">
              <a:latin typeface="+mn-ea"/>
            </a:endParaRPr>
          </a:p>
        </p:txBody>
      </p:sp>
      <p:pic>
        <p:nvPicPr>
          <p:cNvPr id="1026" name="Picture 2" descr="C:\迪普科技\资料\pic\图标\339-zip.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3815439" y="4203493"/>
            <a:ext cx="381001" cy="381001"/>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p:cNvSpPr txBox="1"/>
          <p:nvPr/>
        </p:nvSpPr>
        <p:spPr>
          <a:xfrm>
            <a:off x="3708786" y="4663773"/>
            <a:ext cx="594305" cy="338554"/>
          </a:xfrm>
          <a:prstGeom prst="rect">
            <a:avLst/>
          </a:prstGeom>
          <a:noFill/>
        </p:spPr>
        <p:txBody>
          <a:bodyPr wrap="square" rtlCol="0">
            <a:spAutoFit/>
          </a:bodyPr>
          <a:lstStyle/>
          <a:p>
            <a:pPr algn="ctr"/>
            <a:r>
              <a:rPr lang="zh-CN" altLang="en-US" sz="800" b="1" dirty="0" smtClean="0">
                <a:latin typeface="+mn-ea"/>
              </a:rPr>
              <a:t>使用的软件包</a:t>
            </a:r>
            <a:endParaRPr lang="zh-CN" altLang="en-US" sz="800" b="1" dirty="0">
              <a:latin typeface="+mn-ea"/>
            </a:endParaRPr>
          </a:p>
        </p:txBody>
      </p:sp>
      <p:sp>
        <p:nvSpPr>
          <p:cNvPr id="18" name="任意多边形 17"/>
          <p:cNvSpPr/>
          <p:nvPr/>
        </p:nvSpPr>
        <p:spPr>
          <a:xfrm flipV="1">
            <a:off x="1749084" y="2045276"/>
            <a:ext cx="2634692" cy="101601"/>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9" name="KSO_Shape"/>
          <p:cNvSpPr/>
          <p:nvPr/>
        </p:nvSpPr>
        <p:spPr>
          <a:xfrm>
            <a:off x="4428083" y="4212581"/>
            <a:ext cx="202768" cy="371913"/>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20" name="TextBox 19"/>
          <p:cNvSpPr txBox="1"/>
          <p:nvPr/>
        </p:nvSpPr>
        <p:spPr>
          <a:xfrm>
            <a:off x="4232314" y="4663773"/>
            <a:ext cx="594305" cy="461665"/>
          </a:xfrm>
          <a:prstGeom prst="rect">
            <a:avLst/>
          </a:prstGeom>
          <a:noFill/>
        </p:spPr>
        <p:txBody>
          <a:bodyPr wrap="square" rtlCol="0">
            <a:spAutoFit/>
          </a:bodyPr>
          <a:lstStyle/>
          <a:p>
            <a:pPr algn="ctr"/>
            <a:r>
              <a:rPr lang="zh-CN" altLang="en-US" sz="800" b="1" dirty="0" smtClean="0">
                <a:latin typeface="+mn-ea"/>
              </a:rPr>
              <a:t>攻击源及目的地理位置</a:t>
            </a:r>
            <a:endParaRPr lang="zh-CN" altLang="en-US" sz="800" b="1" dirty="0">
              <a:latin typeface="+mn-ea"/>
            </a:endParaRPr>
          </a:p>
        </p:txBody>
      </p:sp>
      <p:sp>
        <p:nvSpPr>
          <p:cNvPr id="22" name="KSO_Shape"/>
          <p:cNvSpPr/>
          <p:nvPr/>
        </p:nvSpPr>
        <p:spPr>
          <a:xfrm>
            <a:off x="4134343" y="1693943"/>
            <a:ext cx="496508" cy="334861"/>
          </a:xfrm>
          <a:custGeom>
            <a:avLst/>
            <a:gdLst/>
            <a:ahLst/>
            <a:cxnLst/>
            <a:rect l="l" t="t" r="r" b="b"/>
            <a:pathLst>
              <a:path w="3095883" h="2092590">
                <a:moveTo>
                  <a:pt x="1714326" y="115005"/>
                </a:moveTo>
                <a:cubicBezTo>
                  <a:pt x="1363633" y="115005"/>
                  <a:pt x="1067904" y="350339"/>
                  <a:pt x="980351" y="672716"/>
                </a:cubicBezTo>
                <a:cubicBezTo>
                  <a:pt x="1054204" y="688080"/>
                  <a:pt x="1123613" y="714214"/>
                  <a:pt x="1186949" y="749118"/>
                </a:cubicBezTo>
                <a:lnTo>
                  <a:pt x="1146949" y="851829"/>
                </a:lnTo>
                <a:cubicBezTo>
                  <a:pt x="1045110" y="792678"/>
                  <a:pt x="924045" y="759572"/>
                  <a:pt x="794454" y="759572"/>
                </a:cubicBezTo>
                <a:cubicBezTo>
                  <a:pt x="421493" y="759572"/>
                  <a:pt x="119149" y="1033787"/>
                  <a:pt x="119149" y="1372048"/>
                </a:cubicBezTo>
                <a:cubicBezTo>
                  <a:pt x="119149" y="1679144"/>
                  <a:pt x="368346" y="1933451"/>
                  <a:pt x="693810" y="1973790"/>
                </a:cubicBezTo>
                <a:lnTo>
                  <a:pt x="2644062" y="1973790"/>
                </a:lnTo>
                <a:cubicBezTo>
                  <a:pt x="2845151" y="1916500"/>
                  <a:pt x="2989619" y="1749402"/>
                  <a:pt x="2989619" y="1552531"/>
                </a:cubicBezTo>
                <a:cubicBezTo>
                  <a:pt x="2989619" y="1330357"/>
                  <a:pt x="2805628" y="1146101"/>
                  <a:pt x="2564544" y="1113415"/>
                </a:cubicBezTo>
                <a:cubicBezTo>
                  <a:pt x="2546404" y="1180567"/>
                  <a:pt x="2519482" y="1244124"/>
                  <a:pt x="2485002" y="1303018"/>
                </a:cubicBezTo>
                <a:lnTo>
                  <a:pt x="2377950" y="1260252"/>
                </a:lnTo>
                <a:cubicBezTo>
                  <a:pt x="2444874" y="1149958"/>
                  <a:pt x="2481419" y="1020296"/>
                  <a:pt x="2481419" y="882098"/>
                </a:cubicBezTo>
                <a:cubicBezTo>
                  <a:pt x="2481419" y="458444"/>
                  <a:pt x="2137980" y="115005"/>
                  <a:pt x="1714326" y="115005"/>
                </a:cubicBezTo>
                <a:close/>
                <a:moveTo>
                  <a:pt x="1714326" y="0"/>
                </a:moveTo>
                <a:cubicBezTo>
                  <a:pt x="2201495" y="0"/>
                  <a:pt x="2596424" y="394929"/>
                  <a:pt x="2596424" y="882098"/>
                </a:cubicBezTo>
                <a:cubicBezTo>
                  <a:pt x="2596424" y="929587"/>
                  <a:pt x="2592672" y="976199"/>
                  <a:pt x="2584027" y="1021384"/>
                </a:cubicBezTo>
                <a:cubicBezTo>
                  <a:pt x="2874515" y="1061994"/>
                  <a:pt x="3095883" y="1284452"/>
                  <a:pt x="3095883" y="1552530"/>
                </a:cubicBezTo>
                <a:cubicBezTo>
                  <a:pt x="3095883" y="1808471"/>
                  <a:pt x="2894108" y="2022828"/>
                  <a:pt x="2623005" y="2077281"/>
                </a:cubicBezTo>
                <a:cubicBezTo>
                  <a:pt x="2590159" y="2087878"/>
                  <a:pt x="2555435" y="2092590"/>
                  <a:pt x="2519757" y="2092590"/>
                </a:cubicBezTo>
                <a:lnTo>
                  <a:pt x="2483815" y="2092590"/>
                </a:lnTo>
                <a:lnTo>
                  <a:pt x="719703" y="2092590"/>
                </a:lnTo>
                <a:cubicBezTo>
                  <a:pt x="662513" y="2092590"/>
                  <a:pt x="607773" y="2080483"/>
                  <a:pt x="557775" y="2057460"/>
                </a:cubicBezTo>
                <a:cubicBezTo>
                  <a:pt x="234310" y="1968384"/>
                  <a:pt x="0" y="1695034"/>
                  <a:pt x="0" y="1372049"/>
                </a:cubicBezTo>
                <a:cubicBezTo>
                  <a:pt x="0" y="974105"/>
                  <a:pt x="355689" y="651508"/>
                  <a:pt x="794454" y="651508"/>
                </a:cubicBezTo>
                <a:lnTo>
                  <a:pt x="864744" y="655744"/>
                </a:lnTo>
                <a:lnTo>
                  <a:pt x="862837" y="654982"/>
                </a:lnTo>
                <a:cubicBezTo>
                  <a:pt x="962103" y="277743"/>
                  <a:pt x="1305780" y="0"/>
                  <a:pt x="171432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23" name="TextBox 22"/>
          <p:cNvSpPr txBox="1"/>
          <p:nvPr/>
        </p:nvSpPr>
        <p:spPr>
          <a:xfrm>
            <a:off x="4655599" y="1753651"/>
            <a:ext cx="846041" cy="338554"/>
          </a:xfrm>
          <a:prstGeom prst="rect">
            <a:avLst/>
          </a:prstGeom>
          <a:noFill/>
        </p:spPr>
        <p:txBody>
          <a:bodyPr wrap="square" rtlCol="0">
            <a:spAutoFit/>
          </a:bodyPr>
          <a:lstStyle/>
          <a:p>
            <a:pPr algn="ctr"/>
            <a:r>
              <a:rPr lang="zh-CN" altLang="en-US" sz="800" b="1" dirty="0" smtClean="0">
                <a:latin typeface="+mn-ea"/>
              </a:rPr>
              <a:t>该</a:t>
            </a:r>
            <a:r>
              <a:rPr lang="en-US" altLang="zh-CN" sz="800" b="1" dirty="0" smtClean="0">
                <a:latin typeface="+mn-ea"/>
              </a:rPr>
              <a:t>IP</a:t>
            </a:r>
            <a:r>
              <a:rPr lang="zh-CN" altLang="en-US" sz="800" b="1" dirty="0" smtClean="0">
                <a:latin typeface="+mn-ea"/>
              </a:rPr>
              <a:t>云端情报信息</a:t>
            </a:r>
            <a:endParaRPr lang="zh-CN" altLang="en-US" sz="800" b="1" dirty="0">
              <a:latin typeface="+mn-ea"/>
            </a:endParaRPr>
          </a:p>
        </p:txBody>
      </p:sp>
      <p:sp>
        <p:nvSpPr>
          <p:cNvPr id="24" name="任意多边形 23"/>
          <p:cNvSpPr/>
          <p:nvPr/>
        </p:nvSpPr>
        <p:spPr>
          <a:xfrm>
            <a:off x="2185918" y="2614142"/>
            <a:ext cx="2046396" cy="22192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26" name="TextBox 25"/>
          <p:cNvSpPr txBox="1"/>
          <p:nvPr/>
        </p:nvSpPr>
        <p:spPr>
          <a:xfrm>
            <a:off x="4684998" y="4285079"/>
            <a:ext cx="594305" cy="307777"/>
          </a:xfrm>
          <a:prstGeom prst="rect">
            <a:avLst/>
          </a:prstGeom>
          <a:noFill/>
        </p:spPr>
        <p:txBody>
          <a:bodyPr wrap="square" rtlCol="0">
            <a:spAutoFit/>
          </a:bodyPr>
          <a:lstStyle/>
          <a:p>
            <a:pPr algn="ctr"/>
            <a:r>
              <a:rPr lang="en-US" altLang="zh-CN" sz="1400" b="1" dirty="0" smtClean="0">
                <a:latin typeface="+mn-ea"/>
              </a:rPr>
              <a:t>…</a:t>
            </a:r>
            <a:endParaRPr lang="zh-CN" altLang="en-US" sz="1400" b="1" dirty="0">
              <a:latin typeface="+mn-ea"/>
            </a:endParaRPr>
          </a:p>
        </p:txBody>
      </p:sp>
      <p:sp>
        <p:nvSpPr>
          <p:cNvPr id="27" name="KSO_Shape"/>
          <p:cNvSpPr>
            <a:spLocks/>
          </p:cNvSpPr>
          <p:nvPr/>
        </p:nvSpPr>
        <p:spPr bwMode="auto">
          <a:xfrm>
            <a:off x="3327436" y="2923461"/>
            <a:ext cx="362574" cy="355757"/>
          </a:xfrm>
          <a:custGeom>
            <a:avLst/>
            <a:gdLst>
              <a:gd name="T0" fmla="*/ 1260453 w 2358"/>
              <a:gd name="T1" fmla="*/ 1658275 h 3281"/>
              <a:gd name="T2" fmla="*/ 1293926 w 2358"/>
              <a:gd name="T3" fmla="*/ 1691748 h 3281"/>
              <a:gd name="T4" fmla="*/ 1293926 w 2358"/>
              <a:gd name="T5" fmla="*/ 1800397 h 3281"/>
              <a:gd name="T6" fmla="*/ 0 w 2358"/>
              <a:gd name="T7" fmla="*/ 1800397 h 3281"/>
              <a:gd name="T8" fmla="*/ 0 w 2358"/>
              <a:gd name="T9" fmla="*/ 1691748 h 3281"/>
              <a:gd name="T10" fmla="*/ 33473 w 2358"/>
              <a:gd name="T11" fmla="*/ 1658275 h 3281"/>
              <a:gd name="T12" fmla="*/ 144867 w 2358"/>
              <a:gd name="T13" fmla="*/ 1658275 h 3281"/>
              <a:gd name="T14" fmla="*/ 440088 w 2358"/>
              <a:gd name="T15" fmla="*/ 900473 h 3281"/>
              <a:gd name="T16" fmla="*/ 142123 w 2358"/>
              <a:gd name="T17" fmla="*/ 142671 h 3281"/>
              <a:gd name="T18" fmla="*/ 33473 w 2358"/>
              <a:gd name="T19" fmla="*/ 142671 h 3281"/>
              <a:gd name="T20" fmla="*/ 0 w 2358"/>
              <a:gd name="T21" fmla="*/ 109198 h 3281"/>
              <a:gd name="T22" fmla="*/ 0 w 2358"/>
              <a:gd name="T23" fmla="*/ 0 h 3281"/>
              <a:gd name="T24" fmla="*/ 1293926 w 2358"/>
              <a:gd name="T25" fmla="*/ 0 h 3281"/>
              <a:gd name="T26" fmla="*/ 1293926 w 2358"/>
              <a:gd name="T27" fmla="*/ 109198 h 3281"/>
              <a:gd name="T28" fmla="*/ 1260453 w 2358"/>
              <a:gd name="T29" fmla="*/ 142671 h 3281"/>
              <a:gd name="T30" fmla="*/ 1131499 w 2358"/>
              <a:gd name="T31" fmla="*/ 142671 h 3281"/>
              <a:gd name="T32" fmla="*/ 833534 w 2358"/>
              <a:gd name="T33" fmla="*/ 900473 h 3281"/>
              <a:gd name="T34" fmla="*/ 1128756 w 2358"/>
              <a:gd name="T35" fmla="*/ 1658275 h 3281"/>
              <a:gd name="T36" fmla="*/ 1260453 w 2358"/>
              <a:gd name="T37" fmla="*/ 1658275 h 3281"/>
              <a:gd name="T38" fmla="*/ 740797 w 2358"/>
              <a:gd name="T39" fmla="*/ 900473 h 3281"/>
              <a:gd name="T40" fmla="*/ 1038762 w 2358"/>
              <a:gd name="T41" fmla="*/ 142671 h 3281"/>
              <a:gd name="T42" fmla="*/ 234860 w 2358"/>
              <a:gd name="T43" fmla="*/ 142671 h 3281"/>
              <a:gd name="T44" fmla="*/ 532825 w 2358"/>
              <a:gd name="T45" fmla="*/ 900473 h 3281"/>
              <a:gd name="T46" fmla="*/ 237055 w 2358"/>
              <a:gd name="T47" fmla="*/ 1658275 h 3281"/>
              <a:gd name="T48" fmla="*/ 287539 w 2358"/>
              <a:gd name="T49" fmla="*/ 1658275 h 3281"/>
              <a:gd name="T50" fmla="*/ 407164 w 2358"/>
              <a:gd name="T51" fmla="*/ 1544687 h 3281"/>
              <a:gd name="T52" fmla="*/ 495511 w 2358"/>
              <a:gd name="T53" fmla="*/ 1499691 h 3281"/>
              <a:gd name="T54" fmla="*/ 595382 w 2358"/>
              <a:gd name="T55" fmla="*/ 1441525 h 3281"/>
              <a:gd name="T56" fmla="*/ 633245 w 2358"/>
              <a:gd name="T57" fmla="*/ 1374579 h 3281"/>
              <a:gd name="T58" fmla="*/ 671108 w 2358"/>
              <a:gd name="T59" fmla="*/ 1441525 h 3281"/>
              <a:gd name="T60" fmla="*/ 769880 w 2358"/>
              <a:gd name="T61" fmla="*/ 1499691 h 3281"/>
              <a:gd name="T62" fmla="*/ 858227 w 2358"/>
              <a:gd name="T63" fmla="*/ 1544687 h 3281"/>
              <a:gd name="T64" fmla="*/ 976755 w 2358"/>
              <a:gd name="T65" fmla="*/ 1658275 h 3281"/>
              <a:gd name="T66" fmla="*/ 1036568 w 2358"/>
              <a:gd name="T67" fmla="*/ 1658275 h 3281"/>
              <a:gd name="T68" fmla="*/ 740797 w 2358"/>
              <a:gd name="T69" fmla="*/ 900473 h 3281"/>
              <a:gd name="T70" fmla="*/ 671656 w 2358"/>
              <a:gd name="T71" fmla="*/ 802798 h 3281"/>
              <a:gd name="T72" fmla="*/ 651353 w 2358"/>
              <a:gd name="T73" fmla="*/ 892791 h 3281"/>
              <a:gd name="T74" fmla="*/ 642573 w 2358"/>
              <a:gd name="T75" fmla="*/ 952603 h 3281"/>
              <a:gd name="T76" fmla="*/ 633245 w 2358"/>
              <a:gd name="T77" fmla="*/ 892791 h 3281"/>
              <a:gd name="T78" fmla="*/ 613490 w 2358"/>
              <a:gd name="T79" fmla="*/ 802798 h 3281"/>
              <a:gd name="T80" fmla="*/ 544898 w 2358"/>
              <a:gd name="T81" fmla="*/ 718293 h 3281"/>
              <a:gd name="T82" fmla="*/ 461489 w 2358"/>
              <a:gd name="T83" fmla="*/ 627203 h 3281"/>
              <a:gd name="T84" fmla="*/ 351742 w 2358"/>
              <a:gd name="T85" fmla="*/ 494410 h 3281"/>
              <a:gd name="T86" fmla="*/ 641476 w 2358"/>
              <a:gd name="T87" fmla="*/ 589341 h 3281"/>
              <a:gd name="T88" fmla="*/ 932307 w 2358"/>
              <a:gd name="T89" fmla="*/ 494410 h 3281"/>
              <a:gd name="T90" fmla="*/ 822559 w 2358"/>
              <a:gd name="T91" fmla="*/ 627203 h 3281"/>
              <a:gd name="T92" fmla="*/ 739700 w 2358"/>
              <a:gd name="T93" fmla="*/ 718293 h 3281"/>
              <a:gd name="T94" fmla="*/ 671656 w 2358"/>
              <a:gd name="T95" fmla="*/ 802798 h 3281"/>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2358" h="3281">
                <a:moveTo>
                  <a:pt x="2297" y="3022"/>
                </a:moveTo>
                <a:cubicBezTo>
                  <a:pt x="2331" y="3022"/>
                  <a:pt x="2358" y="3049"/>
                  <a:pt x="2358" y="3083"/>
                </a:cubicBezTo>
                <a:cubicBezTo>
                  <a:pt x="2358" y="3116"/>
                  <a:pt x="2358" y="3281"/>
                  <a:pt x="2358" y="3281"/>
                </a:cubicBezTo>
                <a:cubicBezTo>
                  <a:pt x="0" y="3281"/>
                  <a:pt x="0" y="3281"/>
                  <a:pt x="0" y="3281"/>
                </a:cubicBezTo>
                <a:cubicBezTo>
                  <a:pt x="0" y="3281"/>
                  <a:pt x="0" y="3116"/>
                  <a:pt x="0" y="3083"/>
                </a:cubicBezTo>
                <a:cubicBezTo>
                  <a:pt x="0" y="3049"/>
                  <a:pt x="27" y="3022"/>
                  <a:pt x="61" y="3022"/>
                </a:cubicBezTo>
                <a:cubicBezTo>
                  <a:pt x="264" y="3022"/>
                  <a:pt x="264" y="3022"/>
                  <a:pt x="264" y="3022"/>
                </a:cubicBezTo>
                <a:cubicBezTo>
                  <a:pt x="274" y="2213"/>
                  <a:pt x="802" y="1968"/>
                  <a:pt x="802" y="1641"/>
                </a:cubicBezTo>
                <a:cubicBezTo>
                  <a:pt x="802" y="1313"/>
                  <a:pt x="264" y="1307"/>
                  <a:pt x="259" y="260"/>
                </a:cubicBezTo>
                <a:cubicBezTo>
                  <a:pt x="61" y="260"/>
                  <a:pt x="61" y="260"/>
                  <a:pt x="61" y="260"/>
                </a:cubicBezTo>
                <a:cubicBezTo>
                  <a:pt x="27" y="260"/>
                  <a:pt x="0" y="233"/>
                  <a:pt x="0" y="199"/>
                </a:cubicBezTo>
                <a:cubicBezTo>
                  <a:pt x="0" y="166"/>
                  <a:pt x="0" y="0"/>
                  <a:pt x="0" y="0"/>
                </a:cubicBezTo>
                <a:cubicBezTo>
                  <a:pt x="2358" y="0"/>
                  <a:pt x="2358" y="0"/>
                  <a:pt x="2358" y="0"/>
                </a:cubicBezTo>
                <a:cubicBezTo>
                  <a:pt x="2358" y="0"/>
                  <a:pt x="2358" y="166"/>
                  <a:pt x="2358" y="199"/>
                </a:cubicBezTo>
                <a:cubicBezTo>
                  <a:pt x="2358" y="233"/>
                  <a:pt x="2331" y="260"/>
                  <a:pt x="2297" y="260"/>
                </a:cubicBezTo>
                <a:cubicBezTo>
                  <a:pt x="2062" y="260"/>
                  <a:pt x="2062" y="260"/>
                  <a:pt x="2062" y="260"/>
                </a:cubicBezTo>
                <a:cubicBezTo>
                  <a:pt x="2057" y="1307"/>
                  <a:pt x="1519" y="1313"/>
                  <a:pt x="1519" y="1641"/>
                </a:cubicBezTo>
                <a:cubicBezTo>
                  <a:pt x="1519" y="1968"/>
                  <a:pt x="2047" y="2213"/>
                  <a:pt x="2057" y="3022"/>
                </a:cubicBezTo>
                <a:lnTo>
                  <a:pt x="2297" y="3022"/>
                </a:lnTo>
                <a:close/>
                <a:moveTo>
                  <a:pt x="1350" y="1641"/>
                </a:moveTo>
                <a:cubicBezTo>
                  <a:pt x="1350" y="1311"/>
                  <a:pt x="1888" y="1307"/>
                  <a:pt x="1893" y="260"/>
                </a:cubicBezTo>
                <a:cubicBezTo>
                  <a:pt x="428" y="260"/>
                  <a:pt x="428" y="260"/>
                  <a:pt x="428" y="260"/>
                </a:cubicBezTo>
                <a:cubicBezTo>
                  <a:pt x="433" y="1307"/>
                  <a:pt x="971" y="1311"/>
                  <a:pt x="971" y="1641"/>
                </a:cubicBezTo>
                <a:cubicBezTo>
                  <a:pt x="971" y="1959"/>
                  <a:pt x="442" y="2210"/>
                  <a:pt x="432" y="3022"/>
                </a:cubicBezTo>
                <a:cubicBezTo>
                  <a:pt x="524" y="3022"/>
                  <a:pt x="524" y="3022"/>
                  <a:pt x="524" y="3022"/>
                </a:cubicBezTo>
                <a:cubicBezTo>
                  <a:pt x="546" y="2950"/>
                  <a:pt x="618" y="2880"/>
                  <a:pt x="742" y="2815"/>
                </a:cubicBezTo>
                <a:cubicBezTo>
                  <a:pt x="903" y="2733"/>
                  <a:pt x="903" y="2733"/>
                  <a:pt x="903" y="2733"/>
                </a:cubicBezTo>
                <a:cubicBezTo>
                  <a:pt x="1004" y="2681"/>
                  <a:pt x="1065" y="2645"/>
                  <a:pt x="1085" y="2627"/>
                </a:cubicBezTo>
                <a:cubicBezTo>
                  <a:pt x="1105" y="2609"/>
                  <a:pt x="1128" y="2568"/>
                  <a:pt x="1154" y="2505"/>
                </a:cubicBezTo>
                <a:cubicBezTo>
                  <a:pt x="1180" y="2568"/>
                  <a:pt x="1204" y="2609"/>
                  <a:pt x="1223" y="2627"/>
                </a:cubicBezTo>
                <a:cubicBezTo>
                  <a:pt x="1243" y="2645"/>
                  <a:pt x="1303" y="2681"/>
                  <a:pt x="1403" y="2733"/>
                </a:cubicBezTo>
                <a:cubicBezTo>
                  <a:pt x="1564" y="2815"/>
                  <a:pt x="1564" y="2815"/>
                  <a:pt x="1564" y="2815"/>
                </a:cubicBezTo>
                <a:cubicBezTo>
                  <a:pt x="1687" y="2880"/>
                  <a:pt x="1759" y="2950"/>
                  <a:pt x="1780" y="3022"/>
                </a:cubicBezTo>
                <a:cubicBezTo>
                  <a:pt x="1889" y="3022"/>
                  <a:pt x="1889" y="3022"/>
                  <a:pt x="1889" y="3022"/>
                </a:cubicBezTo>
                <a:cubicBezTo>
                  <a:pt x="1878" y="2210"/>
                  <a:pt x="1350" y="1959"/>
                  <a:pt x="1350" y="1641"/>
                </a:cubicBezTo>
                <a:close/>
                <a:moveTo>
                  <a:pt x="1224" y="1463"/>
                </a:moveTo>
                <a:cubicBezTo>
                  <a:pt x="1209" y="1492"/>
                  <a:pt x="1197" y="1546"/>
                  <a:pt x="1187" y="1627"/>
                </a:cubicBezTo>
                <a:cubicBezTo>
                  <a:pt x="1185" y="1651"/>
                  <a:pt x="1179" y="1688"/>
                  <a:pt x="1171" y="1736"/>
                </a:cubicBezTo>
                <a:cubicBezTo>
                  <a:pt x="1162" y="1688"/>
                  <a:pt x="1157" y="1651"/>
                  <a:pt x="1154" y="1627"/>
                </a:cubicBezTo>
                <a:cubicBezTo>
                  <a:pt x="1144" y="1546"/>
                  <a:pt x="1132" y="1492"/>
                  <a:pt x="1118" y="1463"/>
                </a:cubicBezTo>
                <a:cubicBezTo>
                  <a:pt x="1103" y="1435"/>
                  <a:pt x="1061" y="1383"/>
                  <a:pt x="993" y="1309"/>
                </a:cubicBezTo>
                <a:cubicBezTo>
                  <a:pt x="841" y="1143"/>
                  <a:pt x="841" y="1143"/>
                  <a:pt x="841" y="1143"/>
                </a:cubicBezTo>
                <a:cubicBezTo>
                  <a:pt x="737" y="1030"/>
                  <a:pt x="670" y="950"/>
                  <a:pt x="641" y="901"/>
                </a:cubicBezTo>
                <a:cubicBezTo>
                  <a:pt x="821" y="1016"/>
                  <a:pt x="997" y="1074"/>
                  <a:pt x="1169" y="1074"/>
                </a:cubicBezTo>
                <a:cubicBezTo>
                  <a:pt x="1341" y="1074"/>
                  <a:pt x="1518" y="1016"/>
                  <a:pt x="1699" y="901"/>
                </a:cubicBezTo>
                <a:cubicBezTo>
                  <a:pt x="1669" y="950"/>
                  <a:pt x="1602" y="1030"/>
                  <a:pt x="1499" y="1143"/>
                </a:cubicBezTo>
                <a:cubicBezTo>
                  <a:pt x="1348" y="1309"/>
                  <a:pt x="1348" y="1309"/>
                  <a:pt x="1348" y="1309"/>
                </a:cubicBezTo>
                <a:cubicBezTo>
                  <a:pt x="1279" y="1383"/>
                  <a:pt x="1238" y="1435"/>
                  <a:pt x="1224" y="1463"/>
                </a:cubicBez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 name="矩形 1"/>
          <p:cNvSpPr/>
          <p:nvPr/>
        </p:nvSpPr>
        <p:spPr>
          <a:xfrm>
            <a:off x="3108613" y="3281455"/>
            <a:ext cx="800219" cy="215444"/>
          </a:xfrm>
          <a:prstGeom prst="rect">
            <a:avLst/>
          </a:prstGeom>
          <a:noFill/>
        </p:spPr>
        <p:txBody>
          <a:bodyPr wrap="square" rtlCol="0">
            <a:spAutoFit/>
          </a:bodyPr>
          <a:lstStyle/>
          <a:p>
            <a:r>
              <a:rPr lang="zh-CN" altLang="en-US" sz="800" b="1" dirty="0">
                <a:latin typeface="+mn-ea"/>
              </a:rPr>
              <a:t>攻击起末时间</a:t>
            </a:r>
            <a:endParaRPr lang="en-US" altLang="zh-CN" sz="800" b="1" dirty="0">
              <a:latin typeface="+mn-ea"/>
            </a:endParaRPr>
          </a:p>
        </p:txBody>
      </p:sp>
      <p:pic>
        <p:nvPicPr>
          <p:cNvPr id="1027" name="Picture 3" descr="C:\迪普科技\资料\pic\图标\246-course.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3938545" y="2905541"/>
            <a:ext cx="391596" cy="391596"/>
          </a:xfrm>
          <a:prstGeom prst="rect">
            <a:avLst/>
          </a:prstGeom>
          <a:noFill/>
          <a:extLst>
            <a:ext uri="{909E8E84-426E-40DD-AFC4-6F175D3DCCD1}">
              <a14:hiddenFill xmlns:a14="http://schemas.microsoft.com/office/drawing/2010/main">
                <a:solidFill>
                  <a:srgbClr val="FFFFFF"/>
                </a:solidFill>
              </a14:hiddenFill>
            </a:ext>
          </a:extLst>
        </p:spPr>
      </p:pic>
      <p:sp>
        <p:nvSpPr>
          <p:cNvPr id="16" name="矩形 15"/>
          <p:cNvSpPr/>
          <p:nvPr/>
        </p:nvSpPr>
        <p:spPr>
          <a:xfrm>
            <a:off x="3796330" y="3285415"/>
            <a:ext cx="800219" cy="215444"/>
          </a:xfrm>
          <a:prstGeom prst="rect">
            <a:avLst/>
          </a:prstGeom>
          <a:noFill/>
        </p:spPr>
        <p:txBody>
          <a:bodyPr wrap="square" rtlCol="0">
            <a:spAutoFit/>
          </a:bodyPr>
          <a:lstStyle/>
          <a:p>
            <a:r>
              <a:rPr lang="zh-CN" altLang="en-US" sz="800" b="1" dirty="0">
                <a:latin typeface="+mn-ea"/>
              </a:rPr>
              <a:t>攻击步骤习惯</a:t>
            </a:r>
            <a:endParaRPr lang="en-US" altLang="zh-CN" sz="800" b="1" dirty="0">
              <a:latin typeface="+mn-ea"/>
            </a:endParaRPr>
          </a:p>
        </p:txBody>
      </p:sp>
      <p:sp>
        <p:nvSpPr>
          <p:cNvPr id="31" name="KSO_Shape"/>
          <p:cNvSpPr>
            <a:spLocks/>
          </p:cNvSpPr>
          <p:nvPr/>
        </p:nvSpPr>
        <p:spPr bwMode="auto">
          <a:xfrm>
            <a:off x="4630851" y="2903218"/>
            <a:ext cx="297153" cy="355486"/>
          </a:xfrm>
          <a:custGeom>
            <a:avLst/>
            <a:gdLst>
              <a:gd name="T0" fmla="*/ 640162 w 3898"/>
              <a:gd name="T1" fmla="*/ 987009 h 3818"/>
              <a:gd name="T2" fmla="*/ 616144 w 3898"/>
              <a:gd name="T3" fmla="*/ 992092 h 3818"/>
              <a:gd name="T4" fmla="*/ 1645668 w 3898"/>
              <a:gd name="T5" fmla="*/ 993016 h 3818"/>
              <a:gd name="T6" fmla="*/ 1644744 w 3898"/>
              <a:gd name="T7" fmla="*/ 1764232 h 3818"/>
              <a:gd name="T8" fmla="*/ 979179 w 3898"/>
              <a:gd name="T9" fmla="*/ 1147814 h 3818"/>
              <a:gd name="T10" fmla="*/ 1490939 w 3898"/>
              <a:gd name="T11" fmla="*/ 200544 h 3818"/>
              <a:gd name="T12" fmla="*/ 1695551 w 3898"/>
              <a:gd name="T13" fmla="*/ 918158 h 3818"/>
              <a:gd name="T14" fmla="*/ 1655368 w 3898"/>
              <a:gd name="T15" fmla="*/ 34194 h 3818"/>
              <a:gd name="T16" fmla="*/ 1574077 w 3898"/>
              <a:gd name="T17" fmla="*/ 462 h 3818"/>
              <a:gd name="T18" fmla="*/ 33717 w 3898"/>
              <a:gd name="T19" fmla="*/ 45284 h 3818"/>
              <a:gd name="T20" fmla="*/ 0 w 3898"/>
              <a:gd name="T21" fmla="*/ 127073 h 3818"/>
              <a:gd name="T22" fmla="*/ 44340 w 3898"/>
              <a:gd name="T23" fmla="*/ 1607124 h 3818"/>
              <a:gd name="T24" fmla="*/ 125631 w 3898"/>
              <a:gd name="T25" fmla="*/ 1640856 h 3818"/>
              <a:gd name="T26" fmla="*/ 898351 w 3898"/>
              <a:gd name="T27" fmla="*/ 1435691 h 3818"/>
              <a:gd name="T28" fmla="*/ 718219 w 3898"/>
              <a:gd name="T29" fmla="*/ 206089 h 3818"/>
              <a:gd name="T30" fmla="*/ 969018 w 3898"/>
              <a:gd name="T31" fmla="*/ 204241 h 3818"/>
              <a:gd name="T32" fmla="*/ 1507105 w 3898"/>
              <a:gd name="T33" fmla="*/ 1124247 h 3818"/>
              <a:gd name="T34" fmla="*/ 1276166 w 3898"/>
              <a:gd name="T35" fmla="*/ 1124247 h 3818"/>
              <a:gd name="T36" fmla="*/ 1199495 w 3898"/>
              <a:gd name="T37" fmla="*/ 1347433 h 3818"/>
              <a:gd name="T38" fmla="*/ 1520961 w 3898"/>
              <a:gd name="T39" fmla="*/ 1662112 h 3818"/>
              <a:gd name="T40" fmla="*/ 1554678 w 3898"/>
              <a:gd name="T41" fmla="*/ 1292908 h 3818"/>
              <a:gd name="T42" fmla="*/ 1368080 w 3898"/>
              <a:gd name="T43" fmla="*/ 1444009 h 3818"/>
              <a:gd name="T44" fmla="*/ 1416115 w 3898"/>
              <a:gd name="T45" fmla="*/ 1442622 h 3818"/>
              <a:gd name="T46" fmla="*/ 1312655 w 3898"/>
              <a:gd name="T47" fmla="*/ 1283204 h 3818"/>
              <a:gd name="T48" fmla="*/ 1447523 w 3898"/>
              <a:gd name="T49" fmla="*/ 1183856 h 3818"/>
              <a:gd name="T50" fmla="*/ 1335749 w 3898"/>
              <a:gd name="T51" fmla="*/ 1183856 h 3818"/>
              <a:gd name="T52" fmla="*/ 521459 w 3898"/>
              <a:gd name="T53" fmla="*/ 979615 h 3818"/>
              <a:gd name="T54" fmla="*/ 517302 w 3898"/>
              <a:gd name="T55" fmla="*/ 1023975 h 3818"/>
              <a:gd name="T56" fmla="*/ 521459 w 3898"/>
              <a:gd name="T57" fmla="*/ 979615 h 3818"/>
              <a:gd name="T58" fmla="*/ 467882 w 3898"/>
              <a:gd name="T59" fmla="*/ 1011037 h 3818"/>
              <a:gd name="T60" fmla="*/ 431855 w 3898"/>
              <a:gd name="T61" fmla="*/ 1037376 h 3818"/>
              <a:gd name="T62" fmla="*/ 648014 w 3898"/>
              <a:gd name="T63" fmla="*/ 1017968 h 3818"/>
              <a:gd name="T64" fmla="*/ 618915 w 3898"/>
              <a:gd name="T65" fmla="*/ 1069260 h 3818"/>
              <a:gd name="T66" fmla="*/ 549634 w 3898"/>
              <a:gd name="T67" fmla="*/ 1008727 h 3818"/>
              <a:gd name="T68" fmla="*/ 557486 w 3898"/>
              <a:gd name="T69" fmla="*/ 1031831 h 3818"/>
              <a:gd name="T70" fmla="*/ 549634 w 3898"/>
              <a:gd name="T71" fmla="*/ 1008727 h 3818"/>
              <a:gd name="T72" fmla="*/ 605059 w 3898"/>
              <a:gd name="T73" fmla="*/ 1023975 h 3818"/>
              <a:gd name="T74" fmla="*/ 565338 w 3898"/>
              <a:gd name="T75" fmla="*/ 1056783 h 3818"/>
              <a:gd name="T76" fmla="*/ 503446 w 3898"/>
              <a:gd name="T77" fmla="*/ 1035990 h 3818"/>
              <a:gd name="T78" fmla="*/ 587970 w 3898"/>
              <a:gd name="T79" fmla="*/ 1091439 h 3818"/>
              <a:gd name="T80" fmla="*/ 619839 w 3898"/>
              <a:gd name="T81" fmla="*/ 1178773 h 3818"/>
              <a:gd name="T82" fmla="*/ 573190 w 3898"/>
              <a:gd name="T83" fmla="*/ 1178311 h 3818"/>
              <a:gd name="T84" fmla="*/ 527002 w 3898"/>
              <a:gd name="T85" fmla="*/ 1178773 h 3818"/>
              <a:gd name="T86" fmla="*/ 512222 w 3898"/>
              <a:gd name="T87" fmla="*/ 1269803 h 3818"/>
              <a:gd name="T88" fmla="*/ 455873 w 3898"/>
              <a:gd name="T89" fmla="*/ 1313701 h 3818"/>
              <a:gd name="T90" fmla="*/ 446173 w 3898"/>
              <a:gd name="T91" fmla="*/ 1273038 h 3818"/>
              <a:gd name="T92" fmla="*/ 483123 w 3898"/>
              <a:gd name="T93" fmla="*/ 1293832 h 3818"/>
              <a:gd name="T94" fmla="*/ 483123 w 3898"/>
              <a:gd name="T95" fmla="*/ 1178311 h 3818"/>
              <a:gd name="T96" fmla="*/ 456335 w 3898"/>
              <a:gd name="T97" fmla="*/ 1171842 h 3818"/>
              <a:gd name="T98" fmla="*/ 431393 w 3898"/>
              <a:gd name="T99" fmla="*/ 1178773 h 3818"/>
              <a:gd name="T100" fmla="*/ 379201 w 3898"/>
              <a:gd name="T101" fmla="*/ 1177387 h 3818"/>
              <a:gd name="T102" fmla="*/ 417537 w 3898"/>
              <a:gd name="T103" fmla="*/ 1091439 h 3818"/>
              <a:gd name="T104" fmla="*/ 381510 w 3898"/>
              <a:gd name="T105" fmla="*/ 931097 h 3818"/>
              <a:gd name="T106" fmla="*/ 381510 w 3898"/>
              <a:gd name="T107" fmla="*/ 1355751 h 3818"/>
              <a:gd name="T108" fmla="*/ 716833 w 3898"/>
              <a:gd name="T109" fmla="*/ 985623 h 3818"/>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898" h="3818">
                <a:moveTo>
                  <a:pt x="1351" y="2117"/>
                </a:moveTo>
                <a:cubicBezTo>
                  <a:pt x="1357" y="2107"/>
                  <a:pt x="1369" y="2104"/>
                  <a:pt x="1378" y="2109"/>
                </a:cubicBezTo>
                <a:cubicBezTo>
                  <a:pt x="1388" y="2115"/>
                  <a:pt x="1391" y="2127"/>
                  <a:pt x="1386" y="2136"/>
                </a:cubicBezTo>
                <a:cubicBezTo>
                  <a:pt x="1369" y="2167"/>
                  <a:pt x="1369" y="2167"/>
                  <a:pt x="1369" y="2167"/>
                </a:cubicBezTo>
                <a:cubicBezTo>
                  <a:pt x="1363" y="2176"/>
                  <a:pt x="1351" y="2180"/>
                  <a:pt x="1342" y="2174"/>
                </a:cubicBezTo>
                <a:cubicBezTo>
                  <a:pt x="1332" y="2169"/>
                  <a:pt x="1329" y="2156"/>
                  <a:pt x="1334" y="2147"/>
                </a:cubicBezTo>
                <a:cubicBezTo>
                  <a:pt x="1351" y="2117"/>
                  <a:pt x="1351" y="2117"/>
                  <a:pt x="1351" y="2117"/>
                </a:cubicBezTo>
                <a:close/>
                <a:moveTo>
                  <a:pt x="2456" y="2149"/>
                </a:moveTo>
                <a:cubicBezTo>
                  <a:pt x="3563" y="2149"/>
                  <a:pt x="3563" y="2149"/>
                  <a:pt x="3563" y="2149"/>
                </a:cubicBezTo>
                <a:cubicBezTo>
                  <a:pt x="3747" y="2149"/>
                  <a:pt x="3898" y="2300"/>
                  <a:pt x="3898" y="2484"/>
                </a:cubicBezTo>
                <a:cubicBezTo>
                  <a:pt x="3897" y="3483"/>
                  <a:pt x="3897" y="3483"/>
                  <a:pt x="3897" y="3483"/>
                </a:cubicBezTo>
                <a:cubicBezTo>
                  <a:pt x="3896" y="3668"/>
                  <a:pt x="3745" y="3818"/>
                  <a:pt x="3561" y="3818"/>
                </a:cubicBezTo>
                <a:cubicBezTo>
                  <a:pt x="2453" y="3818"/>
                  <a:pt x="2453" y="3818"/>
                  <a:pt x="2453" y="3818"/>
                </a:cubicBezTo>
                <a:cubicBezTo>
                  <a:pt x="2269" y="3818"/>
                  <a:pt x="2118" y="3668"/>
                  <a:pt x="2118" y="3483"/>
                </a:cubicBezTo>
                <a:cubicBezTo>
                  <a:pt x="2120" y="2484"/>
                  <a:pt x="2120" y="2484"/>
                  <a:pt x="2120" y="2484"/>
                </a:cubicBezTo>
                <a:cubicBezTo>
                  <a:pt x="2120" y="2300"/>
                  <a:pt x="2271" y="2149"/>
                  <a:pt x="2456" y="2149"/>
                </a:cubicBezTo>
                <a:close/>
                <a:moveTo>
                  <a:pt x="2098" y="442"/>
                </a:moveTo>
                <a:cubicBezTo>
                  <a:pt x="3228" y="434"/>
                  <a:pt x="3228" y="434"/>
                  <a:pt x="3228" y="434"/>
                </a:cubicBezTo>
                <a:cubicBezTo>
                  <a:pt x="3240" y="1976"/>
                  <a:pt x="3240" y="1976"/>
                  <a:pt x="3240" y="1976"/>
                </a:cubicBezTo>
                <a:cubicBezTo>
                  <a:pt x="3563" y="1976"/>
                  <a:pt x="3563" y="1976"/>
                  <a:pt x="3563" y="1976"/>
                </a:cubicBezTo>
                <a:cubicBezTo>
                  <a:pt x="3600" y="1976"/>
                  <a:pt x="3636" y="1980"/>
                  <a:pt x="3671" y="1987"/>
                </a:cubicBezTo>
                <a:cubicBezTo>
                  <a:pt x="3659" y="248"/>
                  <a:pt x="3659" y="248"/>
                  <a:pt x="3659" y="248"/>
                </a:cubicBezTo>
                <a:cubicBezTo>
                  <a:pt x="3658" y="180"/>
                  <a:pt x="3630" y="118"/>
                  <a:pt x="3585" y="74"/>
                </a:cubicBezTo>
                <a:cubicBezTo>
                  <a:pt x="3584" y="74"/>
                  <a:pt x="3584" y="74"/>
                  <a:pt x="3584" y="74"/>
                </a:cubicBezTo>
                <a:cubicBezTo>
                  <a:pt x="3584" y="73"/>
                  <a:pt x="3584" y="73"/>
                  <a:pt x="3584" y="73"/>
                </a:cubicBezTo>
                <a:cubicBezTo>
                  <a:pt x="3584" y="73"/>
                  <a:pt x="3584" y="73"/>
                  <a:pt x="3584" y="73"/>
                </a:cubicBezTo>
                <a:cubicBezTo>
                  <a:pt x="3538" y="28"/>
                  <a:pt x="3476" y="0"/>
                  <a:pt x="3408" y="1"/>
                </a:cubicBezTo>
                <a:cubicBezTo>
                  <a:pt x="247" y="24"/>
                  <a:pt x="247" y="24"/>
                  <a:pt x="247" y="24"/>
                </a:cubicBezTo>
                <a:cubicBezTo>
                  <a:pt x="179" y="25"/>
                  <a:pt x="118" y="53"/>
                  <a:pt x="73" y="98"/>
                </a:cubicBezTo>
                <a:cubicBezTo>
                  <a:pt x="73" y="98"/>
                  <a:pt x="73" y="98"/>
                  <a:pt x="73" y="98"/>
                </a:cubicBezTo>
                <a:cubicBezTo>
                  <a:pt x="72" y="99"/>
                  <a:pt x="72" y="99"/>
                  <a:pt x="72" y="99"/>
                </a:cubicBezTo>
                <a:cubicBezTo>
                  <a:pt x="72" y="99"/>
                  <a:pt x="72" y="99"/>
                  <a:pt x="72" y="99"/>
                </a:cubicBezTo>
                <a:cubicBezTo>
                  <a:pt x="27" y="145"/>
                  <a:pt x="0" y="207"/>
                  <a:pt x="0" y="275"/>
                </a:cubicBezTo>
                <a:cubicBezTo>
                  <a:pt x="22" y="3304"/>
                  <a:pt x="22" y="3304"/>
                  <a:pt x="22" y="3304"/>
                </a:cubicBezTo>
                <a:cubicBezTo>
                  <a:pt x="23" y="3371"/>
                  <a:pt x="51" y="3433"/>
                  <a:pt x="96" y="3478"/>
                </a:cubicBezTo>
                <a:cubicBezTo>
                  <a:pt x="96" y="3478"/>
                  <a:pt x="96" y="3478"/>
                  <a:pt x="96" y="3478"/>
                </a:cubicBezTo>
                <a:cubicBezTo>
                  <a:pt x="97" y="3479"/>
                  <a:pt x="97" y="3479"/>
                  <a:pt x="97" y="3479"/>
                </a:cubicBezTo>
                <a:cubicBezTo>
                  <a:pt x="97" y="3479"/>
                  <a:pt x="97" y="3479"/>
                  <a:pt x="97" y="3479"/>
                </a:cubicBezTo>
                <a:cubicBezTo>
                  <a:pt x="143" y="3524"/>
                  <a:pt x="205" y="3551"/>
                  <a:pt x="272" y="3551"/>
                </a:cubicBezTo>
                <a:cubicBezTo>
                  <a:pt x="1948" y="3538"/>
                  <a:pt x="1948" y="3538"/>
                  <a:pt x="1948" y="3538"/>
                </a:cubicBezTo>
                <a:cubicBezTo>
                  <a:pt x="1945" y="3520"/>
                  <a:pt x="1945" y="3501"/>
                  <a:pt x="1945" y="3483"/>
                </a:cubicBezTo>
                <a:cubicBezTo>
                  <a:pt x="1945" y="3107"/>
                  <a:pt x="1945" y="3107"/>
                  <a:pt x="1945" y="3107"/>
                </a:cubicBezTo>
                <a:cubicBezTo>
                  <a:pt x="452" y="3118"/>
                  <a:pt x="452" y="3118"/>
                  <a:pt x="452" y="3118"/>
                </a:cubicBezTo>
                <a:cubicBezTo>
                  <a:pt x="433" y="454"/>
                  <a:pt x="433" y="454"/>
                  <a:pt x="433" y="454"/>
                </a:cubicBezTo>
                <a:cubicBezTo>
                  <a:pt x="1555" y="446"/>
                  <a:pt x="1555" y="446"/>
                  <a:pt x="1555" y="446"/>
                </a:cubicBezTo>
                <a:cubicBezTo>
                  <a:pt x="1561" y="1269"/>
                  <a:pt x="1561" y="1269"/>
                  <a:pt x="1561" y="1269"/>
                </a:cubicBezTo>
                <a:cubicBezTo>
                  <a:pt x="2104" y="1265"/>
                  <a:pt x="2104" y="1265"/>
                  <a:pt x="2104" y="1265"/>
                </a:cubicBezTo>
                <a:cubicBezTo>
                  <a:pt x="2098" y="442"/>
                  <a:pt x="2098" y="442"/>
                  <a:pt x="2098" y="442"/>
                </a:cubicBezTo>
                <a:close/>
                <a:moveTo>
                  <a:pt x="3366" y="2798"/>
                </a:moveTo>
                <a:cubicBezTo>
                  <a:pt x="3366" y="2682"/>
                  <a:pt x="3366" y="2682"/>
                  <a:pt x="3366" y="2682"/>
                </a:cubicBezTo>
                <a:cubicBezTo>
                  <a:pt x="3366" y="2585"/>
                  <a:pt x="3327" y="2496"/>
                  <a:pt x="3263" y="2433"/>
                </a:cubicBezTo>
                <a:cubicBezTo>
                  <a:pt x="3199" y="2368"/>
                  <a:pt x="3110" y="2329"/>
                  <a:pt x="3013" y="2329"/>
                </a:cubicBezTo>
                <a:cubicBezTo>
                  <a:pt x="3013" y="2329"/>
                  <a:pt x="3013" y="2329"/>
                  <a:pt x="3013" y="2329"/>
                </a:cubicBezTo>
                <a:cubicBezTo>
                  <a:pt x="2916" y="2329"/>
                  <a:pt x="2827" y="2368"/>
                  <a:pt x="2763" y="2433"/>
                </a:cubicBezTo>
                <a:cubicBezTo>
                  <a:pt x="2699" y="2496"/>
                  <a:pt x="2659" y="2585"/>
                  <a:pt x="2659" y="2682"/>
                </a:cubicBezTo>
                <a:cubicBezTo>
                  <a:pt x="2659" y="2800"/>
                  <a:pt x="2659" y="2800"/>
                  <a:pt x="2659" y="2800"/>
                </a:cubicBezTo>
                <a:cubicBezTo>
                  <a:pt x="2622" y="2826"/>
                  <a:pt x="2597" y="2868"/>
                  <a:pt x="2597" y="2916"/>
                </a:cubicBezTo>
                <a:cubicBezTo>
                  <a:pt x="2597" y="3457"/>
                  <a:pt x="2597" y="3457"/>
                  <a:pt x="2597" y="3457"/>
                </a:cubicBezTo>
                <a:cubicBezTo>
                  <a:pt x="2597" y="3534"/>
                  <a:pt x="2660" y="3597"/>
                  <a:pt x="2736" y="3597"/>
                </a:cubicBezTo>
                <a:cubicBezTo>
                  <a:pt x="3293" y="3597"/>
                  <a:pt x="3293" y="3597"/>
                  <a:pt x="3293" y="3597"/>
                </a:cubicBezTo>
                <a:cubicBezTo>
                  <a:pt x="3370" y="3597"/>
                  <a:pt x="3432" y="3534"/>
                  <a:pt x="3432" y="3457"/>
                </a:cubicBezTo>
                <a:cubicBezTo>
                  <a:pt x="3432" y="2916"/>
                  <a:pt x="3432" y="2916"/>
                  <a:pt x="3432" y="2916"/>
                </a:cubicBezTo>
                <a:cubicBezTo>
                  <a:pt x="3432" y="2866"/>
                  <a:pt x="3406" y="2823"/>
                  <a:pt x="3366" y="2798"/>
                </a:cubicBezTo>
                <a:close/>
                <a:moveTo>
                  <a:pt x="3012" y="2966"/>
                </a:moveTo>
                <a:cubicBezTo>
                  <a:pt x="2964" y="2966"/>
                  <a:pt x="2925" y="3005"/>
                  <a:pt x="2925" y="3054"/>
                </a:cubicBezTo>
                <a:cubicBezTo>
                  <a:pt x="2925" y="3083"/>
                  <a:pt x="2940" y="3109"/>
                  <a:pt x="2962" y="3125"/>
                </a:cubicBezTo>
                <a:cubicBezTo>
                  <a:pt x="2916" y="3379"/>
                  <a:pt x="2916" y="3379"/>
                  <a:pt x="2916" y="3379"/>
                </a:cubicBezTo>
                <a:cubicBezTo>
                  <a:pt x="3115" y="3379"/>
                  <a:pt x="3115" y="3379"/>
                  <a:pt x="3115" y="3379"/>
                </a:cubicBezTo>
                <a:cubicBezTo>
                  <a:pt x="3066" y="3122"/>
                  <a:pt x="3066" y="3122"/>
                  <a:pt x="3066" y="3122"/>
                </a:cubicBezTo>
                <a:cubicBezTo>
                  <a:pt x="3086" y="3106"/>
                  <a:pt x="3099" y="3082"/>
                  <a:pt x="3099" y="3054"/>
                </a:cubicBezTo>
                <a:cubicBezTo>
                  <a:pt x="3099" y="3005"/>
                  <a:pt x="3060" y="2966"/>
                  <a:pt x="3012" y="2966"/>
                </a:cubicBezTo>
                <a:close/>
                <a:moveTo>
                  <a:pt x="2842" y="2777"/>
                </a:moveTo>
                <a:cubicBezTo>
                  <a:pt x="3184" y="2777"/>
                  <a:pt x="3184" y="2777"/>
                  <a:pt x="3184" y="2777"/>
                </a:cubicBezTo>
                <a:cubicBezTo>
                  <a:pt x="3184" y="2682"/>
                  <a:pt x="3184" y="2682"/>
                  <a:pt x="3184" y="2682"/>
                </a:cubicBezTo>
                <a:cubicBezTo>
                  <a:pt x="3184" y="2636"/>
                  <a:pt x="3165" y="2593"/>
                  <a:pt x="3134" y="2562"/>
                </a:cubicBezTo>
                <a:cubicBezTo>
                  <a:pt x="3102" y="2531"/>
                  <a:pt x="3060" y="2511"/>
                  <a:pt x="3013" y="2511"/>
                </a:cubicBezTo>
                <a:cubicBezTo>
                  <a:pt x="3013" y="2511"/>
                  <a:pt x="3013" y="2511"/>
                  <a:pt x="3013" y="2511"/>
                </a:cubicBezTo>
                <a:cubicBezTo>
                  <a:pt x="2966" y="2511"/>
                  <a:pt x="2923" y="2531"/>
                  <a:pt x="2892" y="2562"/>
                </a:cubicBezTo>
                <a:cubicBezTo>
                  <a:pt x="2861" y="2593"/>
                  <a:pt x="2842" y="2636"/>
                  <a:pt x="2842" y="2682"/>
                </a:cubicBezTo>
                <a:cubicBezTo>
                  <a:pt x="2842" y="2777"/>
                  <a:pt x="2842" y="2777"/>
                  <a:pt x="2842" y="2777"/>
                </a:cubicBezTo>
                <a:close/>
                <a:moveTo>
                  <a:pt x="1129" y="2120"/>
                </a:moveTo>
                <a:cubicBezTo>
                  <a:pt x="1134" y="2111"/>
                  <a:pt x="1146" y="2107"/>
                  <a:pt x="1156" y="2113"/>
                </a:cubicBezTo>
                <a:cubicBezTo>
                  <a:pt x="1165" y="2118"/>
                  <a:pt x="1169" y="2130"/>
                  <a:pt x="1163" y="2140"/>
                </a:cubicBezTo>
                <a:cubicBezTo>
                  <a:pt x="1120" y="2216"/>
                  <a:pt x="1120" y="2216"/>
                  <a:pt x="1120" y="2216"/>
                </a:cubicBezTo>
                <a:cubicBezTo>
                  <a:pt x="1115" y="2226"/>
                  <a:pt x="1102" y="2230"/>
                  <a:pt x="1093" y="2224"/>
                </a:cubicBezTo>
                <a:cubicBezTo>
                  <a:pt x="1083" y="2218"/>
                  <a:pt x="1080" y="2206"/>
                  <a:pt x="1085" y="2197"/>
                </a:cubicBezTo>
                <a:cubicBezTo>
                  <a:pt x="1129" y="2120"/>
                  <a:pt x="1129" y="2120"/>
                  <a:pt x="1129" y="2120"/>
                </a:cubicBezTo>
                <a:close/>
                <a:moveTo>
                  <a:pt x="978" y="2169"/>
                </a:moveTo>
                <a:cubicBezTo>
                  <a:pt x="984" y="2159"/>
                  <a:pt x="996" y="2156"/>
                  <a:pt x="1005" y="2161"/>
                </a:cubicBezTo>
                <a:cubicBezTo>
                  <a:pt x="1015" y="2167"/>
                  <a:pt x="1018" y="2178"/>
                  <a:pt x="1013" y="2188"/>
                </a:cubicBezTo>
                <a:cubicBezTo>
                  <a:pt x="969" y="2265"/>
                  <a:pt x="969" y="2265"/>
                  <a:pt x="969" y="2265"/>
                </a:cubicBezTo>
                <a:cubicBezTo>
                  <a:pt x="964" y="2274"/>
                  <a:pt x="952" y="2278"/>
                  <a:pt x="942" y="2272"/>
                </a:cubicBezTo>
                <a:cubicBezTo>
                  <a:pt x="933" y="2267"/>
                  <a:pt x="929" y="2255"/>
                  <a:pt x="935" y="2245"/>
                </a:cubicBezTo>
                <a:cubicBezTo>
                  <a:pt x="978" y="2169"/>
                  <a:pt x="978" y="2169"/>
                  <a:pt x="978" y="2169"/>
                </a:cubicBezTo>
                <a:close/>
                <a:moveTo>
                  <a:pt x="1376" y="2210"/>
                </a:moveTo>
                <a:cubicBezTo>
                  <a:pt x="1381" y="2201"/>
                  <a:pt x="1394" y="2198"/>
                  <a:pt x="1403" y="2203"/>
                </a:cubicBezTo>
                <a:cubicBezTo>
                  <a:pt x="1413" y="2208"/>
                  <a:pt x="1416" y="2220"/>
                  <a:pt x="1411" y="2230"/>
                </a:cubicBezTo>
                <a:cubicBezTo>
                  <a:pt x="1367" y="2307"/>
                  <a:pt x="1367" y="2307"/>
                  <a:pt x="1367" y="2307"/>
                </a:cubicBezTo>
                <a:cubicBezTo>
                  <a:pt x="1362" y="2316"/>
                  <a:pt x="1350" y="2319"/>
                  <a:pt x="1340" y="2314"/>
                </a:cubicBezTo>
                <a:cubicBezTo>
                  <a:pt x="1331" y="2309"/>
                  <a:pt x="1327" y="2296"/>
                  <a:pt x="1333" y="2287"/>
                </a:cubicBezTo>
                <a:cubicBezTo>
                  <a:pt x="1376" y="2210"/>
                  <a:pt x="1376" y="2210"/>
                  <a:pt x="1376" y="2210"/>
                </a:cubicBezTo>
                <a:close/>
                <a:moveTo>
                  <a:pt x="1190" y="2183"/>
                </a:moveTo>
                <a:cubicBezTo>
                  <a:pt x="1195" y="2173"/>
                  <a:pt x="1207" y="2170"/>
                  <a:pt x="1216" y="2175"/>
                </a:cubicBezTo>
                <a:cubicBezTo>
                  <a:pt x="1226" y="2181"/>
                  <a:pt x="1229" y="2193"/>
                  <a:pt x="1224" y="2202"/>
                </a:cubicBezTo>
                <a:cubicBezTo>
                  <a:pt x="1207" y="2233"/>
                  <a:pt x="1207" y="2233"/>
                  <a:pt x="1207" y="2233"/>
                </a:cubicBezTo>
                <a:cubicBezTo>
                  <a:pt x="1201" y="2242"/>
                  <a:pt x="1189" y="2245"/>
                  <a:pt x="1180" y="2240"/>
                </a:cubicBezTo>
                <a:cubicBezTo>
                  <a:pt x="1170" y="2235"/>
                  <a:pt x="1167" y="2223"/>
                  <a:pt x="1172" y="2213"/>
                </a:cubicBezTo>
                <a:cubicBezTo>
                  <a:pt x="1190" y="2183"/>
                  <a:pt x="1190" y="2183"/>
                  <a:pt x="1190" y="2183"/>
                </a:cubicBezTo>
                <a:close/>
                <a:moveTo>
                  <a:pt x="1276" y="2197"/>
                </a:moveTo>
                <a:cubicBezTo>
                  <a:pt x="1281" y="2187"/>
                  <a:pt x="1293" y="2184"/>
                  <a:pt x="1303" y="2189"/>
                </a:cubicBezTo>
                <a:cubicBezTo>
                  <a:pt x="1312" y="2195"/>
                  <a:pt x="1316" y="2206"/>
                  <a:pt x="1310" y="2216"/>
                </a:cubicBezTo>
                <a:cubicBezTo>
                  <a:pt x="1259" y="2307"/>
                  <a:pt x="1259" y="2307"/>
                  <a:pt x="1259" y="2307"/>
                </a:cubicBezTo>
                <a:cubicBezTo>
                  <a:pt x="1253" y="2316"/>
                  <a:pt x="1241" y="2320"/>
                  <a:pt x="1232" y="2314"/>
                </a:cubicBezTo>
                <a:cubicBezTo>
                  <a:pt x="1222" y="2309"/>
                  <a:pt x="1219" y="2297"/>
                  <a:pt x="1224" y="2287"/>
                </a:cubicBezTo>
                <a:cubicBezTo>
                  <a:pt x="1276" y="2197"/>
                  <a:pt x="1276" y="2197"/>
                  <a:pt x="1276" y="2197"/>
                </a:cubicBezTo>
                <a:close/>
                <a:moveTo>
                  <a:pt x="1070" y="2262"/>
                </a:moveTo>
                <a:cubicBezTo>
                  <a:pt x="1070" y="2251"/>
                  <a:pt x="1079" y="2242"/>
                  <a:pt x="1090" y="2242"/>
                </a:cubicBezTo>
                <a:cubicBezTo>
                  <a:pt x="1101" y="2242"/>
                  <a:pt x="1109" y="2251"/>
                  <a:pt x="1109" y="2262"/>
                </a:cubicBezTo>
                <a:cubicBezTo>
                  <a:pt x="1109" y="2289"/>
                  <a:pt x="1109" y="2289"/>
                  <a:pt x="1109" y="2289"/>
                </a:cubicBezTo>
                <a:cubicBezTo>
                  <a:pt x="1173" y="2294"/>
                  <a:pt x="1230" y="2320"/>
                  <a:pt x="1273" y="2362"/>
                </a:cubicBezTo>
                <a:cubicBezTo>
                  <a:pt x="1322" y="2407"/>
                  <a:pt x="1353" y="2471"/>
                  <a:pt x="1357" y="2542"/>
                </a:cubicBezTo>
                <a:cubicBezTo>
                  <a:pt x="1358" y="2548"/>
                  <a:pt x="1353" y="2552"/>
                  <a:pt x="1348" y="2553"/>
                </a:cubicBezTo>
                <a:cubicBezTo>
                  <a:pt x="1346" y="2553"/>
                  <a:pt x="1344" y="2552"/>
                  <a:pt x="1342" y="2551"/>
                </a:cubicBezTo>
                <a:cubicBezTo>
                  <a:pt x="1327" y="2541"/>
                  <a:pt x="1311" y="2535"/>
                  <a:pt x="1297" y="2534"/>
                </a:cubicBezTo>
                <a:cubicBezTo>
                  <a:pt x="1283" y="2533"/>
                  <a:pt x="1268" y="2538"/>
                  <a:pt x="1254" y="2550"/>
                </a:cubicBezTo>
                <a:cubicBezTo>
                  <a:pt x="1250" y="2553"/>
                  <a:pt x="1245" y="2553"/>
                  <a:pt x="1241" y="2550"/>
                </a:cubicBezTo>
                <a:cubicBezTo>
                  <a:pt x="1225" y="2538"/>
                  <a:pt x="1210" y="2532"/>
                  <a:pt x="1195" y="2532"/>
                </a:cubicBezTo>
                <a:cubicBezTo>
                  <a:pt x="1181" y="2532"/>
                  <a:pt x="1166" y="2538"/>
                  <a:pt x="1153" y="2550"/>
                </a:cubicBezTo>
                <a:cubicBezTo>
                  <a:pt x="1149" y="2553"/>
                  <a:pt x="1144" y="2553"/>
                  <a:pt x="1141" y="2551"/>
                </a:cubicBezTo>
                <a:cubicBezTo>
                  <a:pt x="1141" y="2551"/>
                  <a:pt x="1141" y="2551"/>
                  <a:pt x="1141" y="2551"/>
                </a:cubicBezTo>
                <a:cubicBezTo>
                  <a:pt x="1130" y="2543"/>
                  <a:pt x="1119" y="2538"/>
                  <a:pt x="1109" y="2535"/>
                </a:cubicBezTo>
                <a:cubicBezTo>
                  <a:pt x="1109" y="2748"/>
                  <a:pt x="1109" y="2748"/>
                  <a:pt x="1109" y="2748"/>
                </a:cubicBezTo>
                <a:cubicBezTo>
                  <a:pt x="1109" y="2784"/>
                  <a:pt x="1101" y="2816"/>
                  <a:pt x="1065" y="2835"/>
                </a:cubicBezTo>
                <a:cubicBezTo>
                  <a:pt x="1054" y="2841"/>
                  <a:pt x="1041" y="2846"/>
                  <a:pt x="1027" y="2847"/>
                </a:cubicBezTo>
                <a:cubicBezTo>
                  <a:pt x="1014" y="2848"/>
                  <a:pt x="1000" y="2847"/>
                  <a:pt x="987" y="2843"/>
                </a:cubicBezTo>
                <a:cubicBezTo>
                  <a:pt x="956" y="2832"/>
                  <a:pt x="929" y="2805"/>
                  <a:pt x="926" y="2757"/>
                </a:cubicBezTo>
                <a:cubicBezTo>
                  <a:pt x="925" y="2747"/>
                  <a:pt x="934" y="2737"/>
                  <a:pt x="944" y="2736"/>
                </a:cubicBezTo>
                <a:cubicBezTo>
                  <a:pt x="955" y="2735"/>
                  <a:pt x="965" y="2743"/>
                  <a:pt x="966" y="2755"/>
                </a:cubicBezTo>
                <a:cubicBezTo>
                  <a:pt x="968" y="2783"/>
                  <a:pt x="982" y="2799"/>
                  <a:pt x="1000" y="2805"/>
                </a:cubicBezTo>
                <a:cubicBezTo>
                  <a:pt x="1007" y="2807"/>
                  <a:pt x="1015" y="2808"/>
                  <a:pt x="1024" y="2807"/>
                </a:cubicBezTo>
                <a:cubicBezTo>
                  <a:pt x="1032" y="2806"/>
                  <a:pt x="1039" y="2804"/>
                  <a:pt x="1046" y="2800"/>
                </a:cubicBezTo>
                <a:cubicBezTo>
                  <a:pt x="1071" y="2787"/>
                  <a:pt x="1069" y="2765"/>
                  <a:pt x="1070" y="2737"/>
                </a:cubicBezTo>
                <a:cubicBezTo>
                  <a:pt x="1070" y="2537"/>
                  <a:pt x="1070" y="2537"/>
                  <a:pt x="1070" y="2537"/>
                </a:cubicBezTo>
                <a:cubicBezTo>
                  <a:pt x="1062" y="2540"/>
                  <a:pt x="1054" y="2545"/>
                  <a:pt x="1046" y="2550"/>
                </a:cubicBezTo>
                <a:cubicBezTo>
                  <a:pt x="1043" y="2553"/>
                  <a:pt x="1039" y="2553"/>
                  <a:pt x="1035" y="2551"/>
                </a:cubicBezTo>
                <a:cubicBezTo>
                  <a:pt x="1035" y="2551"/>
                  <a:pt x="1035" y="2551"/>
                  <a:pt x="1035" y="2551"/>
                </a:cubicBezTo>
                <a:cubicBezTo>
                  <a:pt x="1019" y="2541"/>
                  <a:pt x="1003" y="2536"/>
                  <a:pt x="988" y="2536"/>
                </a:cubicBezTo>
                <a:cubicBezTo>
                  <a:pt x="973" y="2536"/>
                  <a:pt x="958" y="2541"/>
                  <a:pt x="944" y="2551"/>
                </a:cubicBezTo>
                <a:cubicBezTo>
                  <a:pt x="941" y="2553"/>
                  <a:pt x="937" y="2553"/>
                  <a:pt x="934" y="2551"/>
                </a:cubicBezTo>
                <a:cubicBezTo>
                  <a:pt x="934" y="2551"/>
                  <a:pt x="934" y="2551"/>
                  <a:pt x="934" y="2551"/>
                </a:cubicBezTo>
                <a:cubicBezTo>
                  <a:pt x="917" y="2543"/>
                  <a:pt x="901" y="2538"/>
                  <a:pt x="885" y="2537"/>
                </a:cubicBezTo>
                <a:cubicBezTo>
                  <a:pt x="868" y="2537"/>
                  <a:pt x="852" y="2541"/>
                  <a:pt x="834" y="2551"/>
                </a:cubicBezTo>
                <a:cubicBezTo>
                  <a:pt x="830" y="2554"/>
                  <a:pt x="824" y="2552"/>
                  <a:pt x="821" y="2548"/>
                </a:cubicBezTo>
                <a:cubicBezTo>
                  <a:pt x="820" y="2546"/>
                  <a:pt x="820" y="2544"/>
                  <a:pt x="820" y="2542"/>
                </a:cubicBezTo>
                <a:cubicBezTo>
                  <a:pt x="820" y="2542"/>
                  <a:pt x="820" y="2542"/>
                  <a:pt x="820" y="2542"/>
                </a:cubicBezTo>
                <a:cubicBezTo>
                  <a:pt x="824" y="2471"/>
                  <a:pt x="855" y="2407"/>
                  <a:pt x="904" y="2362"/>
                </a:cubicBezTo>
                <a:cubicBezTo>
                  <a:pt x="947" y="2320"/>
                  <a:pt x="1005" y="2293"/>
                  <a:pt x="1070" y="2289"/>
                </a:cubicBezTo>
                <a:cubicBezTo>
                  <a:pt x="1070" y="2262"/>
                  <a:pt x="1070" y="2262"/>
                  <a:pt x="1070" y="2262"/>
                </a:cubicBezTo>
                <a:close/>
                <a:moveTo>
                  <a:pt x="826" y="2015"/>
                </a:moveTo>
                <a:cubicBezTo>
                  <a:pt x="762" y="2015"/>
                  <a:pt x="709" y="2068"/>
                  <a:pt x="709" y="2133"/>
                </a:cubicBezTo>
                <a:cubicBezTo>
                  <a:pt x="709" y="2817"/>
                  <a:pt x="709" y="2817"/>
                  <a:pt x="709" y="2817"/>
                </a:cubicBezTo>
                <a:cubicBezTo>
                  <a:pt x="709" y="2881"/>
                  <a:pt x="762" y="2934"/>
                  <a:pt x="826" y="2934"/>
                </a:cubicBezTo>
                <a:cubicBezTo>
                  <a:pt x="1435" y="2934"/>
                  <a:pt x="1435" y="2934"/>
                  <a:pt x="1435" y="2934"/>
                </a:cubicBezTo>
                <a:cubicBezTo>
                  <a:pt x="1499" y="2934"/>
                  <a:pt x="1552" y="2881"/>
                  <a:pt x="1552" y="2817"/>
                </a:cubicBezTo>
                <a:cubicBezTo>
                  <a:pt x="1552" y="2133"/>
                  <a:pt x="1552" y="2133"/>
                  <a:pt x="1552" y="2133"/>
                </a:cubicBezTo>
                <a:cubicBezTo>
                  <a:pt x="1552" y="2068"/>
                  <a:pt x="1499" y="2015"/>
                  <a:pt x="1435" y="2015"/>
                </a:cubicBezTo>
                <a:lnTo>
                  <a:pt x="826" y="2015"/>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28" name="矩形 27"/>
          <p:cNvSpPr/>
          <p:nvPr/>
        </p:nvSpPr>
        <p:spPr>
          <a:xfrm>
            <a:off x="4448760" y="3284515"/>
            <a:ext cx="800219" cy="215444"/>
          </a:xfrm>
          <a:prstGeom prst="rect">
            <a:avLst/>
          </a:prstGeom>
          <a:noFill/>
        </p:spPr>
        <p:txBody>
          <a:bodyPr wrap="square" rtlCol="0">
            <a:spAutoFit/>
          </a:bodyPr>
          <a:lstStyle/>
          <a:p>
            <a:r>
              <a:rPr lang="zh-CN" altLang="en-US" sz="800" b="1" dirty="0">
                <a:latin typeface="+mn-ea"/>
              </a:rPr>
              <a:t>攻击手法习惯</a:t>
            </a:r>
            <a:endParaRPr lang="en-US" altLang="zh-CN" sz="800" b="1" dirty="0">
              <a:latin typeface="+mn-ea"/>
            </a:endParaRPr>
          </a:p>
        </p:txBody>
      </p:sp>
      <p:sp>
        <p:nvSpPr>
          <p:cNvPr id="33" name="TextBox 32"/>
          <p:cNvSpPr txBox="1"/>
          <p:nvPr/>
        </p:nvSpPr>
        <p:spPr>
          <a:xfrm>
            <a:off x="4982150" y="2927072"/>
            <a:ext cx="594305" cy="307777"/>
          </a:xfrm>
          <a:prstGeom prst="rect">
            <a:avLst/>
          </a:prstGeom>
          <a:noFill/>
        </p:spPr>
        <p:txBody>
          <a:bodyPr wrap="square" rtlCol="0">
            <a:spAutoFit/>
          </a:bodyPr>
          <a:lstStyle/>
          <a:p>
            <a:pPr algn="ctr"/>
            <a:r>
              <a:rPr lang="en-US" altLang="zh-CN" sz="1400" b="1" dirty="0" smtClean="0">
                <a:latin typeface="+mn-ea"/>
              </a:rPr>
              <a:t>…</a:t>
            </a:r>
            <a:endParaRPr lang="zh-CN" altLang="en-US" sz="1400" b="1" dirty="0">
              <a:latin typeface="+mn-ea"/>
            </a:endParaRPr>
          </a:p>
        </p:txBody>
      </p:sp>
      <p:sp>
        <p:nvSpPr>
          <p:cNvPr id="34" name="右大括号 33"/>
          <p:cNvSpPr/>
          <p:nvPr/>
        </p:nvSpPr>
        <p:spPr>
          <a:xfrm>
            <a:off x="5405149" y="1742028"/>
            <a:ext cx="192982" cy="3091022"/>
          </a:xfrm>
          <a:prstGeom prst="rightBrace">
            <a:avLst/>
          </a:prstGeom>
          <a:ln w="95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p>
        </p:txBody>
      </p:sp>
      <p:sp>
        <p:nvSpPr>
          <p:cNvPr id="35" name="椭圆 34"/>
          <p:cNvSpPr/>
          <p:nvPr/>
        </p:nvSpPr>
        <p:spPr>
          <a:xfrm rot="20373722">
            <a:off x="6619541" y="1643096"/>
            <a:ext cx="689759" cy="395809"/>
          </a:xfrm>
          <a:prstGeom prst="ellipse">
            <a:avLst/>
          </a:prstGeom>
          <a:noFill/>
          <a:ln w="19050">
            <a:solidFill>
              <a:srgbClr val="FF0000"/>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sz="1200" b="1" dirty="0">
                <a:solidFill>
                  <a:srgbClr val="FF0000"/>
                </a:solidFill>
                <a:latin typeface="+mn-ea"/>
              </a:rPr>
              <a:t>溯源</a:t>
            </a:r>
            <a:r>
              <a:rPr lang="zh-CN" altLang="en-US" sz="1200" b="1" dirty="0" smtClean="0">
                <a:solidFill>
                  <a:srgbClr val="FF0000"/>
                </a:solidFill>
                <a:latin typeface="+mn-ea"/>
              </a:rPr>
              <a:t>取证</a:t>
            </a:r>
            <a:endParaRPr lang="zh-CN" altLang="en-US" sz="1200" b="1" dirty="0">
              <a:solidFill>
                <a:srgbClr val="FF0000"/>
              </a:solidFill>
              <a:latin typeface="+mn-ea"/>
            </a:endParaRPr>
          </a:p>
        </p:txBody>
      </p:sp>
      <p:sp>
        <p:nvSpPr>
          <p:cNvPr id="36" name="KSO_Shape"/>
          <p:cNvSpPr>
            <a:spLocks/>
          </p:cNvSpPr>
          <p:nvPr/>
        </p:nvSpPr>
        <p:spPr bwMode="auto">
          <a:xfrm>
            <a:off x="10904220" y="2851034"/>
            <a:ext cx="689164" cy="952500"/>
          </a:xfrm>
          <a:custGeom>
            <a:avLst/>
            <a:gdLst>
              <a:gd name="T0" fmla="*/ 279403 w 4689"/>
              <a:gd name="T1" fmla="*/ 1265 h 7532"/>
              <a:gd name="T2" fmla="*/ 785411 w 4689"/>
              <a:gd name="T3" fmla="*/ 255956 h 7532"/>
              <a:gd name="T4" fmla="*/ 781116 w 4689"/>
              <a:gd name="T5" fmla="*/ 328291 h 7532"/>
              <a:gd name="T6" fmla="*/ 771516 w 4689"/>
              <a:gd name="T7" fmla="*/ 377611 h 7532"/>
              <a:gd name="T8" fmla="*/ 752569 w 4689"/>
              <a:gd name="T9" fmla="*/ 423137 h 7532"/>
              <a:gd name="T10" fmla="*/ 721749 w 4689"/>
              <a:gd name="T11" fmla="*/ 463098 h 7532"/>
              <a:gd name="T12" fmla="*/ 686382 w 4689"/>
              <a:gd name="T13" fmla="*/ 489908 h 7532"/>
              <a:gd name="T14" fmla="*/ 657583 w 4689"/>
              <a:gd name="T15" fmla="*/ 504324 h 7532"/>
              <a:gd name="T16" fmla="*/ 621205 w 4689"/>
              <a:gd name="T17" fmla="*/ 515200 h 7532"/>
              <a:gd name="T18" fmla="*/ 586848 w 4689"/>
              <a:gd name="T19" fmla="*/ 518994 h 7532"/>
              <a:gd name="T20" fmla="*/ 554259 w 4689"/>
              <a:gd name="T21" fmla="*/ 516970 h 7532"/>
              <a:gd name="T22" fmla="*/ 525207 w 4689"/>
              <a:gd name="T23" fmla="*/ 510900 h 7532"/>
              <a:gd name="T24" fmla="*/ 500955 w 4689"/>
              <a:gd name="T25" fmla="*/ 501289 h 7532"/>
              <a:gd name="T26" fmla="*/ 482008 w 4689"/>
              <a:gd name="T27" fmla="*/ 489908 h 7532"/>
              <a:gd name="T28" fmla="*/ 456241 w 4689"/>
              <a:gd name="T29" fmla="*/ 466386 h 7532"/>
              <a:gd name="T30" fmla="*/ 428452 w 4689"/>
              <a:gd name="T31" fmla="*/ 428701 h 7532"/>
              <a:gd name="T32" fmla="*/ 410768 w 4689"/>
              <a:gd name="T33" fmla="*/ 387475 h 7532"/>
              <a:gd name="T34" fmla="*/ 400663 w 4689"/>
              <a:gd name="T35" fmla="*/ 343972 h 7532"/>
              <a:gd name="T36" fmla="*/ 395863 w 4689"/>
              <a:gd name="T37" fmla="*/ 289594 h 7532"/>
              <a:gd name="T38" fmla="*/ 505 w 4689"/>
              <a:gd name="T39" fmla="*/ 801000 h 7532"/>
              <a:gd name="T40" fmla="*/ 5305 w 4689"/>
              <a:gd name="T41" fmla="*/ 1868579 h 7532"/>
              <a:gd name="T42" fmla="*/ 8084 w 4689"/>
              <a:gd name="T43" fmla="*/ 1881984 h 7532"/>
              <a:gd name="T44" fmla="*/ 15410 w 4689"/>
              <a:gd name="T45" fmla="*/ 1881225 h 7532"/>
              <a:gd name="T46" fmla="*/ 28799 w 4689"/>
              <a:gd name="T47" fmla="*/ 1865544 h 7532"/>
              <a:gd name="T48" fmla="*/ 50020 w 4689"/>
              <a:gd name="T49" fmla="*/ 1828871 h 7532"/>
              <a:gd name="T50" fmla="*/ 212458 w 4689"/>
              <a:gd name="T51" fmla="*/ 1516514 h 7532"/>
              <a:gd name="T52" fmla="*/ 215489 w 4689"/>
              <a:gd name="T53" fmla="*/ 1451007 h 7532"/>
              <a:gd name="T54" fmla="*/ 214226 w 4689"/>
              <a:gd name="T55" fmla="*/ 1180129 h 7532"/>
              <a:gd name="T56" fmla="*/ 215236 w 4689"/>
              <a:gd name="T57" fmla="*/ 1131315 h 7532"/>
              <a:gd name="T58" fmla="*/ 218015 w 4689"/>
              <a:gd name="T59" fmla="*/ 1141432 h 7532"/>
              <a:gd name="T60" fmla="*/ 237720 w 4689"/>
              <a:gd name="T61" fmla="*/ 1285597 h 7532"/>
              <a:gd name="T62" fmla="*/ 254646 w 4689"/>
              <a:gd name="T63" fmla="*/ 1400423 h 7532"/>
              <a:gd name="T64" fmla="*/ 258183 w 4689"/>
              <a:gd name="T65" fmla="*/ 1410793 h 7532"/>
              <a:gd name="T66" fmla="*/ 154859 w 4689"/>
              <a:gd name="T67" fmla="*/ 615862 h 7532"/>
              <a:gd name="T68" fmla="*/ 104334 w 4689"/>
              <a:gd name="T69" fmla="*/ 624462 h 7532"/>
              <a:gd name="T70" fmla="*/ 64167 w 4689"/>
              <a:gd name="T71" fmla="*/ 643178 h 7532"/>
              <a:gd name="T72" fmla="*/ 34357 w 4689"/>
              <a:gd name="T73" fmla="*/ 671252 h 7532"/>
              <a:gd name="T74" fmla="*/ 13894 w 4689"/>
              <a:gd name="T75" fmla="*/ 706408 h 7532"/>
              <a:gd name="T76" fmla="*/ 2779 w 4689"/>
              <a:gd name="T77" fmla="*/ 746875 h 7532"/>
              <a:gd name="T78" fmla="*/ 0 w 4689"/>
              <a:gd name="T79" fmla="*/ 791895 h 7532"/>
              <a:gd name="T80" fmla="*/ 969827 w 4689"/>
              <a:gd name="T81" fmla="*/ 614598 h 7532"/>
              <a:gd name="T82" fmla="*/ 1002668 w 4689"/>
              <a:gd name="T83" fmla="*/ 612321 h 7532"/>
              <a:gd name="T84" fmla="*/ 1045109 w 4689"/>
              <a:gd name="T85" fmla="*/ 616874 h 7532"/>
              <a:gd name="T86" fmla="*/ 1092855 w 4689"/>
              <a:gd name="T87" fmla="*/ 630785 h 7532"/>
              <a:gd name="T88" fmla="*/ 1120139 w 4689"/>
              <a:gd name="T89" fmla="*/ 645960 h 7532"/>
              <a:gd name="T90" fmla="*/ 1140096 w 4689"/>
              <a:gd name="T91" fmla="*/ 663159 h 7532"/>
              <a:gd name="T92" fmla="*/ 1156769 w 4689"/>
              <a:gd name="T93" fmla="*/ 685416 h 7532"/>
              <a:gd name="T94" fmla="*/ 1168390 w 4689"/>
              <a:gd name="T95" fmla="*/ 712984 h 7532"/>
              <a:gd name="T96" fmla="*/ 1174200 w 4689"/>
              <a:gd name="T97" fmla="*/ 746369 h 7532"/>
              <a:gd name="T98" fmla="*/ 1174706 w 4689"/>
              <a:gd name="T99" fmla="*/ 838686 h 7532"/>
              <a:gd name="T100" fmla="*/ 1184558 w 4689"/>
              <a:gd name="T101" fmla="*/ 1867568 h 7532"/>
              <a:gd name="T102" fmla="*/ 1183295 w 4689"/>
              <a:gd name="T103" fmla="*/ 1874649 h 7532"/>
              <a:gd name="T104" fmla="*/ 1179253 w 4689"/>
              <a:gd name="T105" fmla="*/ 1877937 h 7532"/>
              <a:gd name="T106" fmla="*/ 1165359 w 4689"/>
              <a:gd name="T107" fmla="*/ 1864280 h 7532"/>
              <a:gd name="T108" fmla="*/ 1121907 w 4689"/>
              <a:gd name="T109" fmla="*/ 1789162 h 7532"/>
              <a:gd name="T110" fmla="*/ 970079 w 4689"/>
              <a:gd name="T111" fmla="*/ 1127268 h 7532"/>
              <a:gd name="T112" fmla="*/ 958711 w 4689"/>
              <a:gd name="T113" fmla="*/ 1176841 h 7532"/>
              <a:gd name="T114" fmla="*/ 931428 w 4689"/>
              <a:gd name="T115" fmla="*/ 1324294 h 7532"/>
              <a:gd name="T116" fmla="*/ 969069 w 4689"/>
              <a:gd name="T117" fmla="*/ 614851 h 7532"/>
              <a:gd name="T118" fmla="*/ 91198 w 4689"/>
              <a:gd name="T119" fmla="*/ 1905000 h 7532"/>
              <a:gd name="T120" fmla="*/ 83871 w 4689"/>
              <a:gd name="T121" fmla="*/ 1899942 h 7532"/>
              <a:gd name="T122" fmla="*/ 82608 w 4689"/>
              <a:gd name="T123" fmla="*/ 1885525 h 7532"/>
              <a:gd name="T124" fmla="*/ 89429 w 4689"/>
              <a:gd name="T125" fmla="*/ 1864280 h 753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4689" h="7532">
                <a:moveTo>
                  <a:pt x="1106" y="5"/>
                </a:moveTo>
                <a:lnTo>
                  <a:pt x="3556" y="0"/>
                </a:lnTo>
                <a:lnTo>
                  <a:pt x="3113" y="705"/>
                </a:lnTo>
                <a:lnTo>
                  <a:pt x="1552" y="701"/>
                </a:lnTo>
                <a:lnTo>
                  <a:pt x="1106" y="5"/>
                </a:lnTo>
                <a:close/>
                <a:moveTo>
                  <a:pt x="1563" y="849"/>
                </a:moveTo>
                <a:lnTo>
                  <a:pt x="3110" y="849"/>
                </a:lnTo>
                <a:lnTo>
                  <a:pt x="3109" y="1012"/>
                </a:lnTo>
                <a:lnTo>
                  <a:pt x="3107" y="1094"/>
                </a:lnTo>
                <a:lnTo>
                  <a:pt x="3103" y="1176"/>
                </a:lnTo>
                <a:lnTo>
                  <a:pt x="3101" y="1216"/>
                </a:lnTo>
                <a:lnTo>
                  <a:pt x="3096" y="1258"/>
                </a:lnTo>
                <a:lnTo>
                  <a:pt x="3092" y="1298"/>
                </a:lnTo>
                <a:lnTo>
                  <a:pt x="3086" y="1337"/>
                </a:lnTo>
                <a:lnTo>
                  <a:pt x="3080" y="1377"/>
                </a:lnTo>
                <a:lnTo>
                  <a:pt x="3072" y="1416"/>
                </a:lnTo>
                <a:lnTo>
                  <a:pt x="3063" y="1455"/>
                </a:lnTo>
                <a:lnTo>
                  <a:pt x="3054" y="1493"/>
                </a:lnTo>
                <a:lnTo>
                  <a:pt x="3042" y="1531"/>
                </a:lnTo>
                <a:lnTo>
                  <a:pt x="3029" y="1567"/>
                </a:lnTo>
                <a:lnTo>
                  <a:pt x="3014" y="1604"/>
                </a:lnTo>
                <a:lnTo>
                  <a:pt x="2998" y="1639"/>
                </a:lnTo>
                <a:lnTo>
                  <a:pt x="2979" y="1673"/>
                </a:lnTo>
                <a:lnTo>
                  <a:pt x="2959" y="1707"/>
                </a:lnTo>
                <a:lnTo>
                  <a:pt x="2937" y="1739"/>
                </a:lnTo>
                <a:lnTo>
                  <a:pt x="2913" y="1771"/>
                </a:lnTo>
                <a:lnTo>
                  <a:pt x="2887" y="1802"/>
                </a:lnTo>
                <a:lnTo>
                  <a:pt x="2857" y="1831"/>
                </a:lnTo>
                <a:lnTo>
                  <a:pt x="2826" y="1860"/>
                </a:lnTo>
                <a:lnTo>
                  <a:pt x="2793" y="1887"/>
                </a:lnTo>
                <a:lnTo>
                  <a:pt x="2757" y="1913"/>
                </a:lnTo>
                <a:lnTo>
                  <a:pt x="2737" y="1925"/>
                </a:lnTo>
                <a:lnTo>
                  <a:pt x="2717" y="1937"/>
                </a:lnTo>
                <a:lnTo>
                  <a:pt x="2696" y="1949"/>
                </a:lnTo>
                <a:lnTo>
                  <a:pt x="2676" y="1960"/>
                </a:lnTo>
                <a:lnTo>
                  <a:pt x="2631" y="1982"/>
                </a:lnTo>
                <a:lnTo>
                  <a:pt x="2603" y="1994"/>
                </a:lnTo>
                <a:lnTo>
                  <a:pt x="2573" y="2005"/>
                </a:lnTo>
                <a:lnTo>
                  <a:pt x="2545" y="2015"/>
                </a:lnTo>
                <a:lnTo>
                  <a:pt x="2516" y="2024"/>
                </a:lnTo>
                <a:lnTo>
                  <a:pt x="2488" y="2031"/>
                </a:lnTo>
                <a:lnTo>
                  <a:pt x="2459" y="2037"/>
                </a:lnTo>
                <a:lnTo>
                  <a:pt x="2432" y="2042"/>
                </a:lnTo>
                <a:lnTo>
                  <a:pt x="2404" y="2046"/>
                </a:lnTo>
                <a:lnTo>
                  <a:pt x="2376" y="2049"/>
                </a:lnTo>
                <a:lnTo>
                  <a:pt x="2349" y="2051"/>
                </a:lnTo>
                <a:lnTo>
                  <a:pt x="2323" y="2052"/>
                </a:lnTo>
                <a:lnTo>
                  <a:pt x="2296" y="2052"/>
                </a:lnTo>
                <a:lnTo>
                  <a:pt x="2269" y="2052"/>
                </a:lnTo>
                <a:lnTo>
                  <a:pt x="2244" y="2050"/>
                </a:lnTo>
                <a:lnTo>
                  <a:pt x="2219" y="2048"/>
                </a:lnTo>
                <a:lnTo>
                  <a:pt x="2194" y="2044"/>
                </a:lnTo>
                <a:lnTo>
                  <a:pt x="2170" y="2041"/>
                </a:lnTo>
                <a:lnTo>
                  <a:pt x="2147" y="2037"/>
                </a:lnTo>
                <a:lnTo>
                  <a:pt x="2124" y="2031"/>
                </a:lnTo>
                <a:lnTo>
                  <a:pt x="2101" y="2026"/>
                </a:lnTo>
                <a:lnTo>
                  <a:pt x="2079" y="2020"/>
                </a:lnTo>
                <a:lnTo>
                  <a:pt x="2059" y="2013"/>
                </a:lnTo>
                <a:lnTo>
                  <a:pt x="2039" y="2006"/>
                </a:lnTo>
                <a:lnTo>
                  <a:pt x="2019" y="1998"/>
                </a:lnTo>
                <a:lnTo>
                  <a:pt x="2001" y="1991"/>
                </a:lnTo>
                <a:lnTo>
                  <a:pt x="1983" y="1982"/>
                </a:lnTo>
                <a:lnTo>
                  <a:pt x="1966" y="1973"/>
                </a:lnTo>
                <a:lnTo>
                  <a:pt x="1950" y="1965"/>
                </a:lnTo>
                <a:lnTo>
                  <a:pt x="1935" y="1956"/>
                </a:lnTo>
                <a:lnTo>
                  <a:pt x="1921" y="1947"/>
                </a:lnTo>
                <a:lnTo>
                  <a:pt x="1908" y="1937"/>
                </a:lnTo>
                <a:lnTo>
                  <a:pt x="1896" y="1928"/>
                </a:lnTo>
                <a:lnTo>
                  <a:pt x="1864" y="1901"/>
                </a:lnTo>
                <a:lnTo>
                  <a:pt x="1835" y="1873"/>
                </a:lnTo>
                <a:lnTo>
                  <a:pt x="1806" y="1844"/>
                </a:lnTo>
                <a:lnTo>
                  <a:pt x="1781" y="1816"/>
                </a:lnTo>
                <a:lnTo>
                  <a:pt x="1757" y="1786"/>
                </a:lnTo>
                <a:lnTo>
                  <a:pt x="1735" y="1756"/>
                </a:lnTo>
                <a:lnTo>
                  <a:pt x="1715" y="1725"/>
                </a:lnTo>
                <a:lnTo>
                  <a:pt x="1696" y="1695"/>
                </a:lnTo>
                <a:lnTo>
                  <a:pt x="1680" y="1663"/>
                </a:lnTo>
                <a:lnTo>
                  <a:pt x="1663" y="1630"/>
                </a:lnTo>
                <a:lnTo>
                  <a:pt x="1650" y="1599"/>
                </a:lnTo>
                <a:lnTo>
                  <a:pt x="1637" y="1566"/>
                </a:lnTo>
                <a:lnTo>
                  <a:pt x="1626" y="1532"/>
                </a:lnTo>
                <a:lnTo>
                  <a:pt x="1615" y="1498"/>
                </a:lnTo>
                <a:lnTo>
                  <a:pt x="1606" y="1464"/>
                </a:lnTo>
                <a:lnTo>
                  <a:pt x="1599" y="1430"/>
                </a:lnTo>
                <a:lnTo>
                  <a:pt x="1592" y="1395"/>
                </a:lnTo>
                <a:lnTo>
                  <a:pt x="1586" y="1360"/>
                </a:lnTo>
                <a:lnTo>
                  <a:pt x="1581" y="1325"/>
                </a:lnTo>
                <a:lnTo>
                  <a:pt x="1577" y="1289"/>
                </a:lnTo>
                <a:lnTo>
                  <a:pt x="1574" y="1254"/>
                </a:lnTo>
                <a:lnTo>
                  <a:pt x="1570" y="1218"/>
                </a:lnTo>
                <a:lnTo>
                  <a:pt x="1567" y="1145"/>
                </a:lnTo>
                <a:lnTo>
                  <a:pt x="1565" y="1072"/>
                </a:lnTo>
                <a:lnTo>
                  <a:pt x="1564" y="998"/>
                </a:lnTo>
                <a:lnTo>
                  <a:pt x="1563" y="849"/>
                </a:lnTo>
                <a:close/>
                <a:moveTo>
                  <a:pt x="2" y="3167"/>
                </a:moveTo>
                <a:lnTo>
                  <a:pt x="26" y="7326"/>
                </a:lnTo>
                <a:lnTo>
                  <a:pt x="25" y="7339"/>
                </a:lnTo>
                <a:lnTo>
                  <a:pt x="21" y="7371"/>
                </a:lnTo>
                <a:lnTo>
                  <a:pt x="21" y="7388"/>
                </a:lnTo>
                <a:lnTo>
                  <a:pt x="23" y="7407"/>
                </a:lnTo>
                <a:lnTo>
                  <a:pt x="25" y="7423"/>
                </a:lnTo>
                <a:lnTo>
                  <a:pt x="27" y="7430"/>
                </a:lnTo>
                <a:lnTo>
                  <a:pt x="29" y="7435"/>
                </a:lnTo>
                <a:lnTo>
                  <a:pt x="32" y="7441"/>
                </a:lnTo>
                <a:lnTo>
                  <a:pt x="37" y="7444"/>
                </a:lnTo>
                <a:lnTo>
                  <a:pt x="41" y="7445"/>
                </a:lnTo>
                <a:lnTo>
                  <a:pt x="47" y="7445"/>
                </a:lnTo>
                <a:lnTo>
                  <a:pt x="53" y="7443"/>
                </a:lnTo>
                <a:lnTo>
                  <a:pt x="61" y="7438"/>
                </a:lnTo>
                <a:lnTo>
                  <a:pt x="70" y="7432"/>
                </a:lnTo>
                <a:lnTo>
                  <a:pt x="78" y="7422"/>
                </a:lnTo>
                <a:lnTo>
                  <a:pt x="89" y="7410"/>
                </a:lnTo>
                <a:lnTo>
                  <a:pt x="101" y="7395"/>
                </a:lnTo>
                <a:lnTo>
                  <a:pt x="114" y="7376"/>
                </a:lnTo>
                <a:lnTo>
                  <a:pt x="129" y="7354"/>
                </a:lnTo>
                <a:lnTo>
                  <a:pt x="144" y="7329"/>
                </a:lnTo>
                <a:lnTo>
                  <a:pt x="160" y="7301"/>
                </a:lnTo>
                <a:lnTo>
                  <a:pt x="179" y="7268"/>
                </a:lnTo>
                <a:lnTo>
                  <a:pt x="198" y="7231"/>
                </a:lnTo>
                <a:lnTo>
                  <a:pt x="833" y="6030"/>
                </a:lnTo>
                <a:lnTo>
                  <a:pt x="835" y="6025"/>
                </a:lnTo>
                <a:lnTo>
                  <a:pt x="837" y="6017"/>
                </a:lnTo>
                <a:lnTo>
                  <a:pt x="841" y="5996"/>
                </a:lnTo>
                <a:lnTo>
                  <a:pt x="844" y="5969"/>
                </a:lnTo>
                <a:lnTo>
                  <a:pt x="846" y="5934"/>
                </a:lnTo>
                <a:lnTo>
                  <a:pt x="848" y="5893"/>
                </a:lnTo>
                <a:lnTo>
                  <a:pt x="851" y="5846"/>
                </a:lnTo>
                <a:lnTo>
                  <a:pt x="853" y="5737"/>
                </a:lnTo>
                <a:lnTo>
                  <a:pt x="854" y="5611"/>
                </a:lnTo>
                <a:lnTo>
                  <a:pt x="854" y="5474"/>
                </a:lnTo>
                <a:lnTo>
                  <a:pt x="853" y="5185"/>
                </a:lnTo>
                <a:lnTo>
                  <a:pt x="849" y="4903"/>
                </a:lnTo>
                <a:lnTo>
                  <a:pt x="848" y="4666"/>
                </a:lnTo>
                <a:lnTo>
                  <a:pt x="848" y="4576"/>
                </a:lnTo>
                <a:lnTo>
                  <a:pt x="848" y="4512"/>
                </a:lnTo>
                <a:lnTo>
                  <a:pt x="849" y="4490"/>
                </a:lnTo>
                <a:lnTo>
                  <a:pt x="851" y="4477"/>
                </a:lnTo>
                <a:lnTo>
                  <a:pt x="852" y="4473"/>
                </a:lnTo>
                <a:lnTo>
                  <a:pt x="853" y="4472"/>
                </a:lnTo>
                <a:lnTo>
                  <a:pt x="854" y="4473"/>
                </a:lnTo>
                <a:lnTo>
                  <a:pt x="855" y="4476"/>
                </a:lnTo>
                <a:lnTo>
                  <a:pt x="863" y="4513"/>
                </a:lnTo>
                <a:lnTo>
                  <a:pt x="871" y="4567"/>
                </a:lnTo>
                <a:lnTo>
                  <a:pt x="881" y="4633"/>
                </a:lnTo>
                <a:lnTo>
                  <a:pt x="892" y="4712"/>
                </a:lnTo>
                <a:lnTo>
                  <a:pt x="916" y="4891"/>
                </a:lnTo>
                <a:lnTo>
                  <a:pt x="941" y="5083"/>
                </a:lnTo>
                <a:lnTo>
                  <a:pt x="966" y="5269"/>
                </a:lnTo>
                <a:lnTo>
                  <a:pt x="978" y="5352"/>
                </a:lnTo>
                <a:lnTo>
                  <a:pt x="989" y="5426"/>
                </a:lnTo>
                <a:lnTo>
                  <a:pt x="999" y="5489"/>
                </a:lnTo>
                <a:lnTo>
                  <a:pt x="1008" y="5537"/>
                </a:lnTo>
                <a:lnTo>
                  <a:pt x="1012" y="5554"/>
                </a:lnTo>
                <a:lnTo>
                  <a:pt x="1015" y="5567"/>
                </a:lnTo>
                <a:lnTo>
                  <a:pt x="1019" y="5575"/>
                </a:lnTo>
                <a:lnTo>
                  <a:pt x="1020" y="5577"/>
                </a:lnTo>
                <a:lnTo>
                  <a:pt x="1022" y="5578"/>
                </a:lnTo>
                <a:lnTo>
                  <a:pt x="1298" y="5578"/>
                </a:lnTo>
                <a:lnTo>
                  <a:pt x="3429" y="2428"/>
                </a:lnTo>
                <a:lnTo>
                  <a:pt x="658" y="2434"/>
                </a:lnTo>
                <a:lnTo>
                  <a:pt x="613" y="2435"/>
                </a:lnTo>
                <a:lnTo>
                  <a:pt x="570" y="2439"/>
                </a:lnTo>
                <a:lnTo>
                  <a:pt x="528" y="2444"/>
                </a:lnTo>
                <a:lnTo>
                  <a:pt x="488" y="2451"/>
                </a:lnTo>
                <a:lnTo>
                  <a:pt x="450" y="2458"/>
                </a:lnTo>
                <a:lnTo>
                  <a:pt x="413" y="2469"/>
                </a:lnTo>
                <a:lnTo>
                  <a:pt x="378" y="2481"/>
                </a:lnTo>
                <a:lnTo>
                  <a:pt x="345" y="2494"/>
                </a:lnTo>
                <a:lnTo>
                  <a:pt x="313" y="2510"/>
                </a:lnTo>
                <a:lnTo>
                  <a:pt x="283" y="2526"/>
                </a:lnTo>
                <a:lnTo>
                  <a:pt x="254" y="2543"/>
                </a:lnTo>
                <a:lnTo>
                  <a:pt x="228" y="2563"/>
                </a:lnTo>
                <a:lnTo>
                  <a:pt x="202" y="2584"/>
                </a:lnTo>
                <a:lnTo>
                  <a:pt x="179" y="2606"/>
                </a:lnTo>
                <a:lnTo>
                  <a:pt x="156" y="2629"/>
                </a:lnTo>
                <a:lnTo>
                  <a:pt x="136" y="2654"/>
                </a:lnTo>
                <a:lnTo>
                  <a:pt x="116" y="2679"/>
                </a:lnTo>
                <a:lnTo>
                  <a:pt x="99" y="2706"/>
                </a:lnTo>
                <a:lnTo>
                  <a:pt x="83" y="2734"/>
                </a:lnTo>
                <a:lnTo>
                  <a:pt x="68" y="2763"/>
                </a:lnTo>
                <a:lnTo>
                  <a:pt x="55" y="2793"/>
                </a:lnTo>
                <a:lnTo>
                  <a:pt x="43" y="2823"/>
                </a:lnTo>
                <a:lnTo>
                  <a:pt x="33" y="2855"/>
                </a:lnTo>
                <a:lnTo>
                  <a:pt x="25" y="2886"/>
                </a:lnTo>
                <a:lnTo>
                  <a:pt x="17" y="2920"/>
                </a:lnTo>
                <a:lnTo>
                  <a:pt x="11" y="2953"/>
                </a:lnTo>
                <a:lnTo>
                  <a:pt x="6" y="2988"/>
                </a:lnTo>
                <a:lnTo>
                  <a:pt x="3" y="3023"/>
                </a:lnTo>
                <a:lnTo>
                  <a:pt x="1" y="3058"/>
                </a:lnTo>
                <a:lnTo>
                  <a:pt x="0" y="3094"/>
                </a:lnTo>
                <a:lnTo>
                  <a:pt x="0" y="3131"/>
                </a:lnTo>
                <a:lnTo>
                  <a:pt x="2" y="3167"/>
                </a:lnTo>
                <a:close/>
                <a:moveTo>
                  <a:pt x="3836" y="2431"/>
                </a:moveTo>
                <a:lnTo>
                  <a:pt x="3836" y="2431"/>
                </a:lnTo>
                <a:lnTo>
                  <a:pt x="3839" y="2430"/>
                </a:lnTo>
                <a:lnTo>
                  <a:pt x="3847" y="2428"/>
                </a:lnTo>
                <a:lnTo>
                  <a:pt x="3874" y="2424"/>
                </a:lnTo>
                <a:lnTo>
                  <a:pt x="3915" y="2422"/>
                </a:lnTo>
                <a:lnTo>
                  <a:pt x="3941" y="2421"/>
                </a:lnTo>
                <a:lnTo>
                  <a:pt x="3969" y="2421"/>
                </a:lnTo>
                <a:lnTo>
                  <a:pt x="3998" y="2422"/>
                </a:lnTo>
                <a:lnTo>
                  <a:pt x="4031" y="2424"/>
                </a:lnTo>
                <a:lnTo>
                  <a:pt x="4065" y="2428"/>
                </a:lnTo>
                <a:lnTo>
                  <a:pt x="4100" y="2432"/>
                </a:lnTo>
                <a:lnTo>
                  <a:pt x="4137" y="2439"/>
                </a:lnTo>
                <a:lnTo>
                  <a:pt x="4174" y="2446"/>
                </a:lnTo>
                <a:lnTo>
                  <a:pt x="4213" y="2455"/>
                </a:lnTo>
                <a:lnTo>
                  <a:pt x="4250" y="2466"/>
                </a:lnTo>
                <a:lnTo>
                  <a:pt x="4288" y="2479"/>
                </a:lnTo>
                <a:lnTo>
                  <a:pt x="4326" y="2494"/>
                </a:lnTo>
                <a:lnTo>
                  <a:pt x="4363" y="2512"/>
                </a:lnTo>
                <a:lnTo>
                  <a:pt x="4381" y="2522"/>
                </a:lnTo>
                <a:lnTo>
                  <a:pt x="4399" y="2531"/>
                </a:lnTo>
                <a:lnTo>
                  <a:pt x="4417" y="2542"/>
                </a:lnTo>
                <a:lnTo>
                  <a:pt x="4434" y="2554"/>
                </a:lnTo>
                <a:lnTo>
                  <a:pt x="4451" y="2566"/>
                </a:lnTo>
                <a:lnTo>
                  <a:pt x="4467" y="2580"/>
                </a:lnTo>
                <a:lnTo>
                  <a:pt x="4483" y="2593"/>
                </a:lnTo>
                <a:lnTo>
                  <a:pt x="4499" y="2607"/>
                </a:lnTo>
                <a:lnTo>
                  <a:pt x="4513" y="2622"/>
                </a:lnTo>
                <a:lnTo>
                  <a:pt x="4528" y="2639"/>
                </a:lnTo>
                <a:lnTo>
                  <a:pt x="4541" y="2655"/>
                </a:lnTo>
                <a:lnTo>
                  <a:pt x="4554" y="2672"/>
                </a:lnTo>
                <a:lnTo>
                  <a:pt x="4568" y="2691"/>
                </a:lnTo>
                <a:lnTo>
                  <a:pt x="4579" y="2710"/>
                </a:lnTo>
                <a:lnTo>
                  <a:pt x="4589" y="2729"/>
                </a:lnTo>
                <a:lnTo>
                  <a:pt x="4600" y="2751"/>
                </a:lnTo>
                <a:lnTo>
                  <a:pt x="4609" y="2772"/>
                </a:lnTo>
                <a:lnTo>
                  <a:pt x="4618" y="2795"/>
                </a:lnTo>
                <a:lnTo>
                  <a:pt x="4625" y="2819"/>
                </a:lnTo>
                <a:lnTo>
                  <a:pt x="4632" y="2843"/>
                </a:lnTo>
                <a:lnTo>
                  <a:pt x="4637" y="2869"/>
                </a:lnTo>
                <a:lnTo>
                  <a:pt x="4642" y="2895"/>
                </a:lnTo>
                <a:lnTo>
                  <a:pt x="4645" y="2923"/>
                </a:lnTo>
                <a:lnTo>
                  <a:pt x="4648" y="2951"/>
                </a:lnTo>
                <a:lnTo>
                  <a:pt x="4650" y="2980"/>
                </a:lnTo>
                <a:lnTo>
                  <a:pt x="4650" y="3011"/>
                </a:lnTo>
                <a:lnTo>
                  <a:pt x="4650" y="3128"/>
                </a:lnTo>
                <a:lnTo>
                  <a:pt x="4650" y="3316"/>
                </a:lnTo>
                <a:lnTo>
                  <a:pt x="4653" y="3866"/>
                </a:lnTo>
                <a:lnTo>
                  <a:pt x="4659" y="4574"/>
                </a:lnTo>
                <a:lnTo>
                  <a:pt x="4667" y="5351"/>
                </a:lnTo>
                <a:lnTo>
                  <a:pt x="4681" y="6758"/>
                </a:lnTo>
                <a:lnTo>
                  <a:pt x="4689" y="7384"/>
                </a:lnTo>
                <a:lnTo>
                  <a:pt x="4689" y="7389"/>
                </a:lnTo>
                <a:lnTo>
                  <a:pt x="4688" y="7400"/>
                </a:lnTo>
                <a:lnTo>
                  <a:pt x="4687" y="7406"/>
                </a:lnTo>
                <a:lnTo>
                  <a:pt x="4684" y="7412"/>
                </a:lnTo>
                <a:lnTo>
                  <a:pt x="4682" y="7418"/>
                </a:lnTo>
                <a:lnTo>
                  <a:pt x="4679" y="7422"/>
                </a:lnTo>
                <a:lnTo>
                  <a:pt x="4675" y="7425"/>
                </a:lnTo>
                <a:lnTo>
                  <a:pt x="4671" y="7425"/>
                </a:lnTo>
                <a:lnTo>
                  <a:pt x="4668" y="7425"/>
                </a:lnTo>
                <a:lnTo>
                  <a:pt x="4660" y="7422"/>
                </a:lnTo>
                <a:lnTo>
                  <a:pt x="4652" y="7415"/>
                </a:lnTo>
                <a:lnTo>
                  <a:pt x="4641" y="7406"/>
                </a:lnTo>
                <a:lnTo>
                  <a:pt x="4629" y="7390"/>
                </a:lnTo>
                <a:lnTo>
                  <a:pt x="4613" y="7371"/>
                </a:lnTo>
                <a:lnTo>
                  <a:pt x="4597" y="7344"/>
                </a:lnTo>
                <a:lnTo>
                  <a:pt x="4572" y="7304"/>
                </a:lnTo>
                <a:lnTo>
                  <a:pt x="4537" y="7244"/>
                </a:lnTo>
                <a:lnTo>
                  <a:pt x="4441" y="7074"/>
                </a:lnTo>
                <a:lnTo>
                  <a:pt x="4322" y="6861"/>
                </a:lnTo>
                <a:lnTo>
                  <a:pt x="4193" y="6629"/>
                </a:lnTo>
                <a:lnTo>
                  <a:pt x="3964" y="6214"/>
                </a:lnTo>
                <a:lnTo>
                  <a:pt x="3862" y="6030"/>
                </a:lnTo>
                <a:lnTo>
                  <a:pt x="3840" y="4457"/>
                </a:lnTo>
                <a:lnTo>
                  <a:pt x="3832" y="4487"/>
                </a:lnTo>
                <a:lnTo>
                  <a:pt x="3824" y="4525"/>
                </a:lnTo>
                <a:lnTo>
                  <a:pt x="3811" y="4580"/>
                </a:lnTo>
                <a:lnTo>
                  <a:pt x="3795" y="4653"/>
                </a:lnTo>
                <a:lnTo>
                  <a:pt x="3777" y="4744"/>
                </a:lnTo>
                <a:lnTo>
                  <a:pt x="3756" y="4855"/>
                </a:lnTo>
                <a:lnTo>
                  <a:pt x="3732" y="4985"/>
                </a:lnTo>
                <a:lnTo>
                  <a:pt x="3687" y="5236"/>
                </a:lnTo>
                <a:lnTo>
                  <a:pt x="3652" y="5423"/>
                </a:lnTo>
                <a:lnTo>
                  <a:pt x="3623" y="5578"/>
                </a:lnTo>
                <a:lnTo>
                  <a:pt x="1671" y="5576"/>
                </a:lnTo>
                <a:lnTo>
                  <a:pt x="3836" y="2431"/>
                </a:lnTo>
                <a:close/>
                <a:moveTo>
                  <a:pt x="1085" y="5953"/>
                </a:moveTo>
                <a:lnTo>
                  <a:pt x="3603" y="5953"/>
                </a:lnTo>
                <a:lnTo>
                  <a:pt x="4481" y="7532"/>
                </a:lnTo>
                <a:lnTo>
                  <a:pt x="361" y="7532"/>
                </a:lnTo>
                <a:lnTo>
                  <a:pt x="354" y="7531"/>
                </a:lnTo>
                <a:lnTo>
                  <a:pt x="347" y="7529"/>
                </a:lnTo>
                <a:lnTo>
                  <a:pt x="340" y="7525"/>
                </a:lnTo>
                <a:lnTo>
                  <a:pt x="335" y="7519"/>
                </a:lnTo>
                <a:lnTo>
                  <a:pt x="332" y="7512"/>
                </a:lnTo>
                <a:lnTo>
                  <a:pt x="328" y="7503"/>
                </a:lnTo>
                <a:lnTo>
                  <a:pt x="326" y="7492"/>
                </a:lnTo>
                <a:lnTo>
                  <a:pt x="325" y="7481"/>
                </a:lnTo>
                <a:lnTo>
                  <a:pt x="325" y="7468"/>
                </a:lnTo>
                <a:lnTo>
                  <a:pt x="327" y="7455"/>
                </a:lnTo>
                <a:lnTo>
                  <a:pt x="329" y="7440"/>
                </a:lnTo>
                <a:lnTo>
                  <a:pt x="334" y="7423"/>
                </a:lnTo>
                <a:lnTo>
                  <a:pt x="339" y="7407"/>
                </a:lnTo>
                <a:lnTo>
                  <a:pt x="346" y="7389"/>
                </a:lnTo>
                <a:lnTo>
                  <a:pt x="354" y="7371"/>
                </a:lnTo>
                <a:lnTo>
                  <a:pt x="362" y="7351"/>
                </a:lnTo>
                <a:lnTo>
                  <a:pt x="1085" y="5953"/>
                </a:lnTo>
                <a:close/>
              </a:path>
            </a:pathLst>
          </a:custGeom>
          <a:solidFill>
            <a:schemeClr val="tx1">
              <a:lumMod val="95000"/>
            </a:schemeClr>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37" name="矩形 36"/>
          <p:cNvSpPr/>
          <p:nvPr/>
        </p:nvSpPr>
        <p:spPr>
          <a:xfrm>
            <a:off x="10601102" y="3876096"/>
            <a:ext cx="1295400" cy="246221"/>
          </a:xfrm>
          <a:prstGeom prst="rect">
            <a:avLst/>
          </a:prstGeom>
          <a:noFill/>
        </p:spPr>
        <p:txBody>
          <a:bodyPr wrap="square" rtlCol="0">
            <a:spAutoFit/>
          </a:bodyPr>
          <a:lstStyle/>
          <a:p>
            <a:r>
              <a:rPr lang="zh-CN" altLang="en-US" sz="1000" b="1" dirty="0" smtClean="0">
                <a:solidFill>
                  <a:srgbClr val="92D050"/>
                </a:solidFill>
                <a:latin typeface="+mn-ea"/>
              </a:rPr>
              <a:t>协助相关部门执法</a:t>
            </a:r>
            <a:endParaRPr lang="en-US" altLang="zh-CN" sz="1000" b="1" dirty="0">
              <a:solidFill>
                <a:srgbClr val="92D050"/>
              </a:solidFill>
              <a:latin typeface="+mn-ea"/>
            </a:endParaRPr>
          </a:p>
        </p:txBody>
      </p:sp>
      <p:sp>
        <p:nvSpPr>
          <p:cNvPr id="39" name="右箭头 38"/>
          <p:cNvSpPr/>
          <p:nvPr/>
        </p:nvSpPr>
        <p:spPr>
          <a:xfrm>
            <a:off x="5657496" y="2819387"/>
            <a:ext cx="1166108" cy="915567"/>
          </a:xfrm>
          <a:prstGeom prst="rightArrow">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41" name="TextBox 40"/>
          <p:cNvSpPr txBox="1"/>
          <p:nvPr/>
        </p:nvSpPr>
        <p:spPr>
          <a:xfrm>
            <a:off x="7056120" y="4130167"/>
            <a:ext cx="2484120" cy="830997"/>
          </a:xfrm>
          <a:prstGeom prst="rect">
            <a:avLst/>
          </a:prstGeom>
          <a:noFill/>
        </p:spPr>
        <p:txBody>
          <a:bodyPr wrap="square" rtlCol="0">
            <a:spAutoFit/>
          </a:bodyPr>
          <a:lstStyle/>
          <a:p>
            <a:r>
              <a:rPr lang="zh-CN" altLang="en-US" sz="800" b="1" dirty="0" smtClean="0">
                <a:latin typeface="+mn-ea"/>
              </a:rPr>
              <a:t>该黑客嫌疑人位于</a:t>
            </a:r>
            <a:r>
              <a:rPr lang="zh-CN" altLang="en-US" sz="800" b="1" dirty="0" smtClean="0">
                <a:solidFill>
                  <a:srgbClr val="FFC000"/>
                </a:solidFill>
                <a:latin typeface="+mn-ea"/>
              </a:rPr>
              <a:t>贵州省贵阳市（</a:t>
            </a:r>
            <a:r>
              <a:rPr lang="en-US" altLang="zh-CN" sz="800" b="1" u="sng" dirty="0" smtClean="0">
                <a:solidFill>
                  <a:srgbClr val="FFC000"/>
                </a:solidFill>
                <a:latin typeface="+mn-ea"/>
              </a:rPr>
              <a:t>58.16.224.4</a:t>
            </a:r>
            <a:r>
              <a:rPr lang="zh-CN" altLang="en-US" sz="800" b="1" dirty="0" smtClean="0">
                <a:solidFill>
                  <a:srgbClr val="FFC000"/>
                </a:solidFill>
                <a:latin typeface="+mn-ea"/>
              </a:rPr>
              <a:t>）</a:t>
            </a:r>
            <a:r>
              <a:rPr lang="zh-CN" altLang="en-US" sz="800" b="1" dirty="0" smtClean="0">
                <a:latin typeface="+mn-ea"/>
              </a:rPr>
              <a:t>，使用的操作系统时</a:t>
            </a:r>
            <a:r>
              <a:rPr lang="en-US" altLang="zh-CN" sz="800" b="1" u="sng" dirty="0" smtClean="0">
                <a:solidFill>
                  <a:srgbClr val="FFC000"/>
                </a:solidFill>
                <a:latin typeface="+mn-ea"/>
              </a:rPr>
              <a:t>Win7</a:t>
            </a:r>
            <a:r>
              <a:rPr lang="zh-CN" altLang="en-US" sz="800" b="1" dirty="0" smtClean="0">
                <a:latin typeface="+mn-ea"/>
              </a:rPr>
              <a:t>，使用的浏览器时</a:t>
            </a:r>
            <a:r>
              <a:rPr lang="en-US" altLang="zh-CN" sz="800" b="1" u="sng" dirty="0" smtClean="0">
                <a:solidFill>
                  <a:srgbClr val="FFC000"/>
                </a:solidFill>
                <a:latin typeface="+mn-ea"/>
              </a:rPr>
              <a:t>Chrome</a:t>
            </a:r>
            <a:r>
              <a:rPr lang="en-US" altLang="zh-CN" sz="800" b="1" dirty="0" smtClean="0">
                <a:latin typeface="+mn-ea"/>
              </a:rPr>
              <a:t>,</a:t>
            </a:r>
            <a:r>
              <a:rPr lang="zh-CN" altLang="en-US" sz="800" b="1" dirty="0" smtClean="0">
                <a:latin typeface="+mn-ea"/>
              </a:rPr>
              <a:t>攻击者于</a:t>
            </a:r>
            <a:r>
              <a:rPr lang="en-US" altLang="zh-CN" sz="800" b="1" u="sng" dirty="0" smtClean="0">
                <a:solidFill>
                  <a:srgbClr val="FFC000"/>
                </a:solidFill>
                <a:latin typeface="+mn-ea"/>
              </a:rPr>
              <a:t>2017.1.1-2017.1.2</a:t>
            </a:r>
            <a:r>
              <a:rPr lang="zh-CN" altLang="en-US" sz="800" b="1" dirty="0" smtClean="0">
                <a:latin typeface="+mn-ea"/>
              </a:rPr>
              <a:t>对</a:t>
            </a:r>
            <a:r>
              <a:rPr lang="zh-CN" altLang="en-US" sz="800" b="1" dirty="0" smtClean="0">
                <a:solidFill>
                  <a:srgbClr val="FFC000"/>
                </a:solidFill>
                <a:latin typeface="+mn-ea"/>
              </a:rPr>
              <a:t>网站服务器（</a:t>
            </a:r>
            <a:r>
              <a:rPr lang="en-US" altLang="zh-CN" sz="800" b="1" u="sng" dirty="0">
                <a:solidFill>
                  <a:srgbClr val="FFC000"/>
                </a:solidFill>
                <a:latin typeface="+mn-ea"/>
              </a:rPr>
              <a:t>10.101.0.220</a:t>
            </a:r>
            <a:r>
              <a:rPr lang="zh-CN" altLang="en-US" sz="800" b="1" dirty="0" smtClean="0">
                <a:solidFill>
                  <a:srgbClr val="FFC000"/>
                </a:solidFill>
                <a:latin typeface="+mn-ea"/>
              </a:rPr>
              <a:t>）</a:t>
            </a:r>
            <a:r>
              <a:rPr lang="zh-CN" altLang="en-US" sz="800" b="1" dirty="0" smtClean="0">
                <a:latin typeface="+mn-ea"/>
              </a:rPr>
              <a:t>发起累计</a:t>
            </a:r>
            <a:r>
              <a:rPr lang="en-US" altLang="zh-CN" sz="800" b="1" u="sng" dirty="0" smtClean="0">
                <a:solidFill>
                  <a:srgbClr val="FFC000"/>
                </a:solidFill>
                <a:latin typeface="+mn-ea"/>
              </a:rPr>
              <a:t>10</a:t>
            </a:r>
            <a:r>
              <a:rPr lang="zh-CN" altLang="en-US" sz="800" b="1" dirty="0" smtClean="0">
                <a:latin typeface="+mn-ea"/>
              </a:rPr>
              <a:t>次攻击。</a:t>
            </a:r>
            <a:endParaRPr lang="en-US" altLang="zh-CN" sz="800" b="1" dirty="0" smtClean="0">
              <a:latin typeface="+mn-ea"/>
            </a:endParaRPr>
          </a:p>
          <a:p>
            <a:r>
              <a:rPr lang="zh-CN" altLang="en-US" sz="800" b="1" dirty="0" smtClean="0">
                <a:solidFill>
                  <a:srgbClr val="FF0000"/>
                </a:solidFill>
                <a:latin typeface="+mn-ea"/>
              </a:rPr>
              <a:t>目前用户数据遭泄露，此</a:t>
            </a:r>
            <a:r>
              <a:rPr lang="en-US" altLang="zh-CN" sz="800" b="1" dirty="0" smtClean="0">
                <a:solidFill>
                  <a:srgbClr val="FF0000"/>
                </a:solidFill>
                <a:latin typeface="+mn-ea"/>
              </a:rPr>
              <a:t>IP</a:t>
            </a:r>
            <a:r>
              <a:rPr lang="zh-CN" altLang="en-US" sz="800" b="1" dirty="0" smtClean="0">
                <a:solidFill>
                  <a:srgbClr val="FF0000"/>
                </a:solidFill>
                <a:latin typeface="+mn-ea"/>
              </a:rPr>
              <a:t>存在重大嫌疑。</a:t>
            </a:r>
            <a:endParaRPr lang="zh-CN" altLang="en-US" sz="800" b="1" dirty="0">
              <a:solidFill>
                <a:srgbClr val="FF0000"/>
              </a:solidFill>
              <a:latin typeface="+mn-ea"/>
            </a:endParaRPr>
          </a:p>
          <a:p>
            <a:r>
              <a:rPr lang="zh-CN" altLang="en-US" sz="800" dirty="0" smtClean="0">
                <a:latin typeface="+mn-ea"/>
              </a:rPr>
              <a:t>（备注：数据仅为参考）</a:t>
            </a:r>
            <a:endParaRPr lang="zh-CN" altLang="en-US" sz="800" dirty="0">
              <a:latin typeface="+mn-ea"/>
            </a:endParaRPr>
          </a:p>
        </p:txBody>
      </p:sp>
      <p:sp>
        <p:nvSpPr>
          <p:cNvPr id="42" name="矩形 41"/>
          <p:cNvSpPr/>
          <p:nvPr/>
        </p:nvSpPr>
        <p:spPr>
          <a:xfrm>
            <a:off x="9567016" y="3119058"/>
            <a:ext cx="1135628" cy="307777"/>
          </a:xfrm>
          <a:prstGeom prst="rect">
            <a:avLst/>
          </a:prstGeom>
        </p:spPr>
        <p:txBody>
          <a:bodyPr wrap="square">
            <a:spAutoFit/>
          </a:bodyPr>
          <a:lstStyle/>
          <a:p>
            <a:pPr algn="ctr" fontAlgn="base">
              <a:spcBef>
                <a:spcPct val="0"/>
              </a:spcBef>
              <a:spcAft>
                <a:spcPct val="0"/>
              </a:spcAft>
            </a:pPr>
            <a:r>
              <a:rPr lang="zh-CN" altLang="en-US" sz="1400" b="1" dirty="0" smtClean="0">
                <a:solidFill>
                  <a:srgbClr val="FFFF00"/>
                </a:solidFill>
                <a:latin typeface="微软雅黑" panose="020B0503020204020204" pitchFamily="34" charset="-122"/>
              </a:rPr>
              <a:t>提供线索</a:t>
            </a:r>
            <a:endParaRPr lang="zh-CN" altLang="en-US" sz="1400" b="1" dirty="0">
              <a:solidFill>
                <a:srgbClr val="FFFF00"/>
              </a:solidFill>
              <a:ea typeface="宋体" charset="-122"/>
            </a:endParaRPr>
          </a:p>
        </p:txBody>
      </p:sp>
      <p:sp>
        <p:nvSpPr>
          <p:cNvPr id="43" name="右箭头 42"/>
          <p:cNvSpPr/>
          <p:nvPr/>
        </p:nvSpPr>
        <p:spPr>
          <a:xfrm>
            <a:off x="9692640" y="2819386"/>
            <a:ext cx="1166108" cy="915567"/>
          </a:xfrm>
          <a:prstGeom prst="rightArrow">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44" name="TextBox 43"/>
          <p:cNvSpPr txBox="1"/>
          <p:nvPr/>
        </p:nvSpPr>
        <p:spPr>
          <a:xfrm>
            <a:off x="1896168" y="5639228"/>
            <a:ext cx="8391728" cy="369332"/>
          </a:xfrm>
          <a:prstGeom prst="rect">
            <a:avLst/>
          </a:prstGeom>
          <a:noFill/>
        </p:spPr>
        <p:txBody>
          <a:bodyPr wrap="square" rtlCol="0">
            <a:spAutoFit/>
          </a:bodyPr>
          <a:lstStyle/>
          <a:p>
            <a:pPr algn="ctr"/>
            <a:r>
              <a:rPr lang="zh-CN" altLang="en-US" b="1" dirty="0" smtClean="0">
                <a:solidFill>
                  <a:srgbClr val="FFFF00"/>
                </a:solidFill>
                <a:latin typeface="+mj-ea"/>
                <a:ea typeface="+mj-ea"/>
              </a:rPr>
              <a:t>对攻击事件进行逆向分析，实现对攻击者的追踪溯源</a:t>
            </a:r>
            <a:endParaRPr lang="zh-CN" altLang="en-US" b="1" dirty="0">
              <a:solidFill>
                <a:srgbClr val="FFFF00"/>
              </a:solidFill>
              <a:latin typeface="+mj-ea"/>
              <a:ea typeface="+mj-ea"/>
            </a:endParaRPr>
          </a:p>
        </p:txBody>
      </p:sp>
      <p:sp>
        <p:nvSpPr>
          <p:cNvPr id="45" name="TextBox 44"/>
          <p:cNvSpPr txBox="1"/>
          <p:nvPr/>
        </p:nvSpPr>
        <p:spPr>
          <a:xfrm>
            <a:off x="8227698" y="1770319"/>
            <a:ext cx="1333591" cy="215444"/>
          </a:xfrm>
          <a:prstGeom prst="rect">
            <a:avLst/>
          </a:prstGeom>
          <a:noFill/>
        </p:spPr>
        <p:txBody>
          <a:bodyPr wrap="square" rtlCol="0">
            <a:spAutoFit/>
          </a:bodyPr>
          <a:lstStyle/>
          <a:p>
            <a:pPr algn="ctr"/>
            <a:r>
              <a:rPr lang="zh-CN" altLang="en-US" sz="800" b="1" dirty="0" smtClean="0">
                <a:latin typeface="+mn-ea"/>
              </a:rPr>
              <a:t>云端</a:t>
            </a:r>
            <a:r>
              <a:rPr lang="en-US" altLang="zh-CN" sz="800" b="1" dirty="0" smtClean="0">
                <a:latin typeface="+mn-ea"/>
              </a:rPr>
              <a:t>IP</a:t>
            </a:r>
            <a:r>
              <a:rPr lang="zh-CN" altLang="en-US" sz="800" b="1" dirty="0" smtClean="0">
                <a:latin typeface="+mn-ea"/>
              </a:rPr>
              <a:t>匹配结果：</a:t>
            </a:r>
            <a:r>
              <a:rPr lang="zh-CN" altLang="en-US" sz="800" b="1" u="sng" dirty="0" smtClean="0">
                <a:solidFill>
                  <a:srgbClr val="FFC000"/>
                </a:solidFill>
                <a:latin typeface="+mn-ea"/>
              </a:rPr>
              <a:t>未知</a:t>
            </a:r>
            <a:endParaRPr lang="zh-CN" altLang="en-US" sz="800" b="1" u="sng" dirty="0">
              <a:solidFill>
                <a:srgbClr val="FFC000"/>
              </a:solidFill>
              <a:latin typeface="+mn-ea"/>
            </a:endParaRPr>
          </a:p>
        </p:txBody>
      </p:sp>
      <p:sp>
        <p:nvSpPr>
          <p:cNvPr id="46" name="矩形 45"/>
          <p:cNvSpPr/>
          <p:nvPr/>
        </p:nvSpPr>
        <p:spPr>
          <a:xfrm>
            <a:off x="1133954" y="2260199"/>
            <a:ext cx="1135628" cy="707886"/>
          </a:xfrm>
          <a:prstGeom prst="rect">
            <a:avLst/>
          </a:prstGeom>
        </p:spPr>
        <p:txBody>
          <a:bodyPr wrap="square">
            <a:spAutoFit/>
          </a:bodyPr>
          <a:lstStyle/>
          <a:p>
            <a:pPr algn="ctr" fontAlgn="base">
              <a:spcBef>
                <a:spcPct val="0"/>
              </a:spcBef>
              <a:spcAft>
                <a:spcPct val="0"/>
              </a:spcAft>
            </a:pPr>
            <a:r>
              <a:rPr lang="en-US" altLang="zh-CN" sz="4000" b="1" dirty="0">
                <a:latin typeface="微软雅黑" panose="020B0503020204020204" pitchFamily="34" charset="-122"/>
              </a:rPr>
              <a:t>?</a:t>
            </a:r>
            <a:endParaRPr lang="zh-CN" altLang="en-US" sz="4000" b="1" dirty="0">
              <a:ea typeface="宋体" charset="-122"/>
            </a:endParaRPr>
          </a:p>
        </p:txBody>
      </p:sp>
    </p:spTree>
    <p:extLst>
      <p:ext uri="{BB962C8B-B14F-4D97-AF65-F5344CB8AC3E}">
        <p14:creationId xmlns:p14="http://schemas.microsoft.com/office/powerpoint/2010/main" val="365689754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右箭头 46"/>
          <p:cNvSpPr/>
          <p:nvPr/>
        </p:nvSpPr>
        <p:spPr>
          <a:xfrm rot="5400000">
            <a:off x="5461055" y="3013911"/>
            <a:ext cx="215710" cy="227115"/>
          </a:xfrm>
          <a:prstGeom prst="rightArrow">
            <a:avLst/>
          </a:prstGeom>
          <a:solidFill>
            <a:srgbClr val="4D87C7"/>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pic>
        <p:nvPicPr>
          <p:cNvPr id="34" name="图片 3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6692" y="2197294"/>
            <a:ext cx="1818050" cy="992826"/>
          </a:xfrm>
          <a:prstGeom prst="rect">
            <a:avLst/>
          </a:prstGeom>
          <a:ln w="9525">
            <a:solidFill>
              <a:schemeClr val="tx1"/>
            </a:solidFill>
          </a:ln>
          <a:effectLst>
            <a:glow rad="25400">
              <a:schemeClr val="tx1">
                <a:alpha val="40000"/>
              </a:schemeClr>
            </a:glow>
            <a:outerShdw blurRad="292100" dist="139700" dir="2700000" algn="tl" rotWithShape="0">
              <a:srgbClr val="333333">
                <a:alpha val="65000"/>
              </a:srgbClr>
            </a:outerShdw>
          </a:effectLst>
        </p:spPr>
      </p:pic>
      <p:sp>
        <p:nvSpPr>
          <p:cNvPr id="16" name="KSO_Shape"/>
          <p:cNvSpPr/>
          <p:nvPr/>
        </p:nvSpPr>
        <p:spPr>
          <a:xfrm>
            <a:off x="1311632" y="1985485"/>
            <a:ext cx="2537653" cy="1609289"/>
          </a:xfrm>
          <a:prstGeom prst="wedgeEllipseCallout">
            <a:avLst>
              <a:gd name="adj1" fmla="val -25046"/>
              <a:gd name="adj2" fmla="val 65698"/>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海量数据 毫秒响应  </a:t>
            </a:r>
            <a:endParaRPr lang="zh-CN" altLang="en-US" dirty="0"/>
          </a:p>
        </p:txBody>
      </p:sp>
      <p:sp>
        <p:nvSpPr>
          <p:cNvPr id="3" name="TextBox 2"/>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企业的系统环境中各种设备存在大量的日志数据，若仅凭靠人工运维的方式，难以及时处理每秒几万条甚至几十万条数据，工作效率低且无法做到运维的及时响应。</a:t>
            </a:r>
            <a:endParaRPr lang="zh-CN" altLang="en-US" sz="1400" b="1" dirty="0">
              <a:latin typeface="+mj-ea"/>
              <a:ea typeface="+mj-ea"/>
            </a:endParaRPr>
          </a:p>
        </p:txBody>
      </p:sp>
      <p:sp>
        <p:nvSpPr>
          <p:cNvPr id="6" name="KSO_Shape"/>
          <p:cNvSpPr>
            <a:spLocks/>
          </p:cNvSpPr>
          <p:nvPr/>
        </p:nvSpPr>
        <p:spPr bwMode="auto">
          <a:xfrm>
            <a:off x="1621472" y="3935278"/>
            <a:ext cx="617211" cy="532664"/>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7" name="TextBox 6"/>
          <p:cNvSpPr txBox="1"/>
          <p:nvPr/>
        </p:nvSpPr>
        <p:spPr>
          <a:xfrm>
            <a:off x="2185713" y="4279358"/>
            <a:ext cx="488739" cy="215444"/>
          </a:xfrm>
          <a:prstGeom prst="rect">
            <a:avLst/>
          </a:prstGeom>
          <a:noFill/>
        </p:spPr>
        <p:txBody>
          <a:bodyPr wrap="square" rtlCol="0">
            <a:spAutoFit/>
          </a:bodyPr>
          <a:lstStyle/>
          <a:p>
            <a:r>
              <a:rPr lang="zh-CN" altLang="en-US" sz="800" b="1" dirty="0">
                <a:latin typeface="+mn-ea"/>
              </a:rPr>
              <a:t>管理员</a:t>
            </a:r>
          </a:p>
        </p:txBody>
      </p:sp>
      <p:grpSp>
        <p:nvGrpSpPr>
          <p:cNvPr id="2" name="组合 1"/>
          <p:cNvGrpSpPr/>
          <p:nvPr/>
        </p:nvGrpSpPr>
        <p:grpSpPr>
          <a:xfrm>
            <a:off x="1839786" y="2149789"/>
            <a:ext cx="1481346" cy="1020041"/>
            <a:chOff x="1970803" y="2103836"/>
            <a:chExt cx="1861473" cy="1337379"/>
          </a:xfrm>
        </p:grpSpPr>
        <p:sp>
          <p:nvSpPr>
            <p:cNvPr id="4" name="KSO_Shape"/>
            <p:cNvSpPr>
              <a:spLocks/>
            </p:cNvSpPr>
            <p:nvPr/>
          </p:nvSpPr>
          <p:spPr bwMode="auto">
            <a:xfrm>
              <a:off x="1970803" y="2103836"/>
              <a:ext cx="1861473" cy="1337379"/>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accent4">
                <a:lumMod val="20000"/>
                <a:lumOff val="80000"/>
              </a:schemeClr>
            </a:solidFill>
            <a:ln>
              <a:noFill/>
            </a:ln>
            <a:extLst/>
          </p:spPr>
          <p:txBody>
            <a:bodyPr bIns="144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8" name="KSO_Shape"/>
            <p:cNvSpPr>
              <a:spLocks/>
            </p:cNvSpPr>
            <p:nvPr/>
          </p:nvSpPr>
          <p:spPr bwMode="auto">
            <a:xfrm>
              <a:off x="2167341" y="2249683"/>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9" name="KSO_Shape"/>
            <p:cNvSpPr>
              <a:spLocks/>
            </p:cNvSpPr>
            <p:nvPr/>
          </p:nvSpPr>
          <p:spPr bwMode="auto">
            <a:xfrm>
              <a:off x="2180329" y="2749021"/>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0" name="KSO_Shape"/>
            <p:cNvSpPr>
              <a:spLocks/>
            </p:cNvSpPr>
            <p:nvPr/>
          </p:nvSpPr>
          <p:spPr bwMode="auto">
            <a:xfrm>
              <a:off x="2712163" y="2249683"/>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 name="KSO_Shape"/>
            <p:cNvSpPr>
              <a:spLocks/>
            </p:cNvSpPr>
            <p:nvPr/>
          </p:nvSpPr>
          <p:spPr bwMode="auto">
            <a:xfrm>
              <a:off x="2725151" y="2749021"/>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4" name="KSO_Shape"/>
            <p:cNvSpPr>
              <a:spLocks/>
            </p:cNvSpPr>
            <p:nvPr/>
          </p:nvSpPr>
          <p:spPr bwMode="auto">
            <a:xfrm>
              <a:off x="3262432" y="2249683"/>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5" name="KSO_Shape"/>
            <p:cNvSpPr>
              <a:spLocks/>
            </p:cNvSpPr>
            <p:nvPr/>
          </p:nvSpPr>
          <p:spPr bwMode="auto">
            <a:xfrm>
              <a:off x="3275420" y="2749021"/>
              <a:ext cx="379434" cy="374856"/>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grpSp>
      <p:sp>
        <p:nvSpPr>
          <p:cNvPr id="18" name="TextBox 17"/>
          <p:cNvSpPr txBox="1"/>
          <p:nvPr/>
        </p:nvSpPr>
        <p:spPr>
          <a:xfrm>
            <a:off x="1839786" y="3183140"/>
            <a:ext cx="1481346" cy="415498"/>
          </a:xfrm>
          <a:prstGeom prst="rect">
            <a:avLst/>
          </a:prstGeom>
          <a:noFill/>
        </p:spPr>
        <p:txBody>
          <a:bodyPr wrap="square" rtlCol="0">
            <a:spAutoFit/>
          </a:bodyPr>
          <a:lstStyle/>
          <a:p>
            <a:r>
              <a:rPr lang="zh-CN" altLang="en-US" sz="700" b="1" dirty="0" smtClean="0">
                <a:solidFill>
                  <a:srgbClr val="FFC000"/>
                </a:solidFill>
                <a:latin typeface="+mn-ea"/>
              </a:rPr>
              <a:t>往往存在着日志种类多、数量大的问题，分析方法较单一，运维压力大！</a:t>
            </a:r>
            <a:endParaRPr lang="zh-CN" altLang="en-US" sz="700" b="1" dirty="0">
              <a:solidFill>
                <a:srgbClr val="FFC000"/>
              </a:solidFill>
              <a:latin typeface="+mn-ea"/>
            </a:endParaRPr>
          </a:p>
        </p:txBody>
      </p:sp>
      <p:sp>
        <p:nvSpPr>
          <p:cNvPr id="20" name="矩形 19"/>
          <p:cNvSpPr/>
          <p:nvPr/>
        </p:nvSpPr>
        <p:spPr>
          <a:xfrm>
            <a:off x="2764642" y="3936585"/>
            <a:ext cx="2169286" cy="584775"/>
          </a:xfrm>
          <a:prstGeom prst="rect">
            <a:avLst/>
          </a:prstGeom>
        </p:spPr>
        <p:txBody>
          <a:bodyPr wrap="square">
            <a:spAutoFit/>
          </a:bodyPr>
          <a:lstStyle/>
          <a:p>
            <a:pPr fontAlgn="base">
              <a:spcBef>
                <a:spcPct val="0"/>
              </a:spcBef>
              <a:spcAft>
                <a:spcPct val="0"/>
              </a:spcAft>
            </a:pPr>
            <a:r>
              <a:rPr lang="zh-CN" altLang="en-US" b="1" dirty="0">
                <a:solidFill>
                  <a:srgbClr val="FF0000"/>
                </a:solidFill>
                <a:latin typeface="微软雅黑" panose="020B0503020204020204" pitchFamily="34" charset="-122"/>
              </a:rPr>
              <a:t>被动</a:t>
            </a:r>
            <a:r>
              <a:rPr lang="zh-CN" altLang="en-US" b="1" dirty="0" smtClean="0">
                <a:solidFill>
                  <a:srgbClr val="FF0000"/>
                </a:solidFill>
                <a:latin typeface="微软雅黑" panose="020B0503020204020204" pitchFamily="34" charset="-122"/>
              </a:rPr>
              <a:t>！</a:t>
            </a:r>
            <a:endParaRPr lang="en-US" altLang="zh-CN" b="1" dirty="0" smtClean="0">
              <a:solidFill>
                <a:srgbClr val="FF0000"/>
              </a:solidFill>
              <a:latin typeface="微软雅黑" panose="020B0503020204020204" pitchFamily="34" charset="-122"/>
            </a:endParaRPr>
          </a:p>
          <a:p>
            <a:pPr fontAlgn="base">
              <a:spcBef>
                <a:spcPct val="0"/>
              </a:spcBef>
              <a:spcAft>
                <a:spcPct val="0"/>
              </a:spcAft>
            </a:pPr>
            <a:r>
              <a:rPr lang="zh-CN" altLang="en-US" sz="1400" b="1" dirty="0" smtClean="0">
                <a:solidFill>
                  <a:srgbClr val="FF0000"/>
                </a:solidFill>
                <a:latin typeface="微软雅黑" panose="020B0503020204020204" pitchFamily="34" charset="-122"/>
              </a:rPr>
              <a:t>问题在前，</a:t>
            </a:r>
            <a:r>
              <a:rPr lang="zh-CN" altLang="en-US" sz="1400" b="1" dirty="0">
                <a:solidFill>
                  <a:srgbClr val="FF0000"/>
                </a:solidFill>
                <a:latin typeface="微软雅黑" panose="020B0503020204020204" pitchFamily="34" charset="-122"/>
              </a:rPr>
              <a:t>处理</a:t>
            </a:r>
            <a:r>
              <a:rPr lang="zh-CN" altLang="en-US" sz="1400" b="1" dirty="0" smtClean="0">
                <a:solidFill>
                  <a:srgbClr val="FF0000"/>
                </a:solidFill>
                <a:latin typeface="微软雅黑" panose="020B0503020204020204" pitchFamily="34" charset="-122"/>
              </a:rPr>
              <a:t>在后</a:t>
            </a:r>
            <a:endParaRPr lang="zh-CN" altLang="en-US" sz="1400" b="1" dirty="0">
              <a:solidFill>
                <a:srgbClr val="FF0000"/>
              </a:solidFill>
              <a:ea typeface="宋体" charset="-122"/>
            </a:endParaRPr>
          </a:p>
        </p:txBody>
      </p:sp>
      <p:sp>
        <p:nvSpPr>
          <p:cNvPr id="27" name="KSO_Shape"/>
          <p:cNvSpPr>
            <a:spLocks/>
          </p:cNvSpPr>
          <p:nvPr/>
        </p:nvSpPr>
        <p:spPr bwMode="auto">
          <a:xfrm>
            <a:off x="7359919" y="2131861"/>
            <a:ext cx="1951597" cy="1259028"/>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accent4">
              <a:lumMod val="20000"/>
              <a:lumOff val="80000"/>
            </a:schemeClr>
          </a:solidFill>
          <a:ln>
            <a:noFill/>
          </a:ln>
          <a:extLst/>
        </p:spPr>
        <p:txBody>
          <a:bodyPr bIns="144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24" name="KSO_Shape"/>
          <p:cNvSpPr>
            <a:spLocks/>
          </p:cNvSpPr>
          <p:nvPr/>
        </p:nvSpPr>
        <p:spPr bwMode="auto">
          <a:xfrm>
            <a:off x="7799425" y="3757110"/>
            <a:ext cx="1072584" cy="889000"/>
          </a:xfrm>
          <a:custGeom>
            <a:avLst/>
            <a:gdLst>
              <a:gd name="T0" fmla="*/ 1555232 w 2741613"/>
              <a:gd name="T1" fmla="*/ 1766302 h 2557463"/>
              <a:gd name="T2" fmla="*/ 1500877 w 2741613"/>
              <a:gd name="T3" fmla="*/ 1732308 h 2557463"/>
              <a:gd name="T4" fmla="*/ 410527 w 2741613"/>
              <a:gd name="T5" fmla="*/ 1777780 h 2557463"/>
              <a:gd name="T6" fmla="*/ 294306 w 2741613"/>
              <a:gd name="T7" fmla="*/ 1747980 h 2557463"/>
              <a:gd name="T8" fmla="*/ 1473436 w 2741613"/>
              <a:gd name="T9" fmla="*/ 1657260 h 2557463"/>
              <a:gd name="T10" fmla="*/ 1387009 w 2741613"/>
              <a:gd name="T11" fmla="*/ 1662603 h 2557463"/>
              <a:gd name="T12" fmla="*/ 511578 w 2741613"/>
              <a:gd name="T13" fmla="*/ 1682417 h 2557463"/>
              <a:gd name="T14" fmla="*/ 414761 w 2741613"/>
              <a:gd name="T15" fmla="*/ 1659264 h 2557463"/>
              <a:gd name="T16" fmla="*/ 1116006 w 2741613"/>
              <a:gd name="T17" fmla="*/ 1639146 h 2557463"/>
              <a:gd name="T18" fmla="*/ 1025639 w 2741613"/>
              <a:gd name="T19" fmla="*/ 1606463 h 2557463"/>
              <a:gd name="T20" fmla="*/ 902419 w 2741613"/>
              <a:gd name="T21" fmla="*/ 1619000 h 2557463"/>
              <a:gd name="T22" fmla="*/ 844427 w 2741613"/>
              <a:gd name="T23" fmla="*/ 1606240 h 2557463"/>
              <a:gd name="T24" fmla="*/ 445447 w 2741613"/>
              <a:gd name="T25" fmla="*/ 1163753 h 2557463"/>
              <a:gd name="T26" fmla="*/ 787487 w 2741613"/>
              <a:gd name="T27" fmla="*/ 791326 h 2557463"/>
              <a:gd name="T28" fmla="*/ 436007 w 2741613"/>
              <a:gd name="T29" fmla="*/ 849224 h 2557463"/>
              <a:gd name="T30" fmla="*/ 288609 w 2741613"/>
              <a:gd name="T31" fmla="*/ 1698536 h 2557463"/>
              <a:gd name="T32" fmla="*/ 48617 w 2741613"/>
              <a:gd name="T33" fmla="*/ 1149773 h 2557463"/>
              <a:gd name="T34" fmla="*/ 9281 w 2741613"/>
              <a:gd name="T35" fmla="*/ 859603 h 2557463"/>
              <a:gd name="T36" fmla="*/ 145851 w 2741613"/>
              <a:gd name="T37" fmla="*/ 699059 h 2557463"/>
              <a:gd name="T38" fmla="*/ 1592699 w 2741613"/>
              <a:gd name="T39" fmla="*/ 734392 h 2557463"/>
              <a:gd name="T40" fmla="*/ 1871083 w 2741613"/>
              <a:gd name="T41" fmla="*/ 787391 h 2557463"/>
              <a:gd name="T42" fmla="*/ 1890905 w 2741613"/>
              <a:gd name="T43" fmla="*/ 1065196 h 2557463"/>
              <a:gd name="T44" fmla="*/ 1812940 w 2741613"/>
              <a:gd name="T45" fmla="*/ 1357575 h 2557463"/>
              <a:gd name="T46" fmla="*/ 1457031 w 2741613"/>
              <a:gd name="T47" fmla="*/ 968693 h 2557463"/>
              <a:gd name="T48" fmla="*/ 1541163 w 2741613"/>
              <a:gd name="T49" fmla="*/ 700164 h 2557463"/>
              <a:gd name="T50" fmla="*/ 1241834 w 2741613"/>
              <a:gd name="T51" fmla="*/ 723340 h 2557463"/>
              <a:gd name="T52" fmla="*/ 1102527 w 2741613"/>
              <a:gd name="T53" fmla="*/ 893083 h 2557463"/>
              <a:gd name="T54" fmla="*/ 798746 w 2741613"/>
              <a:gd name="T55" fmla="*/ 901471 h 2557463"/>
              <a:gd name="T56" fmla="*/ 624337 w 2741613"/>
              <a:gd name="T57" fmla="*/ 850924 h 2557463"/>
              <a:gd name="T58" fmla="*/ 750839 w 2741613"/>
              <a:gd name="T59" fmla="*/ 677208 h 2557463"/>
              <a:gd name="T60" fmla="*/ 1062788 w 2741613"/>
              <a:gd name="T61" fmla="*/ 640566 h 2557463"/>
              <a:gd name="T62" fmla="*/ 137222 w 2741613"/>
              <a:gd name="T63" fmla="*/ 399417 h 2557463"/>
              <a:gd name="T64" fmla="*/ 292755 w 2741613"/>
              <a:gd name="T65" fmla="*/ 345682 h 2557463"/>
              <a:gd name="T66" fmla="*/ 334009 w 2741613"/>
              <a:gd name="T67" fmla="*/ 437452 h 2557463"/>
              <a:gd name="T68" fmla="*/ 372176 w 2741613"/>
              <a:gd name="T69" fmla="*/ 447403 h 2557463"/>
              <a:gd name="T70" fmla="*/ 362248 w 2741613"/>
              <a:gd name="T71" fmla="*/ 593130 h 2557463"/>
              <a:gd name="T72" fmla="*/ 240028 w 2741613"/>
              <a:gd name="T73" fmla="*/ 702591 h 2557463"/>
              <a:gd name="T74" fmla="*/ 122440 w 2741613"/>
              <a:gd name="T75" fmla="*/ 567478 h 2557463"/>
              <a:gd name="T76" fmla="*/ 107439 w 2741613"/>
              <a:gd name="T77" fmla="*/ 480131 h 2557463"/>
              <a:gd name="T78" fmla="*/ 170093 w 2741613"/>
              <a:gd name="T79" fmla="*/ 347893 h 2557463"/>
              <a:gd name="T80" fmla="*/ 1776846 w 2741613"/>
              <a:gd name="T81" fmla="*/ 366247 h 2557463"/>
              <a:gd name="T82" fmla="*/ 1798449 w 2741613"/>
              <a:gd name="T83" fmla="*/ 502465 h 2557463"/>
              <a:gd name="T84" fmla="*/ 1760093 w 2741613"/>
              <a:gd name="T85" fmla="*/ 621435 h 2557463"/>
              <a:gd name="T86" fmla="*/ 1630031 w 2741613"/>
              <a:gd name="T87" fmla="*/ 697505 h 2557463"/>
              <a:gd name="T88" fmla="*/ 1535902 w 2741613"/>
              <a:gd name="T89" fmla="*/ 561508 h 2557463"/>
              <a:gd name="T90" fmla="*/ 1552215 w 2741613"/>
              <a:gd name="T91" fmla="*/ 453594 h 2557463"/>
              <a:gd name="T92" fmla="*/ 1541854 w 2741613"/>
              <a:gd name="T93" fmla="*/ 422193 h 2557463"/>
              <a:gd name="T94" fmla="*/ 1010412 w 2741613"/>
              <a:gd name="T95" fmla="*/ 326683 h 2557463"/>
              <a:gd name="T96" fmla="*/ 1058285 w 2741613"/>
              <a:gd name="T97" fmla="*/ 408958 h 2557463"/>
              <a:gd name="T98" fmla="*/ 1092921 w 2741613"/>
              <a:gd name="T99" fmla="*/ 435649 h 2557463"/>
              <a:gd name="T100" fmla="*/ 1092260 w 2741613"/>
              <a:gd name="T101" fmla="*/ 528071 h 2557463"/>
              <a:gd name="T102" fmla="*/ 1006661 w 2741613"/>
              <a:gd name="T103" fmla="*/ 635492 h 2557463"/>
              <a:gd name="T104" fmla="*/ 893265 w 2741613"/>
              <a:gd name="T105" fmla="*/ 569098 h 2557463"/>
              <a:gd name="T106" fmla="*/ 861497 w 2741613"/>
              <a:gd name="T107" fmla="*/ 458589 h 2557463"/>
              <a:gd name="T108" fmla="*/ 868115 w 2741613"/>
              <a:gd name="T109" fmla="*/ 376093 h 2557463"/>
              <a:gd name="T110" fmla="*/ 514509 w 2741613"/>
              <a:gd name="T111" fmla="*/ 219583 h 2557463"/>
              <a:gd name="T112" fmla="*/ 515613 w 2741613"/>
              <a:gd name="T113" fmla="*/ 155869 h 2557463"/>
              <a:gd name="T114" fmla="*/ 520248 w 2741613"/>
              <a:gd name="T115" fmla="*/ 152562 h 2557463"/>
              <a:gd name="T116" fmla="*/ 791747 w 2741613"/>
              <a:gd name="T117" fmla="*/ 99650 h 2557463"/>
              <a:gd name="T118" fmla="*/ 848917 w 2741613"/>
              <a:gd name="T119" fmla="*/ 59085 h 2557463"/>
              <a:gd name="T120" fmla="*/ 813158 w 2741613"/>
              <a:gd name="T121" fmla="*/ 292558 h 2557463"/>
              <a:gd name="T122" fmla="*/ 481620 w 2741613"/>
              <a:gd name="T123" fmla="*/ 286605 h 2557463"/>
              <a:gd name="T124" fmla="*/ 458664 w 2741613"/>
              <a:gd name="T125" fmla="*/ 50267 h 2557463"/>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741613" h="2557463">
                <a:moveTo>
                  <a:pt x="2199444" y="2463800"/>
                </a:moveTo>
                <a:lnTo>
                  <a:pt x="2327275" y="2463800"/>
                </a:lnTo>
                <a:lnTo>
                  <a:pt x="2325367" y="2467928"/>
                </a:lnTo>
                <a:lnTo>
                  <a:pt x="2325685" y="2470150"/>
                </a:lnTo>
                <a:lnTo>
                  <a:pt x="2326003" y="2473325"/>
                </a:lnTo>
                <a:lnTo>
                  <a:pt x="2326321" y="2477770"/>
                </a:lnTo>
                <a:lnTo>
                  <a:pt x="2326321" y="2483803"/>
                </a:lnTo>
                <a:lnTo>
                  <a:pt x="2325685" y="2492058"/>
                </a:lnTo>
                <a:lnTo>
                  <a:pt x="2323777" y="2502218"/>
                </a:lnTo>
                <a:lnTo>
                  <a:pt x="2321233" y="2514283"/>
                </a:lnTo>
                <a:lnTo>
                  <a:pt x="2319326" y="2515235"/>
                </a:lnTo>
                <a:lnTo>
                  <a:pt x="2316464" y="2515870"/>
                </a:lnTo>
                <a:lnTo>
                  <a:pt x="2308514" y="2516505"/>
                </a:lnTo>
                <a:lnTo>
                  <a:pt x="2293568" y="2517140"/>
                </a:lnTo>
                <a:lnTo>
                  <a:pt x="2292614" y="2517140"/>
                </a:lnTo>
                <a:lnTo>
                  <a:pt x="2292296" y="2516823"/>
                </a:lnTo>
                <a:lnTo>
                  <a:pt x="2291024" y="2515235"/>
                </a:lnTo>
                <a:lnTo>
                  <a:pt x="2290388" y="2513965"/>
                </a:lnTo>
                <a:lnTo>
                  <a:pt x="2289435" y="2512060"/>
                </a:lnTo>
                <a:lnTo>
                  <a:pt x="2288799" y="2511425"/>
                </a:lnTo>
                <a:lnTo>
                  <a:pt x="2288163" y="2511108"/>
                </a:lnTo>
                <a:lnTo>
                  <a:pt x="2286891" y="2510790"/>
                </a:lnTo>
                <a:lnTo>
                  <a:pt x="2285937" y="2511108"/>
                </a:lnTo>
                <a:lnTo>
                  <a:pt x="2284029" y="2511425"/>
                </a:lnTo>
                <a:lnTo>
                  <a:pt x="2282121" y="2512695"/>
                </a:lnTo>
                <a:lnTo>
                  <a:pt x="2276397" y="2516188"/>
                </a:lnTo>
                <a:lnTo>
                  <a:pt x="2264313" y="2525078"/>
                </a:lnTo>
                <a:lnTo>
                  <a:pt x="2251594" y="2533333"/>
                </a:lnTo>
                <a:lnTo>
                  <a:pt x="2245234" y="2537143"/>
                </a:lnTo>
                <a:lnTo>
                  <a:pt x="2238238" y="2540636"/>
                </a:lnTo>
                <a:lnTo>
                  <a:pt x="2231243" y="2543811"/>
                </a:lnTo>
                <a:lnTo>
                  <a:pt x="2223929" y="2547303"/>
                </a:lnTo>
                <a:lnTo>
                  <a:pt x="2216615" y="2549843"/>
                </a:lnTo>
                <a:lnTo>
                  <a:pt x="2208665" y="2552066"/>
                </a:lnTo>
                <a:lnTo>
                  <a:pt x="2200716" y="2554606"/>
                </a:lnTo>
                <a:lnTo>
                  <a:pt x="2192130" y="2555876"/>
                </a:lnTo>
                <a:lnTo>
                  <a:pt x="2183226" y="2557146"/>
                </a:lnTo>
                <a:lnTo>
                  <a:pt x="2174004" y="2557463"/>
                </a:lnTo>
                <a:lnTo>
                  <a:pt x="2164147" y="2557463"/>
                </a:lnTo>
                <a:lnTo>
                  <a:pt x="2153971" y="2557146"/>
                </a:lnTo>
                <a:lnTo>
                  <a:pt x="2145703" y="2556193"/>
                </a:lnTo>
                <a:lnTo>
                  <a:pt x="2139026" y="2554923"/>
                </a:lnTo>
                <a:lnTo>
                  <a:pt x="2133302" y="2553336"/>
                </a:lnTo>
                <a:lnTo>
                  <a:pt x="2128850" y="2551113"/>
                </a:lnTo>
                <a:lnTo>
                  <a:pt x="2125352" y="2548891"/>
                </a:lnTo>
                <a:lnTo>
                  <a:pt x="2123762" y="2547303"/>
                </a:lnTo>
                <a:lnTo>
                  <a:pt x="2122808" y="2545716"/>
                </a:lnTo>
                <a:lnTo>
                  <a:pt x="2121854" y="2544446"/>
                </a:lnTo>
                <a:lnTo>
                  <a:pt x="2121536" y="2542858"/>
                </a:lnTo>
                <a:lnTo>
                  <a:pt x="2120900" y="2539366"/>
                </a:lnTo>
                <a:lnTo>
                  <a:pt x="2121218" y="2535873"/>
                </a:lnTo>
                <a:lnTo>
                  <a:pt x="2122490" y="2532380"/>
                </a:lnTo>
                <a:lnTo>
                  <a:pt x="2124398" y="2528570"/>
                </a:lnTo>
                <a:lnTo>
                  <a:pt x="2126624" y="2524443"/>
                </a:lnTo>
                <a:lnTo>
                  <a:pt x="2129486" y="2520633"/>
                </a:lnTo>
                <a:lnTo>
                  <a:pt x="2132984" y="2516505"/>
                </a:lnTo>
                <a:lnTo>
                  <a:pt x="2137118" y="2512060"/>
                </a:lnTo>
                <a:lnTo>
                  <a:pt x="2141252" y="2507933"/>
                </a:lnTo>
                <a:lnTo>
                  <a:pt x="2150155" y="2499678"/>
                </a:lnTo>
                <a:lnTo>
                  <a:pt x="2160013" y="2491740"/>
                </a:lnTo>
                <a:lnTo>
                  <a:pt x="2169871" y="2484120"/>
                </a:lnTo>
                <a:lnTo>
                  <a:pt x="2178774" y="2477770"/>
                </a:lnTo>
                <a:lnTo>
                  <a:pt x="2193402" y="2467610"/>
                </a:lnTo>
                <a:lnTo>
                  <a:pt x="2199444" y="2463800"/>
                </a:lnTo>
                <a:close/>
                <a:moveTo>
                  <a:pt x="417513" y="2463800"/>
                </a:moveTo>
                <a:lnTo>
                  <a:pt x="545027" y="2463800"/>
                </a:lnTo>
                <a:lnTo>
                  <a:pt x="551069" y="2467610"/>
                </a:lnTo>
                <a:lnTo>
                  <a:pt x="565696" y="2477770"/>
                </a:lnTo>
                <a:lnTo>
                  <a:pt x="574918" y="2484120"/>
                </a:lnTo>
                <a:lnTo>
                  <a:pt x="584775" y="2491740"/>
                </a:lnTo>
                <a:lnTo>
                  <a:pt x="594315" y="2499678"/>
                </a:lnTo>
                <a:lnTo>
                  <a:pt x="603537" y="2507933"/>
                </a:lnTo>
                <a:lnTo>
                  <a:pt x="607671" y="2512060"/>
                </a:lnTo>
                <a:lnTo>
                  <a:pt x="611805" y="2516505"/>
                </a:lnTo>
                <a:lnTo>
                  <a:pt x="614984" y="2520633"/>
                </a:lnTo>
                <a:lnTo>
                  <a:pt x="618164" y="2524443"/>
                </a:lnTo>
                <a:lnTo>
                  <a:pt x="620390" y="2528570"/>
                </a:lnTo>
                <a:lnTo>
                  <a:pt x="622298" y="2532380"/>
                </a:lnTo>
                <a:lnTo>
                  <a:pt x="623570" y="2535873"/>
                </a:lnTo>
                <a:lnTo>
                  <a:pt x="623888" y="2539366"/>
                </a:lnTo>
                <a:lnTo>
                  <a:pt x="622934" y="2542858"/>
                </a:lnTo>
                <a:lnTo>
                  <a:pt x="622616" y="2544446"/>
                </a:lnTo>
                <a:lnTo>
                  <a:pt x="621980" y="2545716"/>
                </a:lnTo>
                <a:lnTo>
                  <a:pt x="620708" y="2547303"/>
                </a:lnTo>
                <a:lnTo>
                  <a:pt x="619436" y="2548891"/>
                </a:lnTo>
                <a:lnTo>
                  <a:pt x="615938" y="2551113"/>
                </a:lnTo>
                <a:lnTo>
                  <a:pt x="611487" y="2553336"/>
                </a:lnTo>
                <a:lnTo>
                  <a:pt x="605763" y="2554923"/>
                </a:lnTo>
                <a:lnTo>
                  <a:pt x="599085" y="2556193"/>
                </a:lnTo>
                <a:lnTo>
                  <a:pt x="590817" y="2557146"/>
                </a:lnTo>
                <a:lnTo>
                  <a:pt x="580642" y="2557463"/>
                </a:lnTo>
                <a:lnTo>
                  <a:pt x="570784" y="2557463"/>
                </a:lnTo>
                <a:lnTo>
                  <a:pt x="561244" y="2557146"/>
                </a:lnTo>
                <a:lnTo>
                  <a:pt x="552659" y="2555876"/>
                </a:lnTo>
                <a:lnTo>
                  <a:pt x="544073" y="2554606"/>
                </a:lnTo>
                <a:lnTo>
                  <a:pt x="536123" y="2552066"/>
                </a:lnTo>
                <a:lnTo>
                  <a:pt x="528173" y="2549843"/>
                </a:lnTo>
                <a:lnTo>
                  <a:pt x="520542" y="2547303"/>
                </a:lnTo>
                <a:lnTo>
                  <a:pt x="513546" y="2543811"/>
                </a:lnTo>
                <a:lnTo>
                  <a:pt x="506232" y="2540636"/>
                </a:lnTo>
                <a:lnTo>
                  <a:pt x="499554" y="2537143"/>
                </a:lnTo>
                <a:lnTo>
                  <a:pt x="493195" y="2533333"/>
                </a:lnTo>
                <a:lnTo>
                  <a:pt x="480475" y="2525078"/>
                </a:lnTo>
                <a:lnTo>
                  <a:pt x="468391" y="2516188"/>
                </a:lnTo>
                <a:lnTo>
                  <a:pt x="462668" y="2512695"/>
                </a:lnTo>
                <a:lnTo>
                  <a:pt x="460760" y="2511425"/>
                </a:lnTo>
                <a:lnTo>
                  <a:pt x="458852" y="2511108"/>
                </a:lnTo>
                <a:lnTo>
                  <a:pt x="457580" y="2510790"/>
                </a:lnTo>
                <a:lnTo>
                  <a:pt x="456626" y="2511108"/>
                </a:lnTo>
                <a:lnTo>
                  <a:pt x="455990" y="2511425"/>
                </a:lnTo>
                <a:lnTo>
                  <a:pt x="455036" y="2512060"/>
                </a:lnTo>
                <a:lnTo>
                  <a:pt x="454400" y="2513965"/>
                </a:lnTo>
                <a:lnTo>
                  <a:pt x="453446" y="2515235"/>
                </a:lnTo>
                <a:lnTo>
                  <a:pt x="452492" y="2516823"/>
                </a:lnTo>
                <a:lnTo>
                  <a:pt x="452174" y="2517140"/>
                </a:lnTo>
                <a:lnTo>
                  <a:pt x="450902" y="2517140"/>
                </a:lnTo>
                <a:lnTo>
                  <a:pt x="436274" y="2516505"/>
                </a:lnTo>
                <a:lnTo>
                  <a:pt x="428325" y="2515870"/>
                </a:lnTo>
                <a:lnTo>
                  <a:pt x="425463" y="2515235"/>
                </a:lnTo>
                <a:lnTo>
                  <a:pt x="423555" y="2514283"/>
                </a:lnTo>
                <a:lnTo>
                  <a:pt x="420693" y="2502218"/>
                </a:lnTo>
                <a:lnTo>
                  <a:pt x="419421" y="2492058"/>
                </a:lnTo>
                <a:lnTo>
                  <a:pt x="418149" y="2483803"/>
                </a:lnTo>
                <a:lnTo>
                  <a:pt x="418149" y="2477770"/>
                </a:lnTo>
                <a:lnTo>
                  <a:pt x="418467" y="2473325"/>
                </a:lnTo>
                <a:lnTo>
                  <a:pt x="418785" y="2470150"/>
                </a:lnTo>
                <a:lnTo>
                  <a:pt x="419421" y="2467928"/>
                </a:lnTo>
                <a:lnTo>
                  <a:pt x="417513" y="2463800"/>
                </a:lnTo>
                <a:close/>
                <a:moveTo>
                  <a:pt x="2051490" y="2346325"/>
                </a:moveTo>
                <a:lnTo>
                  <a:pt x="2152651" y="2346325"/>
                </a:lnTo>
                <a:lnTo>
                  <a:pt x="2151061" y="2349527"/>
                </a:lnTo>
                <a:lnTo>
                  <a:pt x="2151697" y="2351449"/>
                </a:lnTo>
                <a:lnTo>
                  <a:pt x="2152015" y="2353690"/>
                </a:lnTo>
                <a:lnTo>
                  <a:pt x="2152333" y="2357533"/>
                </a:lnTo>
                <a:lnTo>
                  <a:pt x="2152015" y="2362336"/>
                </a:lnTo>
                <a:lnTo>
                  <a:pt x="2151697" y="2368741"/>
                </a:lnTo>
                <a:lnTo>
                  <a:pt x="2150106" y="2376747"/>
                </a:lnTo>
                <a:lnTo>
                  <a:pt x="2148198" y="2386674"/>
                </a:lnTo>
                <a:lnTo>
                  <a:pt x="2146289" y="2387314"/>
                </a:lnTo>
                <a:lnTo>
                  <a:pt x="2144062" y="2387634"/>
                </a:lnTo>
                <a:lnTo>
                  <a:pt x="2137700" y="2388595"/>
                </a:lnTo>
                <a:lnTo>
                  <a:pt x="2125929" y="2388915"/>
                </a:lnTo>
                <a:lnTo>
                  <a:pt x="2125611" y="2388915"/>
                </a:lnTo>
                <a:lnTo>
                  <a:pt x="2124975" y="2388595"/>
                </a:lnTo>
                <a:lnTo>
                  <a:pt x="2124021" y="2387314"/>
                </a:lnTo>
                <a:lnTo>
                  <a:pt x="2123702" y="2386354"/>
                </a:lnTo>
                <a:lnTo>
                  <a:pt x="2123066" y="2384752"/>
                </a:lnTo>
                <a:lnTo>
                  <a:pt x="2122112" y="2384432"/>
                </a:lnTo>
                <a:lnTo>
                  <a:pt x="2121794" y="2383792"/>
                </a:lnTo>
                <a:lnTo>
                  <a:pt x="2120521" y="2383792"/>
                </a:lnTo>
                <a:lnTo>
                  <a:pt x="2119885" y="2383792"/>
                </a:lnTo>
                <a:lnTo>
                  <a:pt x="2117022" y="2385073"/>
                </a:lnTo>
                <a:lnTo>
                  <a:pt x="2112250" y="2387955"/>
                </a:lnTo>
                <a:lnTo>
                  <a:pt x="2103025" y="2395000"/>
                </a:lnTo>
                <a:lnTo>
                  <a:pt x="2092845" y="2401724"/>
                </a:lnTo>
                <a:lnTo>
                  <a:pt x="2087437" y="2404927"/>
                </a:lnTo>
                <a:lnTo>
                  <a:pt x="2082347" y="2407489"/>
                </a:lnTo>
                <a:lnTo>
                  <a:pt x="2076621" y="2410371"/>
                </a:lnTo>
                <a:lnTo>
                  <a:pt x="2070895" y="2412612"/>
                </a:lnTo>
                <a:lnTo>
                  <a:pt x="2064850" y="2415174"/>
                </a:lnTo>
                <a:lnTo>
                  <a:pt x="2058806" y="2416775"/>
                </a:lnTo>
                <a:lnTo>
                  <a:pt x="2052444" y="2418376"/>
                </a:lnTo>
                <a:lnTo>
                  <a:pt x="2045763" y="2419657"/>
                </a:lnTo>
                <a:lnTo>
                  <a:pt x="2038447" y="2420618"/>
                </a:lnTo>
                <a:lnTo>
                  <a:pt x="2031448" y="2420938"/>
                </a:lnTo>
                <a:lnTo>
                  <a:pt x="2023495" y="2420938"/>
                </a:lnTo>
                <a:lnTo>
                  <a:pt x="2015542" y="2420618"/>
                </a:lnTo>
                <a:lnTo>
                  <a:pt x="2008862" y="2419977"/>
                </a:lnTo>
                <a:lnTo>
                  <a:pt x="2003454" y="2418697"/>
                </a:lnTo>
                <a:lnTo>
                  <a:pt x="1999000" y="2417736"/>
                </a:lnTo>
                <a:lnTo>
                  <a:pt x="1995501" y="2415814"/>
                </a:lnTo>
                <a:lnTo>
                  <a:pt x="1992638" y="2413893"/>
                </a:lnTo>
                <a:lnTo>
                  <a:pt x="1990729" y="2411652"/>
                </a:lnTo>
                <a:lnTo>
                  <a:pt x="1989456" y="2409410"/>
                </a:lnTo>
                <a:lnTo>
                  <a:pt x="1989138" y="2406528"/>
                </a:lnTo>
                <a:lnTo>
                  <a:pt x="1989456" y="2403966"/>
                </a:lnTo>
                <a:lnTo>
                  <a:pt x="1990411" y="2401084"/>
                </a:lnTo>
                <a:lnTo>
                  <a:pt x="1991683" y="2397882"/>
                </a:lnTo>
                <a:lnTo>
                  <a:pt x="1993592" y="2394679"/>
                </a:lnTo>
                <a:lnTo>
                  <a:pt x="1996137" y="2391477"/>
                </a:lnTo>
                <a:lnTo>
                  <a:pt x="1999000" y="2387955"/>
                </a:lnTo>
                <a:lnTo>
                  <a:pt x="2005362" y="2381230"/>
                </a:lnTo>
                <a:lnTo>
                  <a:pt x="2012679" y="2374825"/>
                </a:lnTo>
                <a:lnTo>
                  <a:pt x="2019996" y="2368421"/>
                </a:lnTo>
                <a:lnTo>
                  <a:pt x="2027949" y="2362336"/>
                </a:lnTo>
                <a:lnTo>
                  <a:pt x="2035265" y="2356893"/>
                </a:lnTo>
                <a:lnTo>
                  <a:pt x="2046718" y="2349527"/>
                </a:lnTo>
                <a:lnTo>
                  <a:pt x="2051490" y="2346325"/>
                </a:lnTo>
                <a:close/>
                <a:moveTo>
                  <a:pt x="592138" y="2346325"/>
                </a:moveTo>
                <a:lnTo>
                  <a:pt x="693618" y="2346325"/>
                </a:lnTo>
                <a:lnTo>
                  <a:pt x="698072" y="2349527"/>
                </a:lnTo>
                <a:lnTo>
                  <a:pt x="709842" y="2356893"/>
                </a:lnTo>
                <a:lnTo>
                  <a:pt x="716841" y="2362336"/>
                </a:lnTo>
                <a:lnTo>
                  <a:pt x="724794" y="2368421"/>
                </a:lnTo>
                <a:lnTo>
                  <a:pt x="732428" y="2374825"/>
                </a:lnTo>
                <a:lnTo>
                  <a:pt x="739427" y="2381230"/>
                </a:lnTo>
                <a:lnTo>
                  <a:pt x="746108" y="2387955"/>
                </a:lnTo>
                <a:lnTo>
                  <a:pt x="748971" y="2391477"/>
                </a:lnTo>
                <a:lnTo>
                  <a:pt x="751197" y="2394679"/>
                </a:lnTo>
                <a:lnTo>
                  <a:pt x="753106" y="2397882"/>
                </a:lnTo>
                <a:lnTo>
                  <a:pt x="754697" y="2401084"/>
                </a:lnTo>
                <a:lnTo>
                  <a:pt x="755333" y="2403966"/>
                </a:lnTo>
                <a:lnTo>
                  <a:pt x="755651" y="2406528"/>
                </a:lnTo>
                <a:lnTo>
                  <a:pt x="755333" y="2409410"/>
                </a:lnTo>
                <a:lnTo>
                  <a:pt x="754379" y="2411652"/>
                </a:lnTo>
                <a:lnTo>
                  <a:pt x="752470" y="2413893"/>
                </a:lnTo>
                <a:lnTo>
                  <a:pt x="749607" y="2415814"/>
                </a:lnTo>
                <a:lnTo>
                  <a:pt x="746108" y="2417736"/>
                </a:lnTo>
                <a:lnTo>
                  <a:pt x="741336" y="2418697"/>
                </a:lnTo>
                <a:lnTo>
                  <a:pt x="736246" y="2419977"/>
                </a:lnTo>
                <a:lnTo>
                  <a:pt x="729565" y="2420618"/>
                </a:lnTo>
                <a:lnTo>
                  <a:pt x="721612" y="2420938"/>
                </a:lnTo>
                <a:lnTo>
                  <a:pt x="713659" y="2420938"/>
                </a:lnTo>
                <a:lnTo>
                  <a:pt x="706343" y="2420618"/>
                </a:lnTo>
                <a:lnTo>
                  <a:pt x="699344" y="2419657"/>
                </a:lnTo>
                <a:lnTo>
                  <a:pt x="692346" y="2418376"/>
                </a:lnTo>
                <a:lnTo>
                  <a:pt x="685983" y="2416775"/>
                </a:lnTo>
                <a:lnTo>
                  <a:pt x="679939" y="2415174"/>
                </a:lnTo>
                <a:lnTo>
                  <a:pt x="673895" y="2412612"/>
                </a:lnTo>
                <a:lnTo>
                  <a:pt x="668487" y="2410371"/>
                </a:lnTo>
                <a:lnTo>
                  <a:pt x="662760" y="2407489"/>
                </a:lnTo>
                <a:lnTo>
                  <a:pt x="657352" y="2404927"/>
                </a:lnTo>
                <a:lnTo>
                  <a:pt x="652263" y="2401724"/>
                </a:lnTo>
                <a:lnTo>
                  <a:pt x="642083" y="2395000"/>
                </a:lnTo>
                <a:lnTo>
                  <a:pt x="632539" y="2387955"/>
                </a:lnTo>
                <a:lnTo>
                  <a:pt x="628086" y="2385073"/>
                </a:lnTo>
                <a:lnTo>
                  <a:pt x="624904" y="2383792"/>
                </a:lnTo>
                <a:lnTo>
                  <a:pt x="624268" y="2383792"/>
                </a:lnTo>
                <a:lnTo>
                  <a:pt x="623314" y="2383792"/>
                </a:lnTo>
                <a:lnTo>
                  <a:pt x="622678" y="2384432"/>
                </a:lnTo>
                <a:lnTo>
                  <a:pt x="622041" y="2384752"/>
                </a:lnTo>
                <a:lnTo>
                  <a:pt x="621405" y="2386354"/>
                </a:lnTo>
                <a:lnTo>
                  <a:pt x="620769" y="2387314"/>
                </a:lnTo>
                <a:lnTo>
                  <a:pt x="620133" y="2388595"/>
                </a:lnTo>
                <a:lnTo>
                  <a:pt x="619496" y="2388915"/>
                </a:lnTo>
                <a:lnTo>
                  <a:pt x="619178" y="2388915"/>
                </a:lnTo>
                <a:lnTo>
                  <a:pt x="607408" y="2388595"/>
                </a:lnTo>
                <a:lnTo>
                  <a:pt x="601045" y="2387634"/>
                </a:lnTo>
                <a:lnTo>
                  <a:pt x="598819" y="2387314"/>
                </a:lnTo>
                <a:lnTo>
                  <a:pt x="596910" y="2386674"/>
                </a:lnTo>
                <a:lnTo>
                  <a:pt x="595001" y="2376747"/>
                </a:lnTo>
                <a:lnTo>
                  <a:pt x="593411" y="2368741"/>
                </a:lnTo>
                <a:lnTo>
                  <a:pt x="593092" y="2362336"/>
                </a:lnTo>
                <a:lnTo>
                  <a:pt x="592774" y="2357533"/>
                </a:lnTo>
                <a:lnTo>
                  <a:pt x="593092" y="2353690"/>
                </a:lnTo>
                <a:lnTo>
                  <a:pt x="593411" y="2351449"/>
                </a:lnTo>
                <a:lnTo>
                  <a:pt x="593729" y="2349527"/>
                </a:lnTo>
                <a:lnTo>
                  <a:pt x="592138" y="2346325"/>
                </a:lnTo>
                <a:close/>
                <a:moveTo>
                  <a:pt x="1474788" y="2290762"/>
                </a:moveTo>
                <a:lnTo>
                  <a:pt x="1567135" y="2290762"/>
                </a:lnTo>
                <a:lnTo>
                  <a:pt x="1571609" y="2293338"/>
                </a:lnTo>
                <a:lnTo>
                  <a:pt x="1582473" y="2300422"/>
                </a:lnTo>
                <a:lnTo>
                  <a:pt x="1588864" y="2305252"/>
                </a:lnTo>
                <a:lnTo>
                  <a:pt x="1595894" y="2310404"/>
                </a:lnTo>
                <a:lnTo>
                  <a:pt x="1602924" y="2316522"/>
                </a:lnTo>
                <a:lnTo>
                  <a:pt x="1609634" y="2322640"/>
                </a:lnTo>
                <a:lnTo>
                  <a:pt x="1615386" y="2328758"/>
                </a:lnTo>
                <a:lnTo>
                  <a:pt x="1617942" y="2331978"/>
                </a:lnTo>
                <a:lnTo>
                  <a:pt x="1620179" y="2334875"/>
                </a:lnTo>
                <a:lnTo>
                  <a:pt x="1621776" y="2337451"/>
                </a:lnTo>
                <a:lnTo>
                  <a:pt x="1623374" y="2340671"/>
                </a:lnTo>
                <a:lnTo>
                  <a:pt x="1624013" y="2343247"/>
                </a:lnTo>
                <a:lnTo>
                  <a:pt x="1624013" y="2345501"/>
                </a:lnTo>
                <a:lnTo>
                  <a:pt x="1623694" y="2348399"/>
                </a:lnTo>
                <a:lnTo>
                  <a:pt x="1622735" y="2350009"/>
                </a:lnTo>
                <a:lnTo>
                  <a:pt x="1620818" y="2352585"/>
                </a:lnTo>
                <a:lnTo>
                  <a:pt x="1618581" y="2353873"/>
                </a:lnTo>
                <a:lnTo>
                  <a:pt x="1615386" y="2355483"/>
                </a:lnTo>
                <a:lnTo>
                  <a:pt x="1611232" y="2357093"/>
                </a:lnTo>
                <a:lnTo>
                  <a:pt x="1606119" y="2357737"/>
                </a:lnTo>
                <a:lnTo>
                  <a:pt x="1600048" y="2358703"/>
                </a:lnTo>
                <a:lnTo>
                  <a:pt x="1593018" y="2359025"/>
                </a:lnTo>
                <a:lnTo>
                  <a:pt x="1585668" y="2359025"/>
                </a:lnTo>
                <a:lnTo>
                  <a:pt x="1578958" y="2358703"/>
                </a:lnTo>
                <a:lnTo>
                  <a:pt x="1572567" y="2357415"/>
                </a:lnTo>
                <a:lnTo>
                  <a:pt x="1566496" y="2356127"/>
                </a:lnTo>
                <a:lnTo>
                  <a:pt x="1560744" y="2355161"/>
                </a:lnTo>
                <a:lnTo>
                  <a:pt x="1554993" y="2353229"/>
                </a:lnTo>
                <a:lnTo>
                  <a:pt x="1549560" y="2351297"/>
                </a:lnTo>
                <a:lnTo>
                  <a:pt x="1544128" y="2349043"/>
                </a:lnTo>
                <a:lnTo>
                  <a:pt x="1539335" y="2346467"/>
                </a:lnTo>
                <a:lnTo>
                  <a:pt x="1529749" y="2340993"/>
                </a:lnTo>
                <a:lnTo>
                  <a:pt x="1520802" y="2334875"/>
                </a:lnTo>
                <a:lnTo>
                  <a:pt x="1511535" y="2328758"/>
                </a:lnTo>
                <a:lnTo>
                  <a:pt x="1507701" y="2326182"/>
                </a:lnTo>
                <a:lnTo>
                  <a:pt x="1505144" y="2324894"/>
                </a:lnTo>
                <a:lnTo>
                  <a:pt x="1503866" y="2324572"/>
                </a:lnTo>
                <a:lnTo>
                  <a:pt x="1503227" y="2324894"/>
                </a:lnTo>
                <a:lnTo>
                  <a:pt x="1502269" y="2325860"/>
                </a:lnTo>
                <a:lnTo>
                  <a:pt x="1501629" y="2326826"/>
                </a:lnTo>
                <a:lnTo>
                  <a:pt x="1500990" y="2328114"/>
                </a:lnTo>
                <a:lnTo>
                  <a:pt x="1500351" y="2329080"/>
                </a:lnTo>
                <a:lnTo>
                  <a:pt x="1499712" y="2329080"/>
                </a:lnTo>
                <a:lnTo>
                  <a:pt x="1499073" y="2329080"/>
                </a:lnTo>
                <a:lnTo>
                  <a:pt x="1488528" y="2328758"/>
                </a:lnTo>
                <a:lnTo>
                  <a:pt x="1482777" y="2328436"/>
                </a:lnTo>
                <a:lnTo>
                  <a:pt x="1480540" y="2328114"/>
                </a:lnTo>
                <a:lnTo>
                  <a:pt x="1478942" y="2327148"/>
                </a:lnTo>
                <a:lnTo>
                  <a:pt x="1477025" y="2318132"/>
                </a:lnTo>
                <a:lnTo>
                  <a:pt x="1476066" y="2310726"/>
                </a:lnTo>
                <a:lnTo>
                  <a:pt x="1475747" y="2305252"/>
                </a:lnTo>
                <a:lnTo>
                  <a:pt x="1475108" y="2300422"/>
                </a:lnTo>
                <a:lnTo>
                  <a:pt x="1475747" y="2297202"/>
                </a:lnTo>
                <a:lnTo>
                  <a:pt x="1476066" y="2294948"/>
                </a:lnTo>
                <a:lnTo>
                  <a:pt x="1476386" y="2293338"/>
                </a:lnTo>
                <a:lnTo>
                  <a:pt x="1474788" y="2290762"/>
                </a:lnTo>
                <a:close/>
                <a:moveTo>
                  <a:pt x="1243723" y="2290762"/>
                </a:moveTo>
                <a:lnTo>
                  <a:pt x="1335088" y="2290762"/>
                </a:lnTo>
                <a:lnTo>
                  <a:pt x="1333507" y="2293338"/>
                </a:lnTo>
                <a:lnTo>
                  <a:pt x="1334140" y="2294948"/>
                </a:lnTo>
                <a:lnTo>
                  <a:pt x="1334140" y="2297202"/>
                </a:lnTo>
                <a:lnTo>
                  <a:pt x="1334456" y="2300422"/>
                </a:lnTo>
                <a:lnTo>
                  <a:pt x="1334456" y="2305252"/>
                </a:lnTo>
                <a:lnTo>
                  <a:pt x="1333824" y="2310726"/>
                </a:lnTo>
                <a:lnTo>
                  <a:pt x="1332559" y="2318132"/>
                </a:lnTo>
                <a:lnTo>
                  <a:pt x="1330978" y="2327148"/>
                </a:lnTo>
                <a:lnTo>
                  <a:pt x="1329398" y="2328114"/>
                </a:lnTo>
                <a:lnTo>
                  <a:pt x="1327185" y="2328436"/>
                </a:lnTo>
                <a:lnTo>
                  <a:pt x="1321494" y="2328758"/>
                </a:lnTo>
                <a:lnTo>
                  <a:pt x="1311061" y="2329080"/>
                </a:lnTo>
                <a:lnTo>
                  <a:pt x="1310113" y="2329080"/>
                </a:lnTo>
                <a:lnTo>
                  <a:pt x="1309797" y="2329080"/>
                </a:lnTo>
                <a:lnTo>
                  <a:pt x="1309165" y="2328114"/>
                </a:lnTo>
                <a:lnTo>
                  <a:pt x="1308848" y="2326826"/>
                </a:lnTo>
                <a:lnTo>
                  <a:pt x="1307900" y="2325860"/>
                </a:lnTo>
                <a:lnTo>
                  <a:pt x="1306952" y="2324894"/>
                </a:lnTo>
                <a:lnTo>
                  <a:pt x="1306003" y="2324572"/>
                </a:lnTo>
                <a:lnTo>
                  <a:pt x="1305371" y="2324894"/>
                </a:lnTo>
                <a:lnTo>
                  <a:pt x="1302842" y="2326182"/>
                </a:lnTo>
                <a:lnTo>
                  <a:pt x="1298732" y="2328758"/>
                </a:lnTo>
                <a:lnTo>
                  <a:pt x="1289880" y="2334875"/>
                </a:lnTo>
                <a:lnTo>
                  <a:pt x="1281028" y="2340993"/>
                </a:lnTo>
                <a:lnTo>
                  <a:pt x="1271228" y="2346467"/>
                </a:lnTo>
                <a:lnTo>
                  <a:pt x="1266485" y="2349043"/>
                </a:lnTo>
                <a:lnTo>
                  <a:pt x="1261111" y="2351297"/>
                </a:lnTo>
                <a:lnTo>
                  <a:pt x="1256053" y="2353229"/>
                </a:lnTo>
                <a:lnTo>
                  <a:pt x="1250362" y="2355161"/>
                </a:lnTo>
                <a:lnTo>
                  <a:pt x="1244356" y="2356127"/>
                </a:lnTo>
                <a:lnTo>
                  <a:pt x="1238349" y="2357415"/>
                </a:lnTo>
                <a:lnTo>
                  <a:pt x="1232026" y="2358703"/>
                </a:lnTo>
                <a:lnTo>
                  <a:pt x="1225387" y="2359025"/>
                </a:lnTo>
                <a:lnTo>
                  <a:pt x="1218116" y="2359025"/>
                </a:lnTo>
                <a:lnTo>
                  <a:pt x="1211161" y="2358703"/>
                </a:lnTo>
                <a:lnTo>
                  <a:pt x="1205154" y="2357737"/>
                </a:lnTo>
                <a:lnTo>
                  <a:pt x="1200096" y="2357093"/>
                </a:lnTo>
                <a:lnTo>
                  <a:pt x="1195986" y="2355483"/>
                </a:lnTo>
                <a:lnTo>
                  <a:pt x="1193141" y="2353873"/>
                </a:lnTo>
                <a:lnTo>
                  <a:pt x="1190295" y="2352585"/>
                </a:lnTo>
                <a:lnTo>
                  <a:pt x="1189031" y="2350009"/>
                </a:lnTo>
                <a:lnTo>
                  <a:pt x="1187766" y="2348399"/>
                </a:lnTo>
                <a:lnTo>
                  <a:pt x="1187450" y="2345501"/>
                </a:lnTo>
                <a:lnTo>
                  <a:pt x="1187766" y="2343247"/>
                </a:lnTo>
                <a:lnTo>
                  <a:pt x="1188715" y="2340671"/>
                </a:lnTo>
                <a:lnTo>
                  <a:pt x="1189663" y="2337451"/>
                </a:lnTo>
                <a:lnTo>
                  <a:pt x="1191560" y="2334875"/>
                </a:lnTo>
                <a:lnTo>
                  <a:pt x="1193457" y="2331978"/>
                </a:lnTo>
                <a:lnTo>
                  <a:pt x="1195986" y="2328758"/>
                </a:lnTo>
                <a:lnTo>
                  <a:pt x="1201676" y="2322640"/>
                </a:lnTo>
                <a:lnTo>
                  <a:pt x="1208315" y="2316522"/>
                </a:lnTo>
                <a:lnTo>
                  <a:pt x="1215271" y="2310404"/>
                </a:lnTo>
                <a:lnTo>
                  <a:pt x="1222226" y="2305252"/>
                </a:lnTo>
                <a:lnTo>
                  <a:pt x="1228865" y="2300422"/>
                </a:lnTo>
                <a:lnTo>
                  <a:pt x="1239613" y="2293338"/>
                </a:lnTo>
                <a:lnTo>
                  <a:pt x="1243723" y="2290762"/>
                </a:lnTo>
                <a:close/>
                <a:moveTo>
                  <a:pt x="1481543" y="1798637"/>
                </a:moveTo>
                <a:lnTo>
                  <a:pt x="1701801" y="1798637"/>
                </a:lnTo>
                <a:lnTo>
                  <a:pt x="1567093" y="2273300"/>
                </a:lnTo>
                <a:lnTo>
                  <a:pt x="1465263" y="2273300"/>
                </a:lnTo>
                <a:lnTo>
                  <a:pt x="1481543" y="1798637"/>
                </a:lnTo>
                <a:close/>
                <a:moveTo>
                  <a:pt x="1119188" y="1798637"/>
                </a:moveTo>
                <a:lnTo>
                  <a:pt x="1336331" y="1798637"/>
                </a:lnTo>
                <a:lnTo>
                  <a:pt x="1346201" y="2272028"/>
                </a:lnTo>
                <a:lnTo>
                  <a:pt x="1240177" y="2273300"/>
                </a:lnTo>
                <a:lnTo>
                  <a:pt x="1119188" y="1798637"/>
                </a:lnTo>
                <a:close/>
                <a:moveTo>
                  <a:pt x="2677270" y="1559805"/>
                </a:moveTo>
                <a:lnTo>
                  <a:pt x="2530833" y="1600780"/>
                </a:lnTo>
                <a:lnTo>
                  <a:pt x="2674417" y="1589663"/>
                </a:lnTo>
                <a:lnTo>
                  <a:pt x="2677270" y="1559805"/>
                </a:lnTo>
                <a:close/>
                <a:moveTo>
                  <a:pt x="64561" y="1559805"/>
                </a:moveTo>
                <a:lnTo>
                  <a:pt x="67742" y="1589663"/>
                </a:lnTo>
                <a:lnTo>
                  <a:pt x="211812" y="1600780"/>
                </a:lnTo>
                <a:lnTo>
                  <a:pt x="64561" y="1559805"/>
                </a:lnTo>
                <a:close/>
                <a:moveTo>
                  <a:pt x="1743293" y="1510232"/>
                </a:moveTo>
                <a:lnTo>
                  <a:pt x="1815377" y="1673934"/>
                </a:lnTo>
                <a:lnTo>
                  <a:pt x="2196121" y="1673934"/>
                </a:lnTo>
                <a:lnTo>
                  <a:pt x="2051635" y="1522922"/>
                </a:lnTo>
                <a:lnTo>
                  <a:pt x="1743293" y="1510232"/>
                </a:lnTo>
                <a:close/>
                <a:moveTo>
                  <a:pt x="1093583" y="1510232"/>
                </a:moveTo>
                <a:lnTo>
                  <a:pt x="785241" y="1522922"/>
                </a:lnTo>
                <a:lnTo>
                  <a:pt x="641072" y="1673934"/>
                </a:lnTo>
                <a:lnTo>
                  <a:pt x="1021499" y="1673934"/>
                </a:lnTo>
                <a:lnTo>
                  <a:pt x="1093583" y="1510232"/>
                </a:lnTo>
                <a:close/>
                <a:moveTo>
                  <a:pt x="840494" y="1363662"/>
                </a:moveTo>
                <a:lnTo>
                  <a:pt x="1955417" y="1363662"/>
                </a:lnTo>
                <a:lnTo>
                  <a:pt x="2368551" y="1768475"/>
                </a:lnTo>
                <a:lnTo>
                  <a:pt x="398463" y="1768475"/>
                </a:lnTo>
                <a:lnTo>
                  <a:pt x="840494" y="1363662"/>
                </a:lnTo>
                <a:close/>
                <a:moveTo>
                  <a:pt x="1125700" y="1131888"/>
                </a:moveTo>
                <a:lnTo>
                  <a:pt x="1123793" y="1132523"/>
                </a:lnTo>
                <a:lnTo>
                  <a:pt x="1121569" y="1134110"/>
                </a:lnTo>
                <a:lnTo>
                  <a:pt x="1118710" y="1136650"/>
                </a:lnTo>
                <a:lnTo>
                  <a:pt x="1111084" y="1144270"/>
                </a:lnTo>
                <a:lnTo>
                  <a:pt x="1101553" y="1155065"/>
                </a:lnTo>
                <a:lnTo>
                  <a:pt x="1077405" y="1184275"/>
                </a:lnTo>
                <a:lnTo>
                  <a:pt x="1046268" y="1220153"/>
                </a:lnTo>
                <a:lnTo>
                  <a:pt x="1059613" y="1236028"/>
                </a:lnTo>
                <a:lnTo>
                  <a:pt x="1064696" y="1242378"/>
                </a:lnTo>
                <a:lnTo>
                  <a:pt x="1070098" y="1248093"/>
                </a:lnTo>
                <a:lnTo>
                  <a:pt x="1074546" y="1252538"/>
                </a:lnTo>
                <a:lnTo>
                  <a:pt x="1078994" y="1256665"/>
                </a:lnTo>
                <a:lnTo>
                  <a:pt x="1083124" y="1260158"/>
                </a:lnTo>
                <a:lnTo>
                  <a:pt x="1087890" y="1263333"/>
                </a:lnTo>
                <a:lnTo>
                  <a:pt x="1092656" y="1266508"/>
                </a:lnTo>
                <a:lnTo>
                  <a:pt x="1098375" y="1269365"/>
                </a:lnTo>
                <a:lnTo>
                  <a:pt x="1111084" y="1276350"/>
                </a:lnTo>
                <a:lnTo>
                  <a:pt x="1127606" y="1284605"/>
                </a:lnTo>
                <a:lnTo>
                  <a:pt x="1149529" y="1295400"/>
                </a:lnTo>
                <a:lnTo>
                  <a:pt x="1139362" y="1143953"/>
                </a:lnTo>
                <a:lnTo>
                  <a:pt x="1136185" y="1141413"/>
                </a:lnTo>
                <a:lnTo>
                  <a:pt x="1133325" y="1138238"/>
                </a:lnTo>
                <a:lnTo>
                  <a:pt x="1126971" y="1132205"/>
                </a:lnTo>
                <a:lnTo>
                  <a:pt x="1126017" y="1131888"/>
                </a:lnTo>
                <a:lnTo>
                  <a:pt x="1125700" y="1131888"/>
                </a:lnTo>
                <a:close/>
                <a:moveTo>
                  <a:pt x="505679" y="1004887"/>
                </a:moveTo>
                <a:lnTo>
                  <a:pt x="511721" y="1004887"/>
                </a:lnTo>
                <a:lnTo>
                  <a:pt x="517446" y="1005205"/>
                </a:lnTo>
                <a:lnTo>
                  <a:pt x="522535" y="1006158"/>
                </a:lnTo>
                <a:lnTo>
                  <a:pt x="528259" y="1007746"/>
                </a:lnTo>
                <a:lnTo>
                  <a:pt x="533348" y="1009969"/>
                </a:lnTo>
                <a:lnTo>
                  <a:pt x="538436" y="1012828"/>
                </a:lnTo>
                <a:lnTo>
                  <a:pt x="543207" y="1015687"/>
                </a:lnTo>
                <a:lnTo>
                  <a:pt x="548296" y="1019498"/>
                </a:lnTo>
                <a:lnTo>
                  <a:pt x="552748" y="1023310"/>
                </a:lnTo>
                <a:lnTo>
                  <a:pt x="557201" y="1028075"/>
                </a:lnTo>
                <a:lnTo>
                  <a:pt x="561335" y="1033157"/>
                </a:lnTo>
                <a:lnTo>
                  <a:pt x="566106" y="1038239"/>
                </a:lnTo>
                <a:lnTo>
                  <a:pt x="570240" y="1044274"/>
                </a:lnTo>
                <a:lnTo>
                  <a:pt x="573738" y="1050309"/>
                </a:lnTo>
                <a:lnTo>
                  <a:pt x="577555" y="1056980"/>
                </a:lnTo>
                <a:lnTo>
                  <a:pt x="581371" y="1063968"/>
                </a:lnTo>
                <a:lnTo>
                  <a:pt x="585188" y="1071274"/>
                </a:lnTo>
                <a:lnTo>
                  <a:pt x="588686" y="1078897"/>
                </a:lnTo>
                <a:lnTo>
                  <a:pt x="591867" y="1086838"/>
                </a:lnTo>
                <a:lnTo>
                  <a:pt x="598227" y="1103673"/>
                </a:lnTo>
                <a:lnTo>
                  <a:pt x="603952" y="1121461"/>
                </a:lnTo>
                <a:lnTo>
                  <a:pt x="609677" y="1140202"/>
                </a:lnTo>
                <a:lnTo>
                  <a:pt x="614447" y="1159260"/>
                </a:lnTo>
                <a:lnTo>
                  <a:pt x="619218" y="1179589"/>
                </a:lnTo>
                <a:lnTo>
                  <a:pt x="623670" y="1200553"/>
                </a:lnTo>
                <a:lnTo>
                  <a:pt x="627487" y="1221518"/>
                </a:lnTo>
                <a:lnTo>
                  <a:pt x="630667" y="1242799"/>
                </a:lnTo>
                <a:lnTo>
                  <a:pt x="634165" y="1264399"/>
                </a:lnTo>
                <a:lnTo>
                  <a:pt x="636710" y="1285681"/>
                </a:lnTo>
                <a:lnTo>
                  <a:pt x="639254" y="1306963"/>
                </a:lnTo>
                <a:lnTo>
                  <a:pt x="641798" y="1327927"/>
                </a:lnTo>
                <a:lnTo>
                  <a:pt x="643389" y="1348574"/>
                </a:lnTo>
                <a:lnTo>
                  <a:pt x="644979" y="1368903"/>
                </a:lnTo>
                <a:lnTo>
                  <a:pt x="647841" y="1407337"/>
                </a:lnTo>
                <a:lnTo>
                  <a:pt x="649431" y="1441960"/>
                </a:lnTo>
                <a:lnTo>
                  <a:pt x="650703" y="1471501"/>
                </a:lnTo>
                <a:lnTo>
                  <a:pt x="651021" y="1495641"/>
                </a:lnTo>
                <a:lnTo>
                  <a:pt x="645933" y="1500088"/>
                </a:lnTo>
                <a:lnTo>
                  <a:pt x="640526" y="1461971"/>
                </a:lnTo>
                <a:lnTo>
                  <a:pt x="635120" y="1423219"/>
                </a:lnTo>
                <a:lnTo>
                  <a:pt x="629713" y="1515335"/>
                </a:lnTo>
                <a:lnTo>
                  <a:pt x="623988" y="1520417"/>
                </a:lnTo>
                <a:lnTo>
                  <a:pt x="225488" y="1414008"/>
                </a:lnTo>
                <a:lnTo>
                  <a:pt x="154884" y="1399079"/>
                </a:lnTo>
                <a:lnTo>
                  <a:pt x="603316" y="1539476"/>
                </a:lnTo>
                <a:lnTo>
                  <a:pt x="319945" y="1798670"/>
                </a:lnTo>
                <a:lnTo>
                  <a:pt x="585824" y="1798670"/>
                </a:lnTo>
                <a:lnTo>
                  <a:pt x="752475" y="1798670"/>
                </a:lnTo>
                <a:lnTo>
                  <a:pt x="687596" y="2326906"/>
                </a:lnTo>
                <a:lnTo>
                  <a:pt x="595365" y="2326906"/>
                </a:lnTo>
                <a:lnTo>
                  <a:pt x="586778" y="1847904"/>
                </a:lnTo>
                <a:lnTo>
                  <a:pt x="581371" y="1857433"/>
                </a:lnTo>
                <a:lnTo>
                  <a:pt x="578509" y="1862516"/>
                </a:lnTo>
                <a:lnTo>
                  <a:pt x="575329" y="1866963"/>
                </a:lnTo>
                <a:lnTo>
                  <a:pt x="531758" y="2443162"/>
                </a:lnTo>
                <a:lnTo>
                  <a:pt x="415356" y="2443162"/>
                </a:lnTo>
                <a:lnTo>
                  <a:pt x="356837" y="1985125"/>
                </a:lnTo>
                <a:lnTo>
                  <a:pt x="349840" y="1985760"/>
                </a:lnTo>
                <a:lnTo>
                  <a:pt x="346024" y="1986078"/>
                </a:lnTo>
                <a:lnTo>
                  <a:pt x="342207" y="1986078"/>
                </a:lnTo>
                <a:lnTo>
                  <a:pt x="337437" y="1985760"/>
                </a:lnTo>
                <a:lnTo>
                  <a:pt x="332348" y="1985443"/>
                </a:lnTo>
                <a:lnTo>
                  <a:pt x="145661" y="1959078"/>
                </a:lnTo>
                <a:lnTo>
                  <a:pt x="141208" y="1957490"/>
                </a:lnTo>
                <a:lnTo>
                  <a:pt x="137074" y="1955267"/>
                </a:lnTo>
                <a:lnTo>
                  <a:pt x="133257" y="1952726"/>
                </a:lnTo>
                <a:lnTo>
                  <a:pt x="129441" y="1949867"/>
                </a:lnTo>
                <a:lnTo>
                  <a:pt x="125624" y="1946055"/>
                </a:lnTo>
                <a:lnTo>
                  <a:pt x="122126" y="1941926"/>
                </a:lnTo>
                <a:lnTo>
                  <a:pt x="119264" y="1937479"/>
                </a:lnTo>
                <a:lnTo>
                  <a:pt x="116401" y="1932397"/>
                </a:lnTo>
                <a:lnTo>
                  <a:pt x="113539" y="1927632"/>
                </a:lnTo>
                <a:lnTo>
                  <a:pt x="110995" y="1921914"/>
                </a:lnTo>
                <a:lnTo>
                  <a:pt x="108768" y="1916197"/>
                </a:lnTo>
                <a:lnTo>
                  <a:pt x="106542" y="1910162"/>
                </a:lnTo>
                <a:lnTo>
                  <a:pt x="102408" y="1897774"/>
                </a:lnTo>
                <a:lnTo>
                  <a:pt x="98909" y="1885068"/>
                </a:lnTo>
                <a:lnTo>
                  <a:pt x="96365" y="1872363"/>
                </a:lnTo>
                <a:lnTo>
                  <a:pt x="93503" y="1859339"/>
                </a:lnTo>
                <a:lnTo>
                  <a:pt x="90004" y="1836152"/>
                </a:lnTo>
                <a:lnTo>
                  <a:pt x="86824" y="1817728"/>
                </a:lnTo>
                <a:lnTo>
                  <a:pt x="85234" y="1811058"/>
                </a:lnTo>
                <a:lnTo>
                  <a:pt x="84280" y="1806293"/>
                </a:lnTo>
                <a:lnTo>
                  <a:pt x="83962" y="1800894"/>
                </a:lnTo>
                <a:lnTo>
                  <a:pt x="76965" y="1730695"/>
                </a:lnTo>
                <a:lnTo>
                  <a:pt x="69968" y="1653826"/>
                </a:lnTo>
                <a:lnTo>
                  <a:pt x="62017" y="1556628"/>
                </a:lnTo>
                <a:lnTo>
                  <a:pt x="52158" y="1552499"/>
                </a:lnTo>
                <a:lnTo>
                  <a:pt x="43571" y="1548687"/>
                </a:lnTo>
                <a:lnTo>
                  <a:pt x="35938" y="1545511"/>
                </a:lnTo>
                <a:lnTo>
                  <a:pt x="29895" y="1542017"/>
                </a:lnTo>
                <a:lnTo>
                  <a:pt x="25443" y="1538523"/>
                </a:lnTo>
                <a:lnTo>
                  <a:pt x="23535" y="1536617"/>
                </a:lnTo>
                <a:lnTo>
                  <a:pt x="21944" y="1535346"/>
                </a:lnTo>
                <a:lnTo>
                  <a:pt x="20990" y="1533758"/>
                </a:lnTo>
                <a:lnTo>
                  <a:pt x="20354" y="1532170"/>
                </a:lnTo>
                <a:lnTo>
                  <a:pt x="19718" y="1530582"/>
                </a:lnTo>
                <a:lnTo>
                  <a:pt x="20354" y="1529311"/>
                </a:lnTo>
                <a:lnTo>
                  <a:pt x="17492" y="1522641"/>
                </a:lnTo>
                <a:lnTo>
                  <a:pt x="15266" y="1515017"/>
                </a:lnTo>
                <a:lnTo>
                  <a:pt x="12721" y="1504853"/>
                </a:lnTo>
                <a:lnTo>
                  <a:pt x="10495" y="1493100"/>
                </a:lnTo>
                <a:lnTo>
                  <a:pt x="8269" y="1479759"/>
                </a:lnTo>
                <a:lnTo>
                  <a:pt x="6043" y="1465148"/>
                </a:lnTo>
                <a:lnTo>
                  <a:pt x="4134" y="1449583"/>
                </a:lnTo>
                <a:lnTo>
                  <a:pt x="2544" y="1432431"/>
                </a:lnTo>
                <a:lnTo>
                  <a:pt x="954" y="1414325"/>
                </a:lnTo>
                <a:lnTo>
                  <a:pt x="318" y="1395267"/>
                </a:lnTo>
                <a:lnTo>
                  <a:pt x="0" y="1375256"/>
                </a:lnTo>
                <a:lnTo>
                  <a:pt x="318" y="1354926"/>
                </a:lnTo>
                <a:lnTo>
                  <a:pt x="954" y="1333962"/>
                </a:lnTo>
                <a:lnTo>
                  <a:pt x="2544" y="1312363"/>
                </a:lnTo>
                <a:lnTo>
                  <a:pt x="4452" y="1290763"/>
                </a:lnTo>
                <a:lnTo>
                  <a:pt x="7315" y="1268846"/>
                </a:lnTo>
                <a:lnTo>
                  <a:pt x="11131" y="1246929"/>
                </a:lnTo>
                <a:lnTo>
                  <a:pt x="13357" y="1236447"/>
                </a:lnTo>
                <a:lnTo>
                  <a:pt x="15584" y="1225647"/>
                </a:lnTo>
                <a:lnTo>
                  <a:pt x="18446" y="1214847"/>
                </a:lnTo>
                <a:lnTo>
                  <a:pt x="21308" y="1204047"/>
                </a:lnTo>
                <a:lnTo>
                  <a:pt x="24489" y="1193248"/>
                </a:lnTo>
                <a:lnTo>
                  <a:pt x="27669" y="1183083"/>
                </a:lnTo>
                <a:lnTo>
                  <a:pt x="31486" y="1172601"/>
                </a:lnTo>
                <a:lnTo>
                  <a:pt x="35302" y="1162436"/>
                </a:lnTo>
                <a:lnTo>
                  <a:pt x="39436" y="1152272"/>
                </a:lnTo>
                <a:lnTo>
                  <a:pt x="43889" y="1142425"/>
                </a:lnTo>
                <a:lnTo>
                  <a:pt x="48978" y="1132578"/>
                </a:lnTo>
                <a:lnTo>
                  <a:pt x="54066" y="1123367"/>
                </a:lnTo>
                <a:lnTo>
                  <a:pt x="59473" y="1113838"/>
                </a:lnTo>
                <a:lnTo>
                  <a:pt x="64879" y="1104944"/>
                </a:lnTo>
                <a:lnTo>
                  <a:pt x="70922" y="1096050"/>
                </a:lnTo>
                <a:lnTo>
                  <a:pt x="77601" y="1087473"/>
                </a:lnTo>
                <a:lnTo>
                  <a:pt x="84280" y="1079215"/>
                </a:lnTo>
                <a:lnTo>
                  <a:pt x="91276" y="1071274"/>
                </a:lnTo>
                <a:lnTo>
                  <a:pt x="98591" y="1063968"/>
                </a:lnTo>
                <a:lnTo>
                  <a:pt x="106542" y="1056662"/>
                </a:lnTo>
                <a:lnTo>
                  <a:pt x="114811" y="1049674"/>
                </a:lnTo>
                <a:lnTo>
                  <a:pt x="123080" y="1043321"/>
                </a:lnTo>
                <a:lnTo>
                  <a:pt x="131985" y="1036651"/>
                </a:lnTo>
                <a:lnTo>
                  <a:pt x="141526" y="1031251"/>
                </a:lnTo>
                <a:lnTo>
                  <a:pt x="150749" y="1025851"/>
                </a:lnTo>
                <a:lnTo>
                  <a:pt x="160926" y="1021087"/>
                </a:lnTo>
                <a:lnTo>
                  <a:pt x="171740" y="1016322"/>
                </a:lnTo>
                <a:lnTo>
                  <a:pt x="182553" y="1012193"/>
                </a:lnTo>
                <a:lnTo>
                  <a:pt x="193684" y="1009016"/>
                </a:lnTo>
                <a:lnTo>
                  <a:pt x="205452" y="1005522"/>
                </a:lnTo>
                <a:lnTo>
                  <a:pt x="209904" y="1005522"/>
                </a:lnTo>
                <a:lnTo>
                  <a:pt x="218809" y="1005840"/>
                </a:lnTo>
                <a:lnTo>
                  <a:pt x="243298" y="1007428"/>
                </a:lnTo>
                <a:lnTo>
                  <a:pt x="280508" y="1009969"/>
                </a:lnTo>
                <a:lnTo>
                  <a:pt x="409313" y="1420361"/>
                </a:lnTo>
                <a:lnTo>
                  <a:pt x="397228" y="1297751"/>
                </a:lnTo>
                <a:lnTo>
                  <a:pt x="390867" y="1077309"/>
                </a:lnTo>
                <a:lnTo>
                  <a:pt x="382598" y="1056345"/>
                </a:lnTo>
                <a:lnTo>
                  <a:pt x="399136" y="1028392"/>
                </a:lnTo>
                <a:lnTo>
                  <a:pt x="436029" y="1028392"/>
                </a:lnTo>
                <a:lnTo>
                  <a:pt x="450976" y="1056345"/>
                </a:lnTo>
                <a:lnTo>
                  <a:pt x="443979" y="1081438"/>
                </a:lnTo>
                <a:lnTo>
                  <a:pt x="489141" y="1401937"/>
                </a:lnTo>
                <a:lnTo>
                  <a:pt x="481508" y="1015369"/>
                </a:lnTo>
                <a:lnTo>
                  <a:pt x="489459" y="1011875"/>
                </a:lnTo>
                <a:lnTo>
                  <a:pt x="495501" y="1009016"/>
                </a:lnTo>
                <a:lnTo>
                  <a:pt x="499000" y="1006793"/>
                </a:lnTo>
                <a:lnTo>
                  <a:pt x="499636" y="1005840"/>
                </a:lnTo>
                <a:lnTo>
                  <a:pt x="499954" y="1005522"/>
                </a:lnTo>
                <a:lnTo>
                  <a:pt x="505679" y="1004887"/>
                </a:lnTo>
                <a:close/>
                <a:moveTo>
                  <a:pt x="2233205" y="1004887"/>
                </a:moveTo>
                <a:lnTo>
                  <a:pt x="2238276" y="1005205"/>
                </a:lnTo>
                <a:lnTo>
                  <a:pt x="2243665" y="1005522"/>
                </a:lnTo>
                <a:lnTo>
                  <a:pt x="2243665" y="1005840"/>
                </a:lnTo>
                <a:lnTo>
                  <a:pt x="2244299" y="1006793"/>
                </a:lnTo>
                <a:lnTo>
                  <a:pt x="2248102" y="1009016"/>
                </a:lnTo>
                <a:lnTo>
                  <a:pt x="2253808" y="1011875"/>
                </a:lnTo>
                <a:lnTo>
                  <a:pt x="2261732" y="1015369"/>
                </a:lnTo>
                <a:lnTo>
                  <a:pt x="2254441" y="1401937"/>
                </a:lnTo>
                <a:lnTo>
                  <a:pt x="2299133" y="1081438"/>
                </a:lnTo>
                <a:lnTo>
                  <a:pt x="2292160" y="1056345"/>
                </a:lnTo>
                <a:lnTo>
                  <a:pt x="2307374" y="1028392"/>
                </a:lnTo>
                <a:lnTo>
                  <a:pt x="2344142" y="1028392"/>
                </a:lnTo>
                <a:lnTo>
                  <a:pt x="2360307" y="1056345"/>
                </a:lnTo>
                <a:lnTo>
                  <a:pt x="2352066" y="1077309"/>
                </a:lnTo>
                <a:lnTo>
                  <a:pt x="2346044" y="1297751"/>
                </a:lnTo>
                <a:lnTo>
                  <a:pt x="2333682" y="1420361"/>
                </a:lnTo>
                <a:lnTo>
                  <a:pt x="2462052" y="1009969"/>
                </a:lnTo>
                <a:lnTo>
                  <a:pt x="2499137" y="1007428"/>
                </a:lnTo>
                <a:lnTo>
                  <a:pt x="2523860" y="1005840"/>
                </a:lnTo>
                <a:lnTo>
                  <a:pt x="2532735" y="1005522"/>
                </a:lnTo>
                <a:lnTo>
                  <a:pt x="2536855" y="1005522"/>
                </a:lnTo>
                <a:lnTo>
                  <a:pt x="2548266" y="1009016"/>
                </a:lnTo>
                <a:lnTo>
                  <a:pt x="2559677" y="1012193"/>
                </a:lnTo>
                <a:lnTo>
                  <a:pt x="2570453" y="1016322"/>
                </a:lnTo>
                <a:lnTo>
                  <a:pt x="2580913" y="1021087"/>
                </a:lnTo>
                <a:lnTo>
                  <a:pt x="2591056" y="1025851"/>
                </a:lnTo>
                <a:lnTo>
                  <a:pt x="2600882" y="1031251"/>
                </a:lnTo>
                <a:lnTo>
                  <a:pt x="2610391" y="1036651"/>
                </a:lnTo>
                <a:lnTo>
                  <a:pt x="2618949" y="1043321"/>
                </a:lnTo>
                <a:lnTo>
                  <a:pt x="2627507" y="1049674"/>
                </a:lnTo>
                <a:lnTo>
                  <a:pt x="2635431" y="1056662"/>
                </a:lnTo>
                <a:lnTo>
                  <a:pt x="2643355" y="1063968"/>
                </a:lnTo>
                <a:lnTo>
                  <a:pt x="2650962" y="1071274"/>
                </a:lnTo>
                <a:lnTo>
                  <a:pt x="2657618" y="1079215"/>
                </a:lnTo>
                <a:lnTo>
                  <a:pt x="2664274" y="1087473"/>
                </a:lnTo>
                <a:lnTo>
                  <a:pt x="2670614" y="1096050"/>
                </a:lnTo>
                <a:lnTo>
                  <a:pt x="2676636" y="1104944"/>
                </a:lnTo>
                <a:lnTo>
                  <a:pt x="2682341" y="1113838"/>
                </a:lnTo>
                <a:lnTo>
                  <a:pt x="2688047" y="1123367"/>
                </a:lnTo>
                <a:lnTo>
                  <a:pt x="2692801" y="1132578"/>
                </a:lnTo>
                <a:lnTo>
                  <a:pt x="2697872" y="1142425"/>
                </a:lnTo>
                <a:lnTo>
                  <a:pt x="2702310" y="1152272"/>
                </a:lnTo>
                <a:lnTo>
                  <a:pt x="2706430" y="1162436"/>
                </a:lnTo>
                <a:lnTo>
                  <a:pt x="2710551" y="1172601"/>
                </a:lnTo>
                <a:lnTo>
                  <a:pt x="2714037" y="1183083"/>
                </a:lnTo>
                <a:lnTo>
                  <a:pt x="2717207" y="1193248"/>
                </a:lnTo>
                <a:lnTo>
                  <a:pt x="2720694" y="1204047"/>
                </a:lnTo>
                <a:lnTo>
                  <a:pt x="2723229" y="1214847"/>
                </a:lnTo>
                <a:lnTo>
                  <a:pt x="2726082" y="1225647"/>
                </a:lnTo>
                <a:lnTo>
                  <a:pt x="2728618" y="1236447"/>
                </a:lnTo>
                <a:lnTo>
                  <a:pt x="2730836" y="1246929"/>
                </a:lnTo>
                <a:lnTo>
                  <a:pt x="2734640" y="1268846"/>
                </a:lnTo>
                <a:lnTo>
                  <a:pt x="2737176" y="1290763"/>
                </a:lnTo>
                <a:lnTo>
                  <a:pt x="2739394" y="1312363"/>
                </a:lnTo>
                <a:lnTo>
                  <a:pt x="2740979" y="1333962"/>
                </a:lnTo>
                <a:lnTo>
                  <a:pt x="2741613" y="1354926"/>
                </a:lnTo>
                <a:lnTo>
                  <a:pt x="2741613" y="1375256"/>
                </a:lnTo>
                <a:lnTo>
                  <a:pt x="2741296" y="1395267"/>
                </a:lnTo>
                <a:lnTo>
                  <a:pt x="2740662" y="1414325"/>
                </a:lnTo>
                <a:lnTo>
                  <a:pt x="2739394" y="1432431"/>
                </a:lnTo>
                <a:lnTo>
                  <a:pt x="2737493" y="1449583"/>
                </a:lnTo>
                <a:lnTo>
                  <a:pt x="2735591" y="1465148"/>
                </a:lnTo>
                <a:lnTo>
                  <a:pt x="2733689" y="1479759"/>
                </a:lnTo>
                <a:lnTo>
                  <a:pt x="2731470" y="1493100"/>
                </a:lnTo>
                <a:lnTo>
                  <a:pt x="2728935" y="1504853"/>
                </a:lnTo>
                <a:lnTo>
                  <a:pt x="2726716" y="1515017"/>
                </a:lnTo>
                <a:lnTo>
                  <a:pt x="2724180" y="1522641"/>
                </a:lnTo>
                <a:lnTo>
                  <a:pt x="2721962" y="1529311"/>
                </a:lnTo>
                <a:lnTo>
                  <a:pt x="2721962" y="1530582"/>
                </a:lnTo>
                <a:lnTo>
                  <a:pt x="2721328" y="1532170"/>
                </a:lnTo>
                <a:lnTo>
                  <a:pt x="2720694" y="1533758"/>
                </a:lnTo>
                <a:lnTo>
                  <a:pt x="2719426" y="1535346"/>
                </a:lnTo>
                <a:lnTo>
                  <a:pt x="2718158" y="1536617"/>
                </a:lnTo>
                <a:lnTo>
                  <a:pt x="2716573" y="1538523"/>
                </a:lnTo>
                <a:lnTo>
                  <a:pt x="2711819" y="1542017"/>
                </a:lnTo>
                <a:lnTo>
                  <a:pt x="2705796" y="1545511"/>
                </a:lnTo>
                <a:lnTo>
                  <a:pt x="2698506" y="1548687"/>
                </a:lnTo>
                <a:lnTo>
                  <a:pt x="2689948" y="1552499"/>
                </a:lnTo>
                <a:lnTo>
                  <a:pt x="2680122" y="1556628"/>
                </a:lnTo>
                <a:lnTo>
                  <a:pt x="2671881" y="1653826"/>
                </a:lnTo>
                <a:lnTo>
                  <a:pt x="2664908" y="1730695"/>
                </a:lnTo>
                <a:lnTo>
                  <a:pt x="2657935" y="1800894"/>
                </a:lnTo>
                <a:lnTo>
                  <a:pt x="2657618" y="1806293"/>
                </a:lnTo>
                <a:lnTo>
                  <a:pt x="2656350" y="1811058"/>
                </a:lnTo>
                <a:lnTo>
                  <a:pt x="2655399" y="1817728"/>
                </a:lnTo>
                <a:lnTo>
                  <a:pt x="2652230" y="1836152"/>
                </a:lnTo>
                <a:lnTo>
                  <a:pt x="2648109" y="1859339"/>
                </a:lnTo>
                <a:lnTo>
                  <a:pt x="2645890" y="1872363"/>
                </a:lnTo>
                <a:lnTo>
                  <a:pt x="2643038" y="1885068"/>
                </a:lnTo>
                <a:lnTo>
                  <a:pt x="2639551" y="1897774"/>
                </a:lnTo>
                <a:lnTo>
                  <a:pt x="2635431" y="1910162"/>
                </a:lnTo>
                <a:lnTo>
                  <a:pt x="2633529" y="1916197"/>
                </a:lnTo>
                <a:lnTo>
                  <a:pt x="2630993" y="1921914"/>
                </a:lnTo>
                <a:lnTo>
                  <a:pt x="2628458" y="1927632"/>
                </a:lnTo>
                <a:lnTo>
                  <a:pt x="2625605" y="1932397"/>
                </a:lnTo>
                <a:lnTo>
                  <a:pt x="2622752" y="1937479"/>
                </a:lnTo>
                <a:lnTo>
                  <a:pt x="2619583" y="1941926"/>
                </a:lnTo>
                <a:lnTo>
                  <a:pt x="2616413" y="1946055"/>
                </a:lnTo>
                <a:lnTo>
                  <a:pt x="2612926" y="1949867"/>
                </a:lnTo>
                <a:lnTo>
                  <a:pt x="2609123" y="1952726"/>
                </a:lnTo>
                <a:lnTo>
                  <a:pt x="2605002" y="1955267"/>
                </a:lnTo>
                <a:lnTo>
                  <a:pt x="2600882" y="1957490"/>
                </a:lnTo>
                <a:lnTo>
                  <a:pt x="2596444" y="1959078"/>
                </a:lnTo>
                <a:lnTo>
                  <a:pt x="2410704" y="1985443"/>
                </a:lnTo>
                <a:lnTo>
                  <a:pt x="2405633" y="1985760"/>
                </a:lnTo>
                <a:lnTo>
                  <a:pt x="2400561" y="1986078"/>
                </a:lnTo>
                <a:lnTo>
                  <a:pt x="2397075" y="1986078"/>
                </a:lnTo>
                <a:lnTo>
                  <a:pt x="2393271" y="1985760"/>
                </a:lnTo>
                <a:lnTo>
                  <a:pt x="2385981" y="1985125"/>
                </a:lnTo>
                <a:lnTo>
                  <a:pt x="2327660" y="2443162"/>
                </a:lnTo>
                <a:lnTo>
                  <a:pt x="2211651" y="2443162"/>
                </a:lnTo>
                <a:lnTo>
                  <a:pt x="2168545" y="1866963"/>
                </a:lnTo>
                <a:lnTo>
                  <a:pt x="2165375" y="1862516"/>
                </a:lnTo>
                <a:lnTo>
                  <a:pt x="2162522" y="1857433"/>
                </a:lnTo>
                <a:lnTo>
                  <a:pt x="2156817" y="1847904"/>
                </a:lnTo>
                <a:lnTo>
                  <a:pt x="2148576" y="2326906"/>
                </a:lnTo>
                <a:lnTo>
                  <a:pt x="2063630" y="2320235"/>
                </a:lnTo>
                <a:lnTo>
                  <a:pt x="1992313" y="1798670"/>
                </a:lnTo>
                <a:lnTo>
                  <a:pt x="2157768" y="1798670"/>
                </a:lnTo>
                <a:lnTo>
                  <a:pt x="2443668" y="1798670"/>
                </a:lnTo>
                <a:lnTo>
                  <a:pt x="2170129" y="1529946"/>
                </a:lnTo>
                <a:lnTo>
                  <a:pt x="2587569" y="1399079"/>
                </a:lnTo>
                <a:lnTo>
                  <a:pt x="2517204" y="1414008"/>
                </a:lnTo>
                <a:lnTo>
                  <a:pt x="2151746" y="1511841"/>
                </a:lnTo>
                <a:lnTo>
                  <a:pt x="2111808" y="1472771"/>
                </a:lnTo>
                <a:lnTo>
                  <a:pt x="2108956" y="1423219"/>
                </a:lnTo>
                <a:lnTo>
                  <a:pt x="2103250" y="1464513"/>
                </a:lnTo>
                <a:lnTo>
                  <a:pt x="2093741" y="1455301"/>
                </a:lnTo>
                <a:lnTo>
                  <a:pt x="2095009" y="1426078"/>
                </a:lnTo>
                <a:lnTo>
                  <a:pt x="2096911" y="1393361"/>
                </a:lnTo>
                <a:lnTo>
                  <a:pt x="2099447" y="1358103"/>
                </a:lnTo>
                <a:lnTo>
                  <a:pt x="2103250" y="1320621"/>
                </a:lnTo>
                <a:lnTo>
                  <a:pt x="2105152" y="1301563"/>
                </a:lnTo>
                <a:lnTo>
                  <a:pt x="2107371" y="1282504"/>
                </a:lnTo>
                <a:lnTo>
                  <a:pt x="2109906" y="1262811"/>
                </a:lnTo>
                <a:lnTo>
                  <a:pt x="2113076" y="1243752"/>
                </a:lnTo>
                <a:lnTo>
                  <a:pt x="2115929" y="1224059"/>
                </a:lnTo>
                <a:lnTo>
                  <a:pt x="2119415" y="1205318"/>
                </a:lnTo>
                <a:lnTo>
                  <a:pt x="2123219" y="1186577"/>
                </a:lnTo>
                <a:lnTo>
                  <a:pt x="2127339" y="1168154"/>
                </a:lnTo>
                <a:lnTo>
                  <a:pt x="2131777" y="1150366"/>
                </a:lnTo>
                <a:lnTo>
                  <a:pt x="2136214" y="1133214"/>
                </a:lnTo>
                <a:lnTo>
                  <a:pt x="2140969" y="1116379"/>
                </a:lnTo>
                <a:lnTo>
                  <a:pt x="2146674" y="1100497"/>
                </a:lnTo>
                <a:lnTo>
                  <a:pt x="2152379" y="1085568"/>
                </a:lnTo>
                <a:lnTo>
                  <a:pt x="2158719" y="1071274"/>
                </a:lnTo>
                <a:lnTo>
                  <a:pt x="2165058" y="1058568"/>
                </a:lnTo>
                <a:lnTo>
                  <a:pt x="2168545" y="1052533"/>
                </a:lnTo>
                <a:lnTo>
                  <a:pt x="2172031" y="1046815"/>
                </a:lnTo>
                <a:lnTo>
                  <a:pt x="2175518" y="1041416"/>
                </a:lnTo>
                <a:lnTo>
                  <a:pt x="2179321" y="1036333"/>
                </a:lnTo>
                <a:lnTo>
                  <a:pt x="2183125" y="1031569"/>
                </a:lnTo>
                <a:lnTo>
                  <a:pt x="2187245" y="1027122"/>
                </a:lnTo>
                <a:lnTo>
                  <a:pt x="2191366" y="1023310"/>
                </a:lnTo>
                <a:lnTo>
                  <a:pt x="2195486" y="1019498"/>
                </a:lnTo>
                <a:lnTo>
                  <a:pt x="2199607" y="1016004"/>
                </a:lnTo>
                <a:lnTo>
                  <a:pt x="2204044" y="1013146"/>
                </a:lnTo>
                <a:lnTo>
                  <a:pt x="2208799" y="1010922"/>
                </a:lnTo>
                <a:lnTo>
                  <a:pt x="2213236" y="1008699"/>
                </a:lnTo>
                <a:lnTo>
                  <a:pt x="2217991" y="1007111"/>
                </a:lnTo>
                <a:lnTo>
                  <a:pt x="2223062" y="1005840"/>
                </a:lnTo>
                <a:lnTo>
                  <a:pt x="2227817" y="1005205"/>
                </a:lnTo>
                <a:lnTo>
                  <a:pt x="2233205" y="1004887"/>
                </a:lnTo>
                <a:close/>
                <a:moveTo>
                  <a:pt x="1560668" y="914401"/>
                </a:moveTo>
                <a:lnTo>
                  <a:pt x="1571788" y="914401"/>
                </a:lnTo>
                <a:lnTo>
                  <a:pt x="1582591" y="915671"/>
                </a:lnTo>
                <a:lnTo>
                  <a:pt x="1594029" y="917258"/>
                </a:lnTo>
                <a:lnTo>
                  <a:pt x="1604514" y="919480"/>
                </a:lnTo>
                <a:lnTo>
                  <a:pt x="1615317" y="922021"/>
                </a:lnTo>
                <a:lnTo>
                  <a:pt x="1625802" y="925196"/>
                </a:lnTo>
                <a:lnTo>
                  <a:pt x="1636287" y="928688"/>
                </a:lnTo>
                <a:lnTo>
                  <a:pt x="1646772" y="933133"/>
                </a:lnTo>
                <a:lnTo>
                  <a:pt x="1656939" y="937261"/>
                </a:lnTo>
                <a:lnTo>
                  <a:pt x="1666788" y="942023"/>
                </a:lnTo>
                <a:lnTo>
                  <a:pt x="1676638" y="946786"/>
                </a:lnTo>
                <a:lnTo>
                  <a:pt x="1686487" y="952183"/>
                </a:lnTo>
                <a:lnTo>
                  <a:pt x="1695384" y="957263"/>
                </a:lnTo>
                <a:lnTo>
                  <a:pt x="1704598" y="962978"/>
                </a:lnTo>
                <a:lnTo>
                  <a:pt x="1712859" y="968693"/>
                </a:lnTo>
                <a:lnTo>
                  <a:pt x="1721120" y="974726"/>
                </a:lnTo>
                <a:lnTo>
                  <a:pt x="1729063" y="980441"/>
                </a:lnTo>
                <a:lnTo>
                  <a:pt x="1736371" y="986473"/>
                </a:lnTo>
                <a:lnTo>
                  <a:pt x="1750033" y="997586"/>
                </a:lnTo>
                <a:lnTo>
                  <a:pt x="1762106" y="1008698"/>
                </a:lnTo>
                <a:lnTo>
                  <a:pt x="1771956" y="1018858"/>
                </a:lnTo>
                <a:lnTo>
                  <a:pt x="1779264" y="1027748"/>
                </a:lnTo>
                <a:lnTo>
                  <a:pt x="1782441" y="1031558"/>
                </a:lnTo>
                <a:lnTo>
                  <a:pt x="1784665" y="1034733"/>
                </a:lnTo>
                <a:lnTo>
                  <a:pt x="1786254" y="1037908"/>
                </a:lnTo>
                <a:lnTo>
                  <a:pt x="1787207" y="1040448"/>
                </a:lnTo>
                <a:lnTo>
                  <a:pt x="1788160" y="1045845"/>
                </a:lnTo>
                <a:lnTo>
                  <a:pt x="1788478" y="1053783"/>
                </a:lnTo>
                <a:lnTo>
                  <a:pt x="1789113" y="1076643"/>
                </a:lnTo>
                <a:lnTo>
                  <a:pt x="1789113" y="1107440"/>
                </a:lnTo>
                <a:lnTo>
                  <a:pt x="1788478" y="1144588"/>
                </a:lnTo>
                <a:lnTo>
                  <a:pt x="1787525" y="1187133"/>
                </a:lnTo>
                <a:lnTo>
                  <a:pt x="1786254" y="1233488"/>
                </a:lnTo>
                <a:lnTo>
                  <a:pt x="1784347" y="1282383"/>
                </a:lnTo>
                <a:lnTo>
                  <a:pt x="1782123" y="1331913"/>
                </a:lnTo>
                <a:lnTo>
                  <a:pt x="1672507" y="1331913"/>
                </a:lnTo>
                <a:lnTo>
                  <a:pt x="1674096" y="1293813"/>
                </a:lnTo>
                <a:lnTo>
                  <a:pt x="1674732" y="1258253"/>
                </a:lnTo>
                <a:lnTo>
                  <a:pt x="1675685" y="1225550"/>
                </a:lnTo>
                <a:lnTo>
                  <a:pt x="1676002" y="1197293"/>
                </a:lnTo>
                <a:lnTo>
                  <a:pt x="1675685" y="1174115"/>
                </a:lnTo>
                <a:lnTo>
                  <a:pt x="1674732" y="1156970"/>
                </a:lnTo>
                <a:lnTo>
                  <a:pt x="1674096" y="1150938"/>
                </a:lnTo>
                <a:lnTo>
                  <a:pt x="1673143" y="1147445"/>
                </a:lnTo>
                <a:lnTo>
                  <a:pt x="1672825" y="1145858"/>
                </a:lnTo>
                <a:lnTo>
                  <a:pt x="1672507" y="1144905"/>
                </a:lnTo>
                <a:lnTo>
                  <a:pt x="1672190" y="1144905"/>
                </a:lnTo>
                <a:lnTo>
                  <a:pt x="1671237" y="1145540"/>
                </a:lnTo>
                <a:lnTo>
                  <a:pt x="1669648" y="1147445"/>
                </a:lnTo>
                <a:lnTo>
                  <a:pt x="1668059" y="1149668"/>
                </a:lnTo>
                <a:lnTo>
                  <a:pt x="1666471" y="1151890"/>
                </a:lnTo>
                <a:lnTo>
                  <a:pt x="1654079" y="1331913"/>
                </a:lnTo>
                <a:lnTo>
                  <a:pt x="1602608" y="1331913"/>
                </a:lnTo>
                <a:lnTo>
                  <a:pt x="1602290" y="1283335"/>
                </a:lnTo>
                <a:lnTo>
                  <a:pt x="1598477" y="1283653"/>
                </a:lnTo>
                <a:lnTo>
                  <a:pt x="1586721" y="1284605"/>
                </a:lnTo>
                <a:lnTo>
                  <a:pt x="1568293" y="1285240"/>
                </a:lnTo>
                <a:lnTo>
                  <a:pt x="1556537" y="1285558"/>
                </a:lnTo>
                <a:lnTo>
                  <a:pt x="1543828" y="1285558"/>
                </a:lnTo>
                <a:lnTo>
                  <a:pt x="1529213" y="1285240"/>
                </a:lnTo>
                <a:lnTo>
                  <a:pt x="1513009" y="1284605"/>
                </a:lnTo>
                <a:lnTo>
                  <a:pt x="1496169" y="1283653"/>
                </a:lnTo>
                <a:lnTo>
                  <a:pt x="1477741" y="1282383"/>
                </a:lnTo>
                <a:lnTo>
                  <a:pt x="1457724" y="1280478"/>
                </a:lnTo>
                <a:lnTo>
                  <a:pt x="1437390" y="1277620"/>
                </a:lnTo>
                <a:lnTo>
                  <a:pt x="1415467" y="1274763"/>
                </a:lnTo>
                <a:lnTo>
                  <a:pt x="1392908" y="1270953"/>
                </a:lnTo>
                <a:lnTo>
                  <a:pt x="1381787" y="1268730"/>
                </a:lnTo>
                <a:lnTo>
                  <a:pt x="1370349" y="1266508"/>
                </a:lnTo>
                <a:lnTo>
                  <a:pt x="1359547" y="1263968"/>
                </a:lnTo>
                <a:lnTo>
                  <a:pt x="1348426" y="1261110"/>
                </a:lnTo>
                <a:lnTo>
                  <a:pt x="1328092" y="1254760"/>
                </a:lnTo>
                <a:lnTo>
                  <a:pt x="1308710" y="1248410"/>
                </a:lnTo>
                <a:lnTo>
                  <a:pt x="1290282" y="1241743"/>
                </a:lnTo>
                <a:lnTo>
                  <a:pt x="1273443" y="1234440"/>
                </a:lnTo>
                <a:lnTo>
                  <a:pt x="1257556" y="1227455"/>
                </a:lnTo>
                <a:lnTo>
                  <a:pt x="1243259" y="1220153"/>
                </a:lnTo>
                <a:lnTo>
                  <a:pt x="1229914" y="1213485"/>
                </a:lnTo>
                <a:lnTo>
                  <a:pt x="1218794" y="1207135"/>
                </a:lnTo>
                <a:lnTo>
                  <a:pt x="1208626" y="1201103"/>
                </a:lnTo>
                <a:lnTo>
                  <a:pt x="1200366" y="1196340"/>
                </a:lnTo>
                <a:lnTo>
                  <a:pt x="1189245" y="1188720"/>
                </a:lnTo>
                <a:lnTo>
                  <a:pt x="1185115" y="1186180"/>
                </a:lnTo>
                <a:lnTo>
                  <a:pt x="1204814" y="1331913"/>
                </a:lnTo>
                <a:lnTo>
                  <a:pt x="1152071" y="1331913"/>
                </a:lnTo>
                <a:lnTo>
                  <a:pt x="1149529" y="1296670"/>
                </a:lnTo>
                <a:lnTo>
                  <a:pt x="1143810" y="1297305"/>
                </a:lnTo>
                <a:lnTo>
                  <a:pt x="1135549" y="1299210"/>
                </a:lnTo>
                <a:lnTo>
                  <a:pt x="1112355" y="1303655"/>
                </a:lnTo>
                <a:lnTo>
                  <a:pt x="1082489" y="1309688"/>
                </a:lnTo>
                <a:lnTo>
                  <a:pt x="1066285" y="1313180"/>
                </a:lnTo>
                <a:lnTo>
                  <a:pt x="1049445" y="1316038"/>
                </a:lnTo>
                <a:lnTo>
                  <a:pt x="1032606" y="1318895"/>
                </a:lnTo>
                <a:lnTo>
                  <a:pt x="1015766" y="1321118"/>
                </a:lnTo>
                <a:lnTo>
                  <a:pt x="999880" y="1322388"/>
                </a:lnTo>
                <a:lnTo>
                  <a:pt x="984629" y="1323658"/>
                </a:lnTo>
                <a:lnTo>
                  <a:pt x="977639" y="1323658"/>
                </a:lnTo>
                <a:lnTo>
                  <a:pt x="970649" y="1323658"/>
                </a:lnTo>
                <a:lnTo>
                  <a:pt x="964295" y="1323340"/>
                </a:lnTo>
                <a:lnTo>
                  <a:pt x="958575" y="1323023"/>
                </a:lnTo>
                <a:lnTo>
                  <a:pt x="953174" y="1322070"/>
                </a:lnTo>
                <a:lnTo>
                  <a:pt x="948090" y="1320483"/>
                </a:lnTo>
                <a:lnTo>
                  <a:pt x="943960" y="1319213"/>
                </a:lnTo>
                <a:lnTo>
                  <a:pt x="940783" y="1317625"/>
                </a:lnTo>
                <a:lnTo>
                  <a:pt x="934746" y="1305560"/>
                </a:lnTo>
                <a:lnTo>
                  <a:pt x="928709" y="1295083"/>
                </a:lnTo>
                <a:lnTo>
                  <a:pt x="917271" y="1275398"/>
                </a:lnTo>
                <a:lnTo>
                  <a:pt x="912505" y="1266508"/>
                </a:lnTo>
                <a:lnTo>
                  <a:pt x="908057" y="1257935"/>
                </a:lnTo>
                <a:lnTo>
                  <a:pt x="904244" y="1249680"/>
                </a:lnTo>
                <a:lnTo>
                  <a:pt x="902338" y="1244918"/>
                </a:lnTo>
                <a:lnTo>
                  <a:pt x="901067" y="1240790"/>
                </a:lnTo>
                <a:lnTo>
                  <a:pt x="900114" y="1236663"/>
                </a:lnTo>
                <a:lnTo>
                  <a:pt x="899161" y="1232535"/>
                </a:lnTo>
                <a:lnTo>
                  <a:pt x="898843" y="1228408"/>
                </a:lnTo>
                <a:lnTo>
                  <a:pt x="898525" y="1223963"/>
                </a:lnTo>
                <a:lnTo>
                  <a:pt x="898843" y="1219835"/>
                </a:lnTo>
                <a:lnTo>
                  <a:pt x="899161" y="1215390"/>
                </a:lnTo>
                <a:lnTo>
                  <a:pt x="900431" y="1210628"/>
                </a:lnTo>
                <a:lnTo>
                  <a:pt x="901385" y="1205865"/>
                </a:lnTo>
                <a:lnTo>
                  <a:pt x="903291" y="1201103"/>
                </a:lnTo>
                <a:lnTo>
                  <a:pt x="905197" y="1195705"/>
                </a:lnTo>
                <a:lnTo>
                  <a:pt x="908057" y="1190943"/>
                </a:lnTo>
                <a:lnTo>
                  <a:pt x="910916" y="1185228"/>
                </a:lnTo>
                <a:lnTo>
                  <a:pt x="914729" y="1179513"/>
                </a:lnTo>
                <a:lnTo>
                  <a:pt x="918542" y="1173480"/>
                </a:lnTo>
                <a:lnTo>
                  <a:pt x="922990" y="1167765"/>
                </a:lnTo>
                <a:lnTo>
                  <a:pt x="928391" y="1161098"/>
                </a:lnTo>
                <a:lnTo>
                  <a:pt x="939512" y="1146810"/>
                </a:lnTo>
                <a:lnTo>
                  <a:pt x="949361" y="1133793"/>
                </a:lnTo>
                <a:lnTo>
                  <a:pt x="967154" y="1109345"/>
                </a:lnTo>
                <a:lnTo>
                  <a:pt x="976050" y="1096963"/>
                </a:lnTo>
                <a:lnTo>
                  <a:pt x="985900" y="1084580"/>
                </a:lnTo>
                <a:lnTo>
                  <a:pt x="997338" y="1070928"/>
                </a:lnTo>
                <a:lnTo>
                  <a:pt x="1004328" y="1063943"/>
                </a:lnTo>
                <a:lnTo>
                  <a:pt x="1011318" y="1056323"/>
                </a:lnTo>
                <a:lnTo>
                  <a:pt x="1017673" y="1045528"/>
                </a:lnTo>
                <a:lnTo>
                  <a:pt x="1024663" y="1035368"/>
                </a:lnTo>
                <a:lnTo>
                  <a:pt x="1031335" y="1025525"/>
                </a:lnTo>
                <a:lnTo>
                  <a:pt x="1038007" y="1016318"/>
                </a:lnTo>
                <a:lnTo>
                  <a:pt x="1044997" y="1008063"/>
                </a:lnTo>
                <a:lnTo>
                  <a:pt x="1051669" y="1000443"/>
                </a:lnTo>
                <a:lnTo>
                  <a:pt x="1058659" y="993141"/>
                </a:lnTo>
                <a:lnTo>
                  <a:pt x="1065967" y="986473"/>
                </a:lnTo>
                <a:lnTo>
                  <a:pt x="1073593" y="980123"/>
                </a:lnTo>
                <a:lnTo>
                  <a:pt x="1080583" y="974091"/>
                </a:lnTo>
                <a:lnTo>
                  <a:pt x="1088208" y="968693"/>
                </a:lnTo>
                <a:lnTo>
                  <a:pt x="1096151" y="963931"/>
                </a:lnTo>
                <a:lnTo>
                  <a:pt x="1104094" y="959168"/>
                </a:lnTo>
                <a:lnTo>
                  <a:pt x="1111720" y="954723"/>
                </a:lnTo>
                <a:lnTo>
                  <a:pt x="1119663" y="950913"/>
                </a:lnTo>
                <a:lnTo>
                  <a:pt x="1127924" y="947738"/>
                </a:lnTo>
                <a:lnTo>
                  <a:pt x="1136185" y="944246"/>
                </a:lnTo>
                <a:lnTo>
                  <a:pt x="1145081" y="941388"/>
                </a:lnTo>
                <a:lnTo>
                  <a:pt x="1153660" y="938531"/>
                </a:lnTo>
                <a:lnTo>
                  <a:pt x="1162238" y="935991"/>
                </a:lnTo>
                <a:lnTo>
                  <a:pt x="1171452" y="933768"/>
                </a:lnTo>
                <a:lnTo>
                  <a:pt x="1180349" y="931863"/>
                </a:lnTo>
                <a:lnTo>
                  <a:pt x="1199412" y="928053"/>
                </a:lnTo>
                <a:lnTo>
                  <a:pt x="1218794" y="924561"/>
                </a:lnTo>
                <a:lnTo>
                  <a:pt x="1239128" y="921703"/>
                </a:lnTo>
                <a:lnTo>
                  <a:pt x="1282021" y="915988"/>
                </a:lnTo>
                <a:lnTo>
                  <a:pt x="1284881" y="915671"/>
                </a:lnTo>
                <a:lnTo>
                  <a:pt x="1287740" y="915671"/>
                </a:lnTo>
                <a:lnTo>
                  <a:pt x="1292824" y="915671"/>
                </a:lnTo>
                <a:lnTo>
                  <a:pt x="1366537" y="1187768"/>
                </a:lnTo>
                <a:lnTo>
                  <a:pt x="1368125" y="1176973"/>
                </a:lnTo>
                <a:lnTo>
                  <a:pt x="1393226" y="990283"/>
                </a:lnTo>
                <a:lnTo>
                  <a:pt x="1386236" y="972186"/>
                </a:lnTo>
                <a:lnTo>
                  <a:pt x="1400216" y="947738"/>
                </a:lnTo>
                <a:lnTo>
                  <a:pt x="1432306" y="947421"/>
                </a:lnTo>
                <a:lnTo>
                  <a:pt x="1445968" y="972186"/>
                </a:lnTo>
                <a:lnTo>
                  <a:pt x="1439614" y="993776"/>
                </a:lnTo>
                <a:lnTo>
                  <a:pt x="1462490" y="1190943"/>
                </a:lnTo>
                <a:lnTo>
                  <a:pt x="1522858" y="924243"/>
                </a:lnTo>
                <a:lnTo>
                  <a:pt x="1529530" y="921386"/>
                </a:lnTo>
                <a:lnTo>
                  <a:pt x="1534932" y="918846"/>
                </a:lnTo>
                <a:lnTo>
                  <a:pt x="1537791" y="916940"/>
                </a:lnTo>
                <a:lnTo>
                  <a:pt x="1538427" y="915988"/>
                </a:lnTo>
                <a:lnTo>
                  <a:pt x="1549865" y="915036"/>
                </a:lnTo>
                <a:lnTo>
                  <a:pt x="1560668" y="914401"/>
                </a:lnTo>
                <a:close/>
                <a:moveTo>
                  <a:pt x="170497" y="661035"/>
                </a:moveTo>
                <a:lnTo>
                  <a:pt x="168576" y="681657"/>
                </a:lnTo>
                <a:lnTo>
                  <a:pt x="168275" y="683619"/>
                </a:lnTo>
                <a:lnTo>
                  <a:pt x="167640" y="691889"/>
                </a:lnTo>
                <a:lnTo>
                  <a:pt x="167640" y="695282"/>
                </a:lnTo>
                <a:lnTo>
                  <a:pt x="167322" y="700477"/>
                </a:lnTo>
                <a:lnTo>
                  <a:pt x="167640" y="700795"/>
                </a:lnTo>
                <a:lnTo>
                  <a:pt x="167640" y="695282"/>
                </a:lnTo>
                <a:lnTo>
                  <a:pt x="168275" y="684891"/>
                </a:lnTo>
                <a:lnTo>
                  <a:pt x="168576" y="681657"/>
                </a:lnTo>
                <a:lnTo>
                  <a:pt x="169545" y="675349"/>
                </a:lnTo>
                <a:lnTo>
                  <a:pt x="170497" y="668033"/>
                </a:lnTo>
                <a:lnTo>
                  <a:pt x="170497" y="664534"/>
                </a:lnTo>
                <a:lnTo>
                  <a:pt x="170497" y="661035"/>
                </a:lnTo>
                <a:close/>
                <a:moveTo>
                  <a:pt x="2571454" y="661035"/>
                </a:moveTo>
                <a:lnTo>
                  <a:pt x="2571454" y="664534"/>
                </a:lnTo>
                <a:lnTo>
                  <a:pt x="2571137" y="668033"/>
                </a:lnTo>
                <a:lnTo>
                  <a:pt x="2572406" y="675349"/>
                </a:lnTo>
                <a:lnTo>
                  <a:pt x="2573358" y="683619"/>
                </a:lnTo>
                <a:lnTo>
                  <a:pt x="2573992" y="691889"/>
                </a:lnTo>
                <a:lnTo>
                  <a:pt x="2574310" y="700795"/>
                </a:lnTo>
                <a:lnTo>
                  <a:pt x="2574627" y="700477"/>
                </a:lnTo>
                <a:lnTo>
                  <a:pt x="2573675" y="684891"/>
                </a:lnTo>
                <a:lnTo>
                  <a:pt x="2571454" y="661035"/>
                </a:lnTo>
                <a:close/>
                <a:moveTo>
                  <a:pt x="197485" y="574519"/>
                </a:moveTo>
                <a:lnTo>
                  <a:pt x="195897" y="575155"/>
                </a:lnTo>
                <a:lnTo>
                  <a:pt x="194310" y="576109"/>
                </a:lnTo>
                <a:lnTo>
                  <a:pt x="192405" y="577381"/>
                </a:lnTo>
                <a:lnTo>
                  <a:pt x="190817" y="579290"/>
                </a:lnTo>
                <a:lnTo>
                  <a:pt x="189230" y="581198"/>
                </a:lnTo>
                <a:lnTo>
                  <a:pt x="186690" y="585969"/>
                </a:lnTo>
                <a:lnTo>
                  <a:pt x="189865" y="582789"/>
                </a:lnTo>
                <a:lnTo>
                  <a:pt x="192722" y="579608"/>
                </a:lnTo>
                <a:lnTo>
                  <a:pt x="195897" y="576745"/>
                </a:lnTo>
                <a:lnTo>
                  <a:pt x="199390" y="574519"/>
                </a:lnTo>
                <a:lnTo>
                  <a:pt x="197485" y="574519"/>
                </a:lnTo>
                <a:close/>
                <a:moveTo>
                  <a:pt x="2542584" y="574518"/>
                </a:moveTo>
                <a:lnTo>
                  <a:pt x="2545757" y="576745"/>
                </a:lnTo>
                <a:lnTo>
                  <a:pt x="2549247" y="579608"/>
                </a:lnTo>
                <a:lnTo>
                  <a:pt x="2552102" y="582788"/>
                </a:lnTo>
                <a:lnTo>
                  <a:pt x="2555274" y="585969"/>
                </a:lnTo>
                <a:lnTo>
                  <a:pt x="2552102" y="581198"/>
                </a:lnTo>
                <a:lnTo>
                  <a:pt x="2550833" y="579290"/>
                </a:lnTo>
                <a:lnTo>
                  <a:pt x="2549247" y="577381"/>
                </a:lnTo>
                <a:lnTo>
                  <a:pt x="2547660" y="576109"/>
                </a:lnTo>
                <a:lnTo>
                  <a:pt x="2545757" y="575155"/>
                </a:lnTo>
                <a:lnTo>
                  <a:pt x="2544488" y="574518"/>
                </a:lnTo>
                <a:lnTo>
                  <a:pt x="2542584" y="574518"/>
                </a:lnTo>
                <a:close/>
                <a:moveTo>
                  <a:pt x="331470" y="485775"/>
                </a:moveTo>
                <a:lnTo>
                  <a:pt x="347662" y="485775"/>
                </a:lnTo>
                <a:lnTo>
                  <a:pt x="363537" y="486729"/>
                </a:lnTo>
                <a:lnTo>
                  <a:pt x="378460" y="488638"/>
                </a:lnTo>
                <a:lnTo>
                  <a:pt x="393700" y="490864"/>
                </a:lnTo>
                <a:lnTo>
                  <a:pt x="407988" y="493409"/>
                </a:lnTo>
                <a:lnTo>
                  <a:pt x="421323" y="497226"/>
                </a:lnTo>
                <a:lnTo>
                  <a:pt x="434658" y="501043"/>
                </a:lnTo>
                <a:lnTo>
                  <a:pt x="447040" y="505178"/>
                </a:lnTo>
                <a:lnTo>
                  <a:pt x="459105" y="509631"/>
                </a:lnTo>
                <a:lnTo>
                  <a:pt x="470535" y="514402"/>
                </a:lnTo>
                <a:lnTo>
                  <a:pt x="481013" y="519491"/>
                </a:lnTo>
                <a:lnTo>
                  <a:pt x="491173" y="524580"/>
                </a:lnTo>
                <a:lnTo>
                  <a:pt x="500698" y="529670"/>
                </a:lnTo>
                <a:lnTo>
                  <a:pt x="509270" y="534759"/>
                </a:lnTo>
                <a:lnTo>
                  <a:pt x="517208" y="539848"/>
                </a:lnTo>
                <a:lnTo>
                  <a:pt x="524510" y="544301"/>
                </a:lnTo>
                <a:lnTo>
                  <a:pt x="536575" y="552889"/>
                </a:lnTo>
                <a:lnTo>
                  <a:pt x="545465" y="559569"/>
                </a:lnTo>
                <a:lnTo>
                  <a:pt x="550863" y="564340"/>
                </a:lnTo>
                <a:lnTo>
                  <a:pt x="552450" y="565612"/>
                </a:lnTo>
                <a:lnTo>
                  <a:pt x="550863" y="569747"/>
                </a:lnTo>
                <a:lnTo>
                  <a:pt x="548005" y="574837"/>
                </a:lnTo>
                <a:lnTo>
                  <a:pt x="544195" y="581198"/>
                </a:lnTo>
                <a:lnTo>
                  <a:pt x="539750" y="587878"/>
                </a:lnTo>
                <a:lnTo>
                  <a:pt x="534035" y="595512"/>
                </a:lnTo>
                <a:lnTo>
                  <a:pt x="530860" y="599647"/>
                </a:lnTo>
                <a:lnTo>
                  <a:pt x="527050" y="603463"/>
                </a:lnTo>
                <a:lnTo>
                  <a:pt x="523240" y="607280"/>
                </a:lnTo>
                <a:lnTo>
                  <a:pt x="518795" y="610779"/>
                </a:lnTo>
                <a:lnTo>
                  <a:pt x="514350" y="614278"/>
                </a:lnTo>
                <a:lnTo>
                  <a:pt x="509588" y="617777"/>
                </a:lnTo>
                <a:lnTo>
                  <a:pt x="504508" y="620640"/>
                </a:lnTo>
                <a:lnTo>
                  <a:pt x="498793" y="623502"/>
                </a:lnTo>
                <a:lnTo>
                  <a:pt x="493078" y="626047"/>
                </a:lnTo>
                <a:lnTo>
                  <a:pt x="487045" y="627955"/>
                </a:lnTo>
                <a:lnTo>
                  <a:pt x="480695" y="629228"/>
                </a:lnTo>
                <a:lnTo>
                  <a:pt x="474028" y="630500"/>
                </a:lnTo>
                <a:lnTo>
                  <a:pt x="466725" y="630818"/>
                </a:lnTo>
                <a:lnTo>
                  <a:pt x="459423" y="630818"/>
                </a:lnTo>
                <a:lnTo>
                  <a:pt x="451803" y="630182"/>
                </a:lnTo>
                <a:lnTo>
                  <a:pt x="443548" y="628910"/>
                </a:lnTo>
                <a:lnTo>
                  <a:pt x="434975" y="626683"/>
                </a:lnTo>
                <a:lnTo>
                  <a:pt x="426403" y="624139"/>
                </a:lnTo>
                <a:lnTo>
                  <a:pt x="417195" y="620322"/>
                </a:lnTo>
                <a:lnTo>
                  <a:pt x="407353" y="615869"/>
                </a:lnTo>
                <a:lnTo>
                  <a:pt x="396557" y="610461"/>
                </a:lnTo>
                <a:lnTo>
                  <a:pt x="385127" y="605690"/>
                </a:lnTo>
                <a:lnTo>
                  <a:pt x="408305" y="616823"/>
                </a:lnTo>
                <a:lnTo>
                  <a:pt x="430848" y="627955"/>
                </a:lnTo>
                <a:lnTo>
                  <a:pt x="441643" y="632727"/>
                </a:lnTo>
                <a:lnTo>
                  <a:pt x="452120" y="637180"/>
                </a:lnTo>
                <a:lnTo>
                  <a:pt x="462280" y="641315"/>
                </a:lnTo>
                <a:lnTo>
                  <a:pt x="472440" y="645132"/>
                </a:lnTo>
                <a:lnTo>
                  <a:pt x="481965" y="648312"/>
                </a:lnTo>
                <a:lnTo>
                  <a:pt x="491173" y="650539"/>
                </a:lnTo>
                <a:lnTo>
                  <a:pt x="500063" y="652129"/>
                </a:lnTo>
                <a:lnTo>
                  <a:pt x="504190" y="652447"/>
                </a:lnTo>
                <a:lnTo>
                  <a:pt x="508318" y="652447"/>
                </a:lnTo>
                <a:lnTo>
                  <a:pt x="512128" y="652447"/>
                </a:lnTo>
                <a:lnTo>
                  <a:pt x="515620" y="652129"/>
                </a:lnTo>
                <a:lnTo>
                  <a:pt x="519430" y="651493"/>
                </a:lnTo>
                <a:lnTo>
                  <a:pt x="522923" y="650539"/>
                </a:lnTo>
                <a:lnTo>
                  <a:pt x="526415" y="649267"/>
                </a:lnTo>
                <a:lnTo>
                  <a:pt x="529590" y="647676"/>
                </a:lnTo>
                <a:lnTo>
                  <a:pt x="532765" y="646086"/>
                </a:lnTo>
                <a:lnTo>
                  <a:pt x="535623" y="643541"/>
                </a:lnTo>
                <a:lnTo>
                  <a:pt x="536893" y="651493"/>
                </a:lnTo>
                <a:lnTo>
                  <a:pt x="537210" y="659127"/>
                </a:lnTo>
                <a:lnTo>
                  <a:pt x="537845" y="673440"/>
                </a:lnTo>
                <a:lnTo>
                  <a:pt x="537845" y="687118"/>
                </a:lnTo>
                <a:lnTo>
                  <a:pt x="537210" y="700159"/>
                </a:lnTo>
                <a:lnTo>
                  <a:pt x="538163" y="699205"/>
                </a:lnTo>
                <a:lnTo>
                  <a:pt x="539433" y="697932"/>
                </a:lnTo>
                <a:lnTo>
                  <a:pt x="540703" y="697296"/>
                </a:lnTo>
                <a:lnTo>
                  <a:pt x="541973" y="696660"/>
                </a:lnTo>
                <a:lnTo>
                  <a:pt x="542925" y="697296"/>
                </a:lnTo>
                <a:lnTo>
                  <a:pt x="543243" y="698251"/>
                </a:lnTo>
                <a:lnTo>
                  <a:pt x="543878" y="699841"/>
                </a:lnTo>
                <a:lnTo>
                  <a:pt x="543878" y="702067"/>
                </a:lnTo>
                <a:lnTo>
                  <a:pt x="544195" y="708429"/>
                </a:lnTo>
                <a:lnTo>
                  <a:pt x="544195" y="716063"/>
                </a:lnTo>
                <a:lnTo>
                  <a:pt x="543878" y="725287"/>
                </a:lnTo>
                <a:lnTo>
                  <a:pt x="542925" y="735466"/>
                </a:lnTo>
                <a:lnTo>
                  <a:pt x="540703" y="757413"/>
                </a:lnTo>
                <a:lnTo>
                  <a:pt x="537528" y="779042"/>
                </a:lnTo>
                <a:lnTo>
                  <a:pt x="534670" y="796536"/>
                </a:lnTo>
                <a:lnTo>
                  <a:pt x="533083" y="802898"/>
                </a:lnTo>
                <a:lnTo>
                  <a:pt x="531813" y="807669"/>
                </a:lnTo>
                <a:lnTo>
                  <a:pt x="531178" y="808623"/>
                </a:lnTo>
                <a:lnTo>
                  <a:pt x="530860" y="809577"/>
                </a:lnTo>
                <a:lnTo>
                  <a:pt x="530543" y="809577"/>
                </a:lnTo>
                <a:lnTo>
                  <a:pt x="529908" y="808623"/>
                </a:lnTo>
                <a:lnTo>
                  <a:pt x="528638" y="820392"/>
                </a:lnTo>
                <a:lnTo>
                  <a:pt x="526733" y="831525"/>
                </a:lnTo>
                <a:lnTo>
                  <a:pt x="524510" y="842657"/>
                </a:lnTo>
                <a:lnTo>
                  <a:pt x="521335" y="853154"/>
                </a:lnTo>
                <a:lnTo>
                  <a:pt x="518478" y="863650"/>
                </a:lnTo>
                <a:lnTo>
                  <a:pt x="514985" y="873829"/>
                </a:lnTo>
                <a:lnTo>
                  <a:pt x="510858" y="883689"/>
                </a:lnTo>
                <a:lnTo>
                  <a:pt x="506730" y="892913"/>
                </a:lnTo>
                <a:lnTo>
                  <a:pt x="502285" y="902138"/>
                </a:lnTo>
                <a:lnTo>
                  <a:pt x="497205" y="911044"/>
                </a:lnTo>
                <a:lnTo>
                  <a:pt x="492443" y="919314"/>
                </a:lnTo>
                <a:lnTo>
                  <a:pt x="486728" y="927584"/>
                </a:lnTo>
                <a:lnTo>
                  <a:pt x="481013" y="935536"/>
                </a:lnTo>
                <a:lnTo>
                  <a:pt x="475615" y="943170"/>
                </a:lnTo>
                <a:lnTo>
                  <a:pt x="469583" y="950167"/>
                </a:lnTo>
                <a:lnTo>
                  <a:pt x="463550" y="957165"/>
                </a:lnTo>
                <a:lnTo>
                  <a:pt x="457200" y="963209"/>
                </a:lnTo>
                <a:lnTo>
                  <a:pt x="450850" y="969252"/>
                </a:lnTo>
                <a:lnTo>
                  <a:pt x="443865" y="974659"/>
                </a:lnTo>
                <a:lnTo>
                  <a:pt x="437198" y="980067"/>
                </a:lnTo>
                <a:lnTo>
                  <a:pt x="430530" y="984838"/>
                </a:lnTo>
                <a:lnTo>
                  <a:pt x="423545" y="989609"/>
                </a:lnTo>
                <a:lnTo>
                  <a:pt x="416878" y="993744"/>
                </a:lnTo>
                <a:lnTo>
                  <a:pt x="410210" y="997243"/>
                </a:lnTo>
                <a:lnTo>
                  <a:pt x="402908" y="1000742"/>
                </a:lnTo>
                <a:lnTo>
                  <a:pt x="396240" y="1003286"/>
                </a:lnTo>
                <a:lnTo>
                  <a:pt x="389255" y="1006149"/>
                </a:lnTo>
                <a:lnTo>
                  <a:pt x="382587" y="1008057"/>
                </a:lnTo>
                <a:lnTo>
                  <a:pt x="375920" y="1009330"/>
                </a:lnTo>
                <a:lnTo>
                  <a:pt x="369252" y="1010602"/>
                </a:lnTo>
                <a:lnTo>
                  <a:pt x="362585" y="1011238"/>
                </a:lnTo>
                <a:lnTo>
                  <a:pt x="356235" y="1011238"/>
                </a:lnTo>
                <a:lnTo>
                  <a:pt x="351155" y="1011238"/>
                </a:lnTo>
                <a:lnTo>
                  <a:pt x="345440" y="1010602"/>
                </a:lnTo>
                <a:lnTo>
                  <a:pt x="339725" y="1009330"/>
                </a:lnTo>
                <a:lnTo>
                  <a:pt x="334010" y="1007421"/>
                </a:lnTo>
                <a:lnTo>
                  <a:pt x="327977" y="1005831"/>
                </a:lnTo>
                <a:lnTo>
                  <a:pt x="321945" y="1002968"/>
                </a:lnTo>
                <a:lnTo>
                  <a:pt x="315595" y="1000105"/>
                </a:lnTo>
                <a:lnTo>
                  <a:pt x="309245" y="996607"/>
                </a:lnTo>
                <a:lnTo>
                  <a:pt x="302895" y="992790"/>
                </a:lnTo>
                <a:lnTo>
                  <a:pt x="296227" y="988655"/>
                </a:lnTo>
                <a:lnTo>
                  <a:pt x="289877" y="984202"/>
                </a:lnTo>
                <a:lnTo>
                  <a:pt x="282892" y="979430"/>
                </a:lnTo>
                <a:lnTo>
                  <a:pt x="276542" y="974023"/>
                </a:lnTo>
                <a:lnTo>
                  <a:pt x="269875" y="968298"/>
                </a:lnTo>
                <a:lnTo>
                  <a:pt x="263207" y="962254"/>
                </a:lnTo>
                <a:lnTo>
                  <a:pt x="256540" y="955893"/>
                </a:lnTo>
                <a:lnTo>
                  <a:pt x="250190" y="949213"/>
                </a:lnTo>
                <a:lnTo>
                  <a:pt x="243840" y="941897"/>
                </a:lnTo>
                <a:lnTo>
                  <a:pt x="237490" y="934900"/>
                </a:lnTo>
                <a:lnTo>
                  <a:pt x="231457" y="927266"/>
                </a:lnTo>
                <a:lnTo>
                  <a:pt x="225425" y="919314"/>
                </a:lnTo>
                <a:lnTo>
                  <a:pt x="219710" y="911044"/>
                </a:lnTo>
                <a:lnTo>
                  <a:pt x="214312" y="902774"/>
                </a:lnTo>
                <a:lnTo>
                  <a:pt x="208915" y="893868"/>
                </a:lnTo>
                <a:lnTo>
                  <a:pt x="203517" y="885280"/>
                </a:lnTo>
                <a:lnTo>
                  <a:pt x="198755" y="875737"/>
                </a:lnTo>
                <a:lnTo>
                  <a:pt x="194310" y="866195"/>
                </a:lnTo>
                <a:lnTo>
                  <a:pt x="190182" y="856971"/>
                </a:lnTo>
                <a:lnTo>
                  <a:pt x="186055" y="846792"/>
                </a:lnTo>
                <a:lnTo>
                  <a:pt x="182245" y="836932"/>
                </a:lnTo>
                <a:lnTo>
                  <a:pt x="179070" y="826754"/>
                </a:lnTo>
                <a:lnTo>
                  <a:pt x="176212" y="816257"/>
                </a:lnTo>
                <a:lnTo>
                  <a:pt x="173990" y="822937"/>
                </a:lnTo>
                <a:lnTo>
                  <a:pt x="172402" y="826117"/>
                </a:lnTo>
                <a:lnTo>
                  <a:pt x="171450" y="828344"/>
                </a:lnTo>
                <a:lnTo>
                  <a:pt x="169862" y="830252"/>
                </a:lnTo>
                <a:lnTo>
                  <a:pt x="168275" y="831525"/>
                </a:lnTo>
                <a:lnTo>
                  <a:pt x="167322" y="832479"/>
                </a:lnTo>
                <a:lnTo>
                  <a:pt x="165417" y="832797"/>
                </a:lnTo>
                <a:lnTo>
                  <a:pt x="163830" y="832479"/>
                </a:lnTo>
                <a:lnTo>
                  <a:pt x="162242" y="831207"/>
                </a:lnTo>
                <a:lnTo>
                  <a:pt x="160655" y="829616"/>
                </a:lnTo>
                <a:lnTo>
                  <a:pt x="159385" y="827390"/>
                </a:lnTo>
                <a:lnTo>
                  <a:pt x="157797" y="824845"/>
                </a:lnTo>
                <a:lnTo>
                  <a:pt x="156210" y="821346"/>
                </a:lnTo>
                <a:lnTo>
                  <a:pt x="153987" y="813076"/>
                </a:lnTo>
                <a:lnTo>
                  <a:pt x="152082" y="803534"/>
                </a:lnTo>
                <a:lnTo>
                  <a:pt x="150495" y="792083"/>
                </a:lnTo>
                <a:lnTo>
                  <a:pt x="149542" y="779678"/>
                </a:lnTo>
                <a:lnTo>
                  <a:pt x="149225" y="766637"/>
                </a:lnTo>
                <a:lnTo>
                  <a:pt x="149542" y="753914"/>
                </a:lnTo>
                <a:lnTo>
                  <a:pt x="150177" y="742781"/>
                </a:lnTo>
                <a:lnTo>
                  <a:pt x="151765" y="732285"/>
                </a:lnTo>
                <a:lnTo>
                  <a:pt x="153352" y="722742"/>
                </a:lnTo>
                <a:lnTo>
                  <a:pt x="155257" y="714790"/>
                </a:lnTo>
                <a:lnTo>
                  <a:pt x="157797" y="708429"/>
                </a:lnTo>
                <a:lnTo>
                  <a:pt x="159067" y="705884"/>
                </a:lnTo>
                <a:lnTo>
                  <a:pt x="160337" y="703976"/>
                </a:lnTo>
                <a:lnTo>
                  <a:pt x="161607" y="702067"/>
                </a:lnTo>
                <a:lnTo>
                  <a:pt x="163195" y="700795"/>
                </a:lnTo>
                <a:lnTo>
                  <a:pt x="158432" y="696024"/>
                </a:lnTo>
                <a:lnTo>
                  <a:pt x="154622" y="690617"/>
                </a:lnTo>
                <a:lnTo>
                  <a:pt x="151447" y="685209"/>
                </a:lnTo>
                <a:lnTo>
                  <a:pt x="148907" y="679166"/>
                </a:lnTo>
                <a:lnTo>
                  <a:pt x="147002" y="672804"/>
                </a:lnTo>
                <a:lnTo>
                  <a:pt x="145097" y="666443"/>
                </a:lnTo>
                <a:lnTo>
                  <a:pt x="143827" y="659763"/>
                </a:lnTo>
                <a:lnTo>
                  <a:pt x="143192" y="653083"/>
                </a:lnTo>
                <a:lnTo>
                  <a:pt x="142875" y="646086"/>
                </a:lnTo>
                <a:lnTo>
                  <a:pt x="142875" y="639088"/>
                </a:lnTo>
                <a:lnTo>
                  <a:pt x="143510" y="632090"/>
                </a:lnTo>
                <a:lnTo>
                  <a:pt x="144145" y="624775"/>
                </a:lnTo>
                <a:lnTo>
                  <a:pt x="145415" y="617777"/>
                </a:lnTo>
                <a:lnTo>
                  <a:pt x="146367" y="610461"/>
                </a:lnTo>
                <a:lnTo>
                  <a:pt x="148272" y="603782"/>
                </a:lnTo>
                <a:lnTo>
                  <a:pt x="149860" y="596466"/>
                </a:lnTo>
                <a:lnTo>
                  <a:pt x="154305" y="583425"/>
                </a:lnTo>
                <a:lnTo>
                  <a:pt x="159385" y="570702"/>
                </a:lnTo>
                <a:lnTo>
                  <a:pt x="164465" y="558933"/>
                </a:lnTo>
                <a:lnTo>
                  <a:pt x="169862" y="548436"/>
                </a:lnTo>
                <a:lnTo>
                  <a:pt x="174942" y="539212"/>
                </a:lnTo>
                <a:lnTo>
                  <a:pt x="180022" y="532214"/>
                </a:lnTo>
                <a:lnTo>
                  <a:pt x="182562" y="529034"/>
                </a:lnTo>
                <a:lnTo>
                  <a:pt x="184467" y="526807"/>
                </a:lnTo>
                <a:lnTo>
                  <a:pt x="186690" y="525535"/>
                </a:lnTo>
                <a:lnTo>
                  <a:pt x="188277" y="524262"/>
                </a:lnTo>
                <a:lnTo>
                  <a:pt x="198120" y="519491"/>
                </a:lnTo>
                <a:lnTo>
                  <a:pt x="207327" y="514720"/>
                </a:lnTo>
                <a:lnTo>
                  <a:pt x="216852" y="510585"/>
                </a:lnTo>
                <a:lnTo>
                  <a:pt x="226377" y="507086"/>
                </a:lnTo>
                <a:lnTo>
                  <a:pt x="235267" y="503587"/>
                </a:lnTo>
                <a:lnTo>
                  <a:pt x="244792" y="500407"/>
                </a:lnTo>
                <a:lnTo>
                  <a:pt x="253682" y="497862"/>
                </a:lnTo>
                <a:lnTo>
                  <a:pt x="262572" y="495317"/>
                </a:lnTo>
                <a:lnTo>
                  <a:pt x="271780" y="493409"/>
                </a:lnTo>
                <a:lnTo>
                  <a:pt x="280352" y="491501"/>
                </a:lnTo>
                <a:lnTo>
                  <a:pt x="288925" y="489910"/>
                </a:lnTo>
                <a:lnTo>
                  <a:pt x="298132" y="488638"/>
                </a:lnTo>
                <a:lnTo>
                  <a:pt x="306387" y="487365"/>
                </a:lnTo>
                <a:lnTo>
                  <a:pt x="314960" y="486729"/>
                </a:lnTo>
                <a:lnTo>
                  <a:pt x="323215" y="486093"/>
                </a:lnTo>
                <a:lnTo>
                  <a:pt x="331470" y="485775"/>
                </a:lnTo>
                <a:close/>
                <a:moveTo>
                  <a:pt x="2394109" y="485775"/>
                </a:moveTo>
                <a:lnTo>
                  <a:pt x="2410607" y="485775"/>
                </a:lnTo>
                <a:lnTo>
                  <a:pt x="2418538" y="486093"/>
                </a:lnTo>
                <a:lnTo>
                  <a:pt x="2427104" y="486729"/>
                </a:lnTo>
                <a:lnTo>
                  <a:pt x="2435352" y="487365"/>
                </a:lnTo>
                <a:lnTo>
                  <a:pt x="2443918" y="488638"/>
                </a:lnTo>
                <a:lnTo>
                  <a:pt x="2452801" y="489910"/>
                </a:lnTo>
                <a:lnTo>
                  <a:pt x="2461367" y="491500"/>
                </a:lnTo>
                <a:lnTo>
                  <a:pt x="2470250" y="493409"/>
                </a:lnTo>
                <a:lnTo>
                  <a:pt x="2479451" y="495317"/>
                </a:lnTo>
                <a:lnTo>
                  <a:pt x="2488334" y="497862"/>
                </a:lnTo>
                <a:lnTo>
                  <a:pt x="2497534" y="500407"/>
                </a:lnTo>
                <a:lnTo>
                  <a:pt x="2506417" y="503587"/>
                </a:lnTo>
                <a:lnTo>
                  <a:pt x="2515935" y="507086"/>
                </a:lnTo>
                <a:lnTo>
                  <a:pt x="2525135" y="510585"/>
                </a:lnTo>
                <a:lnTo>
                  <a:pt x="2534653" y="514720"/>
                </a:lnTo>
                <a:lnTo>
                  <a:pt x="2543853" y="519491"/>
                </a:lnTo>
                <a:lnTo>
                  <a:pt x="2553371" y="524262"/>
                </a:lnTo>
                <a:lnTo>
                  <a:pt x="2555274" y="525535"/>
                </a:lnTo>
                <a:lnTo>
                  <a:pt x="2557178" y="526807"/>
                </a:lnTo>
                <a:lnTo>
                  <a:pt x="2559399" y="529033"/>
                </a:lnTo>
                <a:lnTo>
                  <a:pt x="2561620" y="532214"/>
                </a:lnTo>
                <a:lnTo>
                  <a:pt x="2566378" y="539212"/>
                </a:lnTo>
                <a:lnTo>
                  <a:pt x="2571772" y="548436"/>
                </a:lnTo>
                <a:lnTo>
                  <a:pt x="2577482" y="558933"/>
                </a:lnTo>
                <a:lnTo>
                  <a:pt x="2582558" y="570702"/>
                </a:lnTo>
                <a:lnTo>
                  <a:pt x="2587634" y="583425"/>
                </a:lnTo>
                <a:lnTo>
                  <a:pt x="2591759" y="596466"/>
                </a:lnTo>
                <a:lnTo>
                  <a:pt x="2593662" y="603782"/>
                </a:lnTo>
                <a:lnTo>
                  <a:pt x="2594931" y="610461"/>
                </a:lnTo>
                <a:lnTo>
                  <a:pt x="2596517" y="617777"/>
                </a:lnTo>
                <a:lnTo>
                  <a:pt x="2597786" y="624775"/>
                </a:lnTo>
                <a:lnTo>
                  <a:pt x="2598421" y="632090"/>
                </a:lnTo>
                <a:lnTo>
                  <a:pt x="2598738" y="639088"/>
                </a:lnTo>
                <a:lnTo>
                  <a:pt x="2598738" y="646086"/>
                </a:lnTo>
                <a:lnTo>
                  <a:pt x="2598421" y="653083"/>
                </a:lnTo>
                <a:lnTo>
                  <a:pt x="2598104" y="659763"/>
                </a:lnTo>
                <a:lnTo>
                  <a:pt x="2596517" y="666443"/>
                </a:lnTo>
                <a:lnTo>
                  <a:pt x="2594931" y="672804"/>
                </a:lnTo>
                <a:lnTo>
                  <a:pt x="2592710" y="679166"/>
                </a:lnTo>
                <a:lnTo>
                  <a:pt x="2590172" y="685209"/>
                </a:lnTo>
                <a:lnTo>
                  <a:pt x="2586683" y="690617"/>
                </a:lnTo>
                <a:lnTo>
                  <a:pt x="2583193" y="696024"/>
                </a:lnTo>
                <a:lnTo>
                  <a:pt x="2578434" y="700795"/>
                </a:lnTo>
                <a:lnTo>
                  <a:pt x="2580020" y="702067"/>
                </a:lnTo>
                <a:lnTo>
                  <a:pt x="2581607" y="703976"/>
                </a:lnTo>
                <a:lnTo>
                  <a:pt x="2582558" y="705884"/>
                </a:lnTo>
                <a:lnTo>
                  <a:pt x="2584145" y="708429"/>
                </a:lnTo>
                <a:lnTo>
                  <a:pt x="2586365" y="714790"/>
                </a:lnTo>
                <a:lnTo>
                  <a:pt x="2588269" y="722742"/>
                </a:lnTo>
                <a:lnTo>
                  <a:pt x="2590172" y="732285"/>
                </a:lnTo>
                <a:lnTo>
                  <a:pt x="2591441" y="742781"/>
                </a:lnTo>
                <a:lnTo>
                  <a:pt x="2592076" y="753914"/>
                </a:lnTo>
                <a:lnTo>
                  <a:pt x="2592393" y="766637"/>
                </a:lnTo>
                <a:lnTo>
                  <a:pt x="2592076" y="779678"/>
                </a:lnTo>
                <a:lnTo>
                  <a:pt x="2591441" y="792083"/>
                </a:lnTo>
                <a:lnTo>
                  <a:pt x="2589855" y="803534"/>
                </a:lnTo>
                <a:lnTo>
                  <a:pt x="2587634" y="813076"/>
                </a:lnTo>
                <a:lnTo>
                  <a:pt x="2585414" y="821346"/>
                </a:lnTo>
                <a:lnTo>
                  <a:pt x="2584145" y="824845"/>
                </a:lnTo>
                <a:lnTo>
                  <a:pt x="2582558" y="827390"/>
                </a:lnTo>
                <a:lnTo>
                  <a:pt x="2581289" y="829616"/>
                </a:lnTo>
                <a:lnTo>
                  <a:pt x="2579703" y="831207"/>
                </a:lnTo>
                <a:lnTo>
                  <a:pt x="2577799" y="832479"/>
                </a:lnTo>
                <a:lnTo>
                  <a:pt x="2576213" y="832797"/>
                </a:lnTo>
                <a:lnTo>
                  <a:pt x="2574627" y="832479"/>
                </a:lnTo>
                <a:lnTo>
                  <a:pt x="2573358" y="831525"/>
                </a:lnTo>
                <a:lnTo>
                  <a:pt x="2571772" y="830252"/>
                </a:lnTo>
                <a:lnTo>
                  <a:pt x="2570503" y="828344"/>
                </a:lnTo>
                <a:lnTo>
                  <a:pt x="2569234" y="826117"/>
                </a:lnTo>
                <a:lnTo>
                  <a:pt x="2567965" y="822936"/>
                </a:lnTo>
                <a:lnTo>
                  <a:pt x="2565744" y="816257"/>
                </a:lnTo>
                <a:lnTo>
                  <a:pt x="2562889" y="826753"/>
                </a:lnTo>
                <a:lnTo>
                  <a:pt x="2559399" y="836932"/>
                </a:lnTo>
                <a:lnTo>
                  <a:pt x="2555592" y="846792"/>
                </a:lnTo>
                <a:lnTo>
                  <a:pt x="2551785" y="856971"/>
                </a:lnTo>
                <a:lnTo>
                  <a:pt x="2547343" y="866195"/>
                </a:lnTo>
                <a:lnTo>
                  <a:pt x="2542902" y="875737"/>
                </a:lnTo>
                <a:lnTo>
                  <a:pt x="2537825" y="885280"/>
                </a:lnTo>
                <a:lnTo>
                  <a:pt x="2533067" y="893868"/>
                </a:lnTo>
                <a:lnTo>
                  <a:pt x="2527356" y="902774"/>
                </a:lnTo>
                <a:lnTo>
                  <a:pt x="2522280" y="911044"/>
                </a:lnTo>
                <a:lnTo>
                  <a:pt x="2516252" y="919314"/>
                </a:lnTo>
                <a:lnTo>
                  <a:pt x="2510224" y="927266"/>
                </a:lnTo>
                <a:lnTo>
                  <a:pt x="2504197" y="934900"/>
                </a:lnTo>
                <a:lnTo>
                  <a:pt x="2497851" y="941897"/>
                </a:lnTo>
                <a:lnTo>
                  <a:pt x="2491824" y="949213"/>
                </a:lnTo>
                <a:lnTo>
                  <a:pt x="2484844" y="955893"/>
                </a:lnTo>
                <a:lnTo>
                  <a:pt x="2478499" y="962254"/>
                </a:lnTo>
                <a:lnTo>
                  <a:pt x="2472154" y="968298"/>
                </a:lnTo>
                <a:lnTo>
                  <a:pt x="2465492" y="974023"/>
                </a:lnTo>
                <a:lnTo>
                  <a:pt x="2458829" y="979430"/>
                </a:lnTo>
                <a:lnTo>
                  <a:pt x="2452167" y="984202"/>
                </a:lnTo>
                <a:lnTo>
                  <a:pt x="2445505" y="988654"/>
                </a:lnTo>
                <a:lnTo>
                  <a:pt x="2439159" y="992789"/>
                </a:lnTo>
                <a:lnTo>
                  <a:pt x="2432814" y="996607"/>
                </a:lnTo>
                <a:lnTo>
                  <a:pt x="2426469" y="1000105"/>
                </a:lnTo>
                <a:lnTo>
                  <a:pt x="2420124" y="1002968"/>
                </a:lnTo>
                <a:lnTo>
                  <a:pt x="2413462" y="1005831"/>
                </a:lnTo>
                <a:lnTo>
                  <a:pt x="2408069" y="1007421"/>
                </a:lnTo>
                <a:lnTo>
                  <a:pt x="2402041" y="1009330"/>
                </a:lnTo>
                <a:lnTo>
                  <a:pt x="2396330" y="1010602"/>
                </a:lnTo>
                <a:lnTo>
                  <a:pt x="2390937" y="1011238"/>
                </a:lnTo>
                <a:lnTo>
                  <a:pt x="2385861" y="1011238"/>
                </a:lnTo>
                <a:lnTo>
                  <a:pt x="2379516" y="1011238"/>
                </a:lnTo>
                <a:lnTo>
                  <a:pt x="2372536" y="1010602"/>
                </a:lnTo>
                <a:lnTo>
                  <a:pt x="2366191" y="1009330"/>
                </a:lnTo>
                <a:lnTo>
                  <a:pt x="2359529" y="1008057"/>
                </a:lnTo>
                <a:lnTo>
                  <a:pt x="2352866" y="1006149"/>
                </a:lnTo>
                <a:lnTo>
                  <a:pt x="2345887" y="1003286"/>
                </a:lnTo>
                <a:lnTo>
                  <a:pt x="2338907" y="1000742"/>
                </a:lnTo>
                <a:lnTo>
                  <a:pt x="2331928" y="997243"/>
                </a:lnTo>
                <a:lnTo>
                  <a:pt x="2325265" y="993744"/>
                </a:lnTo>
                <a:lnTo>
                  <a:pt x="2318286" y="989609"/>
                </a:lnTo>
                <a:lnTo>
                  <a:pt x="2311306" y="984838"/>
                </a:lnTo>
                <a:lnTo>
                  <a:pt x="2304644" y="980067"/>
                </a:lnTo>
                <a:lnTo>
                  <a:pt x="2297981" y="974659"/>
                </a:lnTo>
                <a:lnTo>
                  <a:pt x="2291636" y="969252"/>
                </a:lnTo>
                <a:lnTo>
                  <a:pt x="2284974" y="963208"/>
                </a:lnTo>
                <a:lnTo>
                  <a:pt x="2278629" y="957165"/>
                </a:lnTo>
                <a:lnTo>
                  <a:pt x="2272284" y="950167"/>
                </a:lnTo>
                <a:lnTo>
                  <a:pt x="2266256" y="943170"/>
                </a:lnTo>
                <a:lnTo>
                  <a:pt x="2260545" y="935536"/>
                </a:lnTo>
                <a:lnTo>
                  <a:pt x="2255152" y="927584"/>
                </a:lnTo>
                <a:lnTo>
                  <a:pt x="2249759" y="919314"/>
                </a:lnTo>
                <a:lnTo>
                  <a:pt x="2244365" y="911044"/>
                </a:lnTo>
                <a:lnTo>
                  <a:pt x="2239924" y="902138"/>
                </a:lnTo>
                <a:lnTo>
                  <a:pt x="2235482" y="892913"/>
                </a:lnTo>
                <a:lnTo>
                  <a:pt x="2231041" y="883689"/>
                </a:lnTo>
                <a:lnTo>
                  <a:pt x="2227234" y="873829"/>
                </a:lnTo>
                <a:lnTo>
                  <a:pt x="2223744" y="863650"/>
                </a:lnTo>
                <a:lnTo>
                  <a:pt x="2220571" y="853154"/>
                </a:lnTo>
                <a:lnTo>
                  <a:pt x="2217716" y="842657"/>
                </a:lnTo>
                <a:lnTo>
                  <a:pt x="2215178" y="831525"/>
                </a:lnTo>
                <a:lnTo>
                  <a:pt x="2213275" y="820392"/>
                </a:lnTo>
                <a:lnTo>
                  <a:pt x="2211688" y="808623"/>
                </a:lnTo>
                <a:lnTo>
                  <a:pt x="2211371" y="809577"/>
                </a:lnTo>
                <a:lnTo>
                  <a:pt x="2211054" y="809577"/>
                </a:lnTo>
                <a:lnTo>
                  <a:pt x="2210737" y="808623"/>
                </a:lnTo>
                <a:lnTo>
                  <a:pt x="2210419" y="807669"/>
                </a:lnTo>
                <a:lnTo>
                  <a:pt x="2208833" y="802898"/>
                </a:lnTo>
                <a:lnTo>
                  <a:pt x="2207564" y="796536"/>
                </a:lnTo>
                <a:lnTo>
                  <a:pt x="2204391" y="779042"/>
                </a:lnTo>
                <a:lnTo>
                  <a:pt x="2201536" y="757413"/>
                </a:lnTo>
                <a:lnTo>
                  <a:pt x="2198998" y="735465"/>
                </a:lnTo>
                <a:lnTo>
                  <a:pt x="2198364" y="725287"/>
                </a:lnTo>
                <a:lnTo>
                  <a:pt x="2198046" y="716063"/>
                </a:lnTo>
                <a:lnTo>
                  <a:pt x="2197412" y="708429"/>
                </a:lnTo>
                <a:lnTo>
                  <a:pt x="2198046" y="702067"/>
                </a:lnTo>
                <a:lnTo>
                  <a:pt x="2198364" y="699841"/>
                </a:lnTo>
                <a:lnTo>
                  <a:pt x="2198681" y="698250"/>
                </a:lnTo>
                <a:lnTo>
                  <a:pt x="2199315" y="697296"/>
                </a:lnTo>
                <a:lnTo>
                  <a:pt x="2200267" y="696660"/>
                </a:lnTo>
                <a:lnTo>
                  <a:pt x="2201219" y="697296"/>
                </a:lnTo>
                <a:lnTo>
                  <a:pt x="2202488" y="697932"/>
                </a:lnTo>
                <a:lnTo>
                  <a:pt x="2204074" y="699205"/>
                </a:lnTo>
                <a:lnTo>
                  <a:pt x="2205026" y="700159"/>
                </a:lnTo>
                <a:lnTo>
                  <a:pt x="2204391" y="687118"/>
                </a:lnTo>
                <a:lnTo>
                  <a:pt x="2204074" y="673440"/>
                </a:lnTo>
                <a:lnTo>
                  <a:pt x="2204709" y="659127"/>
                </a:lnTo>
                <a:lnTo>
                  <a:pt x="2205343" y="651493"/>
                </a:lnTo>
                <a:lnTo>
                  <a:pt x="2206295" y="643541"/>
                </a:lnTo>
                <a:lnTo>
                  <a:pt x="2209150" y="646086"/>
                </a:lnTo>
                <a:lnTo>
                  <a:pt x="2212323" y="647676"/>
                </a:lnTo>
                <a:lnTo>
                  <a:pt x="2215495" y="649267"/>
                </a:lnTo>
                <a:lnTo>
                  <a:pt x="2218985" y="650539"/>
                </a:lnTo>
                <a:lnTo>
                  <a:pt x="2222475" y="651493"/>
                </a:lnTo>
                <a:lnTo>
                  <a:pt x="2225965" y="652129"/>
                </a:lnTo>
                <a:lnTo>
                  <a:pt x="2229772" y="652447"/>
                </a:lnTo>
                <a:lnTo>
                  <a:pt x="2233896" y="652447"/>
                </a:lnTo>
                <a:lnTo>
                  <a:pt x="2238020" y="652447"/>
                </a:lnTo>
                <a:lnTo>
                  <a:pt x="2242145" y="652129"/>
                </a:lnTo>
                <a:lnTo>
                  <a:pt x="2251028" y="650539"/>
                </a:lnTo>
                <a:lnTo>
                  <a:pt x="2259911" y="648312"/>
                </a:lnTo>
                <a:lnTo>
                  <a:pt x="2269746" y="645132"/>
                </a:lnTo>
                <a:lnTo>
                  <a:pt x="2279581" y="641315"/>
                </a:lnTo>
                <a:lnTo>
                  <a:pt x="2289733" y="637180"/>
                </a:lnTo>
                <a:lnTo>
                  <a:pt x="2300519" y="632726"/>
                </a:lnTo>
                <a:lnTo>
                  <a:pt x="2310989" y="627955"/>
                </a:lnTo>
                <a:lnTo>
                  <a:pt x="2333514" y="616823"/>
                </a:lnTo>
                <a:lnTo>
                  <a:pt x="2356991" y="605690"/>
                </a:lnTo>
                <a:lnTo>
                  <a:pt x="2345569" y="610461"/>
                </a:lnTo>
                <a:lnTo>
                  <a:pt x="2334466" y="615868"/>
                </a:lnTo>
                <a:lnTo>
                  <a:pt x="2324948" y="620322"/>
                </a:lnTo>
                <a:lnTo>
                  <a:pt x="2315430" y="624138"/>
                </a:lnTo>
                <a:lnTo>
                  <a:pt x="2306865" y="626683"/>
                </a:lnTo>
                <a:lnTo>
                  <a:pt x="2298616" y="628910"/>
                </a:lnTo>
                <a:lnTo>
                  <a:pt x="2290367" y="630182"/>
                </a:lnTo>
                <a:lnTo>
                  <a:pt x="2282436" y="630818"/>
                </a:lnTo>
                <a:lnTo>
                  <a:pt x="2275456" y="630818"/>
                </a:lnTo>
                <a:lnTo>
                  <a:pt x="2268160" y="630500"/>
                </a:lnTo>
                <a:lnTo>
                  <a:pt x="2261497" y="629228"/>
                </a:lnTo>
                <a:lnTo>
                  <a:pt x="2255152" y="627955"/>
                </a:lnTo>
                <a:lnTo>
                  <a:pt x="2248807" y="626047"/>
                </a:lnTo>
                <a:lnTo>
                  <a:pt x="2243096" y="623502"/>
                </a:lnTo>
                <a:lnTo>
                  <a:pt x="2237703" y="620640"/>
                </a:lnTo>
                <a:lnTo>
                  <a:pt x="2232627" y="617777"/>
                </a:lnTo>
                <a:lnTo>
                  <a:pt x="2227551" y="614278"/>
                </a:lnTo>
                <a:lnTo>
                  <a:pt x="2223109" y="610779"/>
                </a:lnTo>
                <a:lnTo>
                  <a:pt x="2218985" y="607280"/>
                </a:lnTo>
                <a:lnTo>
                  <a:pt x="2214861" y="603463"/>
                </a:lnTo>
                <a:lnTo>
                  <a:pt x="2211371" y="599647"/>
                </a:lnTo>
                <a:lnTo>
                  <a:pt x="2208198" y="595512"/>
                </a:lnTo>
                <a:lnTo>
                  <a:pt x="2202171" y="587878"/>
                </a:lnTo>
                <a:lnTo>
                  <a:pt x="2197412" y="581198"/>
                </a:lnTo>
                <a:lnTo>
                  <a:pt x="2193922" y="574837"/>
                </a:lnTo>
                <a:lnTo>
                  <a:pt x="2191701" y="569747"/>
                </a:lnTo>
                <a:lnTo>
                  <a:pt x="2189163" y="565612"/>
                </a:lnTo>
                <a:lnTo>
                  <a:pt x="2191067" y="564340"/>
                </a:lnTo>
                <a:lnTo>
                  <a:pt x="2196777" y="559569"/>
                </a:lnTo>
                <a:lnTo>
                  <a:pt x="2205343" y="552889"/>
                </a:lnTo>
                <a:lnTo>
                  <a:pt x="2217399" y="544301"/>
                </a:lnTo>
                <a:lnTo>
                  <a:pt x="2225013" y="539848"/>
                </a:lnTo>
                <a:lnTo>
                  <a:pt x="2232944" y="534759"/>
                </a:lnTo>
                <a:lnTo>
                  <a:pt x="2241510" y="529670"/>
                </a:lnTo>
                <a:lnTo>
                  <a:pt x="2251028" y="524580"/>
                </a:lnTo>
                <a:lnTo>
                  <a:pt x="2260545" y="519491"/>
                </a:lnTo>
                <a:lnTo>
                  <a:pt x="2271649" y="514402"/>
                </a:lnTo>
                <a:lnTo>
                  <a:pt x="2282753" y="509631"/>
                </a:lnTo>
                <a:lnTo>
                  <a:pt x="2294809" y="505178"/>
                </a:lnTo>
                <a:lnTo>
                  <a:pt x="2307182" y="501043"/>
                </a:lnTo>
                <a:lnTo>
                  <a:pt x="2320506" y="497226"/>
                </a:lnTo>
                <a:lnTo>
                  <a:pt x="2334466" y="493409"/>
                </a:lnTo>
                <a:lnTo>
                  <a:pt x="2348742" y="490864"/>
                </a:lnTo>
                <a:lnTo>
                  <a:pt x="2363336" y="488638"/>
                </a:lnTo>
                <a:lnTo>
                  <a:pt x="2378564" y="486729"/>
                </a:lnTo>
                <a:lnTo>
                  <a:pt x="2394109" y="485775"/>
                </a:lnTo>
                <a:close/>
                <a:moveTo>
                  <a:pt x="1429386" y="468312"/>
                </a:moveTo>
                <a:lnTo>
                  <a:pt x="1442086" y="468630"/>
                </a:lnTo>
                <a:lnTo>
                  <a:pt x="1454151" y="469899"/>
                </a:lnTo>
                <a:lnTo>
                  <a:pt x="1465898" y="471802"/>
                </a:lnTo>
                <a:lnTo>
                  <a:pt x="1477011" y="474023"/>
                </a:lnTo>
                <a:lnTo>
                  <a:pt x="1487488" y="476562"/>
                </a:lnTo>
                <a:lnTo>
                  <a:pt x="1497649" y="479734"/>
                </a:lnTo>
                <a:lnTo>
                  <a:pt x="1507491" y="482907"/>
                </a:lnTo>
                <a:lnTo>
                  <a:pt x="1516699" y="486714"/>
                </a:lnTo>
                <a:lnTo>
                  <a:pt x="1525271" y="490522"/>
                </a:lnTo>
                <a:lnTo>
                  <a:pt x="1533526" y="494646"/>
                </a:lnTo>
                <a:lnTo>
                  <a:pt x="1541146" y="498771"/>
                </a:lnTo>
                <a:lnTo>
                  <a:pt x="1547814" y="502896"/>
                </a:lnTo>
                <a:lnTo>
                  <a:pt x="1554164" y="507020"/>
                </a:lnTo>
                <a:lnTo>
                  <a:pt x="1565594" y="514952"/>
                </a:lnTo>
                <a:lnTo>
                  <a:pt x="1574166" y="522250"/>
                </a:lnTo>
                <a:lnTo>
                  <a:pt x="1580516" y="527643"/>
                </a:lnTo>
                <a:lnTo>
                  <a:pt x="1585596" y="532720"/>
                </a:lnTo>
                <a:lnTo>
                  <a:pt x="1584009" y="536527"/>
                </a:lnTo>
                <a:lnTo>
                  <a:pt x="1581469" y="540652"/>
                </a:lnTo>
                <a:lnTo>
                  <a:pt x="1578611" y="546046"/>
                </a:lnTo>
                <a:lnTo>
                  <a:pt x="1574484" y="552074"/>
                </a:lnTo>
                <a:lnTo>
                  <a:pt x="1569721" y="558419"/>
                </a:lnTo>
                <a:lnTo>
                  <a:pt x="1563054" y="565399"/>
                </a:lnTo>
                <a:lnTo>
                  <a:pt x="1559879" y="568572"/>
                </a:lnTo>
                <a:lnTo>
                  <a:pt x="1556386" y="571745"/>
                </a:lnTo>
                <a:lnTo>
                  <a:pt x="1552259" y="575235"/>
                </a:lnTo>
                <a:lnTo>
                  <a:pt x="1548131" y="577773"/>
                </a:lnTo>
                <a:lnTo>
                  <a:pt x="1543686" y="580311"/>
                </a:lnTo>
                <a:lnTo>
                  <a:pt x="1538606" y="582850"/>
                </a:lnTo>
                <a:lnTo>
                  <a:pt x="1533844" y="584753"/>
                </a:lnTo>
                <a:lnTo>
                  <a:pt x="1528446" y="586657"/>
                </a:lnTo>
                <a:lnTo>
                  <a:pt x="1523049" y="588243"/>
                </a:lnTo>
                <a:lnTo>
                  <a:pt x="1517016" y="588878"/>
                </a:lnTo>
                <a:lnTo>
                  <a:pt x="1510984" y="589512"/>
                </a:lnTo>
                <a:lnTo>
                  <a:pt x="1503999" y="589512"/>
                </a:lnTo>
                <a:lnTo>
                  <a:pt x="1497331" y="588878"/>
                </a:lnTo>
                <a:lnTo>
                  <a:pt x="1490346" y="587926"/>
                </a:lnTo>
                <a:lnTo>
                  <a:pt x="1483043" y="586022"/>
                </a:lnTo>
                <a:lnTo>
                  <a:pt x="1475106" y="583484"/>
                </a:lnTo>
                <a:lnTo>
                  <a:pt x="1467168" y="580311"/>
                </a:lnTo>
                <a:lnTo>
                  <a:pt x="1458913" y="576187"/>
                </a:lnTo>
                <a:lnTo>
                  <a:pt x="1449388" y="571745"/>
                </a:lnTo>
                <a:lnTo>
                  <a:pt x="1439546" y="567620"/>
                </a:lnTo>
                <a:lnTo>
                  <a:pt x="1479233" y="586657"/>
                </a:lnTo>
                <a:lnTo>
                  <a:pt x="1498284" y="594906"/>
                </a:lnTo>
                <a:lnTo>
                  <a:pt x="1506856" y="598714"/>
                </a:lnTo>
                <a:lnTo>
                  <a:pt x="1515746" y="601886"/>
                </a:lnTo>
                <a:lnTo>
                  <a:pt x="1524001" y="604425"/>
                </a:lnTo>
                <a:lnTo>
                  <a:pt x="1531939" y="606646"/>
                </a:lnTo>
                <a:lnTo>
                  <a:pt x="1539559" y="607915"/>
                </a:lnTo>
                <a:lnTo>
                  <a:pt x="1546544" y="608232"/>
                </a:lnTo>
                <a:lnTo>
                  <a:pt x="1550036" y="608232"/>
                </a:lnTo>
                <a:lnTo>
                  <a:pt x="1553529" y="607915"/>
                </a:lnTo>
                <a:lnTo>
                  <a:pt x="1556704" y="607280"/>
                </a:lnTo>
                <a:lnTo>
                  <a:pt x="1559879" y="606646"/>
                </a:lnTo>
                <a:lnTo>
                  <a:pt x="1562736" y="605376"/>
                </a:lnTo>
                <a:lnTo>
                  <a:pt x="1565594" y="604107"/>
                </a:lnTo>
                <a:lnTo>
                  <a:pt x="1568451" y="602521"/>
                </a:lnTo>
                <a:lnTo>
                  <a:pt x="1570674" y="600617"/>
                </a:lnTo>
                <a:lnTo>
                  <a:pt x="1571944" y="607280"/>
                </a:lnTo>
                <a:lnTo>
                  <a:pt x="1572261" y="614260"/>
                </a:lnTo>
                <a:lnTo>
                  <a:pt x="1572896" y="626634"/>
                </a:lnTo>
                <a:lnTo>
                  <a:pt x="1572579" y="638691"/>
                </a:lnTo>
                <a:lnTo>
                  <a:pt x="1572261" y="649795"/>
                </a:lnTo>
                <a:lnTo>
                  <a:pt x="1574166" y="647574"/>
                </a:lnTo>
                <a:lnTo>
                  <a:pt x="1575119" y="647257"/>
                </a:lnTo>
                <a:lnTo>
                  <a:pt x="1576389" y="646940"/>
                </a:lnTo>
                <a:lnTo>
                  <a:pt x="1577976" y="647257"/>
                </a:lnTo>
                <a:lnTo>
                  <a:pt x="1578929" y="647892"/>
                </a:lnTo>
                <a:lnTo>
                  <a:pt x="1580516" y="649478"/>
                </a:lnTo>
                <a:lnTo>
                  <a:pt x="1582104" y="651382"/>
                </a:lnTo>
                <a:lnTo>
                  <a:pt x="1583056" y="653920"/>
                </a:lnTo>
                <a:lnTo>
                  <a:pt x="1584326" y="656775"/>
                </a:lnTo>
                <a:lnTo>
                  <a:pt x="1586549" y="663756"/>
                </a:lnTo>
                <a:lnTo>
                  <a:pt x="1588136" y="672322"/>
                </a:lnTo>
                <a:lnTo>
                  <a:pt x="1589406" y="682158"/>
                </a:lnTo>
                <a:lnTo>
                  <a:pt x="1590359" y="692945"/>
                </a:lnTo>
                <a:lnTo>
                  <a:pt x="1590676" y="704685"/>
                </a:lnTo>
                <a:lnTo>
                  <a:pt x="1590359" y="716424"/>
                </a:lnTo>
                <a:lnTo>
                  <a:pt x="1589406" y="727211"/>
                </a:lnTo>
                <a:lnTo>
                  <a:pt x="1588136" y="737047"/>
                </a:lnTo>
                <a:lnTo>
                  <a:pt x="1586549" y="745613"/>
                </a:lnTo>
                <a:lnTo>
                  <a:pt x="1584326" y="752911"/>
                </a:lnTo>
                <a:lnTo>
                  <a:pt x="1583056" y="755449"/>
                </a:lnTo>
                <a:lnTo>
                  <a:pt x="1582104" y="757987"/>
                </a:lnTo>
                <a:lnTo>
                  <a:pt x="1580516" y="759891"/>
                </a:lnTo>
                <a:lnTo>
                  <a:pt x="1578929" y="761477"/>
                </a:lnTo>
                <a:lnTo>
                  <a:pt x="1577976" y="762112"/>
                </a:lnTo>
                <a:lnTo>
                  <a:pt x="1576389" y="762429"/>
                </a:lnTo>
                <a:lnTo>
                  <a:pt x="1574801" y="762112"/>
                </a:lnTo>
                <a:lnTo>
                  <a:pt x="1573214" y="761160"/>
                </a:lnTo>
                <a:lnTo>
                  <a:pt x="1571944" y="759573"/>
                </a:lnTo>
                <a:lnTo>
                  <a:pt x="1570674" y="757670"/>
                </a:lnTo>
                <a:lnTo>
                  <a:pt x="1569086" y="755131"/>
                </a:lnTo>
                <a:lnTo>
                  <a:pt x="1568134" y="751641"/>
                </a:lnTo>
                <a:lnTo>
                  <a:pt x="1565911" y="744027"/>
                </a:lnTo>
                <a:lnTo>
                  <a:pt x="1564641" y="754180"/>
                </a:lnTo>
                <a:lnTo>
                  <a:pt x="1562736" y="764015"/>
                </a:lnTo>
                <a:lnTo>
                  <a:pt x="1560831" y="773851"/>
                </a:lnTo>
                <a:lnTo>
                  <a:pt x="1558291" y="782735"/>
                </a:lnTo>
                <a:lnTo>
                  <a:pt x="1555751" y="792253"/>
                </a:lnTo>
                <a:lnTo>
                  <a:pt x="1552576" y="800819"/>
                </a:lnTo>
                <a:lnTo>
                  <a:pt x="1549401" y="809703"/>
                </a:lnTo>
                <a:lnTo>
                  <a:pt x="1545591" y="817953"/>
                </a:lnTo>
                <a:lnTo>
                  <a:pt x="1541781" y="825567"/>
                </a:lnTo>
                <a:lnTo>
                  <a:pt x="1537336" y="833182"/>
                </a:lnTo>
                <a:lnTo>
                  <a:pt x="1532574" y="840797"/>
                </a:lnTo>
                <a:lnTo>
                  <a:pt x="1528129" y="847777"/>
                </a:lnTo>
                <a:lnTo>
                  <a:pt x="1523366" y="854757"/>
                </a:lnTo>
                <a:lnTo>
                  <a:pt x="1518286" y="861102"/>
                </a:lnTo>
                <a:lnTo>
                  <a:pt x="1513206" y="867448"/>
                </a:lnTo>
                <a:lnTo>
                  <a:pt x="1507491" y="873476"/>
                </a:lnTo>
                <a:lnTo>
                  <a:pt x="1502411" y="878553"/>
                </a:lnTo>
                <a:lnTo>
                  <a:pt x="1496696" y="883946"/>
                </a:lnTo>
                <a:lnTo>
                  <a:pt x="1490663" y="889340"/>
                </a:lnTo>
                <a:lnTo>
                  <a:pt x="1484948" y="893782"/>
                </a:lnTo>
                <a:lnTo>
                  <a:pt x="1478916" y="897907"/>
                </a:lnTo>
                <a:lnTo>
                  <a:pt x="1472883" y="901714"/>
                </a:lnTo>
                <a:lnTo>
                  <a:pt x="1466851" y="905521"/>
                </a:lnTo>
                <a:lnTo>
                  <a:pt x="1460818" y="908377"/>
                </a:lnTo>
                <a:lnTo>
                  <a:pt x="1454786" y="911232"/>
                </a:lnTo>
                <a:lnTo>
                  <a:pt x="1448753" y="914088"/>
                </a:lnTo>
                <a:lnTo>
                  <a:pt x="1442721" y="915991"/>
                </a:lnTo>
                <a:lnTo>
                  <a:pt x="1437323" y="917895"/>
                </a:lnTo>
                <a:lnTo>
                  <a:pt x="1431291" y="918847"/>
                </a:lnTo>
                <a:lnTo>
                  <a:pt x="1425576" y="920116"/>
                </a:lnTo>
                <a:lnTo>
                  <a:pt x="1419861" y="920751"/>
                </a:lnTo>
                <a:lnTo>
                  <a:pt x="1414146" y="920751"/>
                </a:lnTo>
                <a:lnTo>
                  <a:pt x="1409701" y="920751"/>
                </a:lnTo>
                <a:lnTo>
                  <a:pt x="1404938" y="920116"/>
                </a:lnTo>
                <a:lnTo>
                  <a:pt x="1399858" y="918847"/>
                </a:lnTo>
                <a:lnTo>
                  <a:pt x="1394778" y="917260"/>
                </a:lnTo>
                <a:lnTo>
                  <a:pt x="1389381" y="915357"/>
                </a:lnTo>
                <a:lnTo>
                  <a:pt x="1384301" y="913770"/>
                </a:lnTo>
                <a:lnTo>
                  <a:pt x="1378903" y="910915"/>
                </a:lnTo>
                <a:lnTo>
                  <a:pt x="1373188" y="908059"/>
                </a:lnTo>
                <a:lnTo>
                  <a:pt x="1367791" y="904569"/>
                </a:lnTo>
                <a:lnTo>
                  <a:pt x="1362076" y="900762"/>
                </a:lnTo>
                <a:lnTo>
                  <a:pt x="1356043" y="896955"/>
                </a:lnTo>
                <a:lnTo>
                  <a:pt x="1350328" y="892513"/>
                </a:lnTo>
                <a:lnTo>
                  <a:pt x="1344296" y="888071"/>
                </a:lnTo>
                <a:lnTo>
                  <a:pt x="1338581" y="883312"/>
                </a:lnTo>
                <a:lnTo>
                  <a:pt x="1333183" y="877918"/>
                </a:lnTo>
                <a:lnTo>
                  <a:pt x="1327468" y="872207"/>
                </a:lnTo>
                <a:lnTo>
                  <a:pt x="1321753" y="866813"/>
                </a:lnTo>
                <a:lnTo>
                  <a:pt x="1316038" y="860151"/>
                </a:lnTo>
                <a:lnTo>
                  <a:pt x="1310641" y="854122"/>
                </a:lnTo>
                <a:lnTo>
                  <a:pt x="1305243" y="847459"/>
                </a:lnTo>
                <a:lnTo>
                  <a:pt x="1299846" y="840797"/>
                </a:lnTo>
                <a:lnTo>
                  <a:pt x="1295083" y="833499"/>
                </a:lnTo>
                <a:lnTo>
                  <a:pt x="1290321" y="826202"/>
                </a:lnTo>
                <a:lnTo>
                  <a:pt x="1285558" y="818587"/>
                </a:lnTo>
                <a:lnTo>
                  <a:pt x="1281113" y="810655"/>
                </a:lnTo>
                <a:lnTo>
                  <a:pt x="1276668" y="802723"/>
                </a:lnTo>
                <a:lnTo>
                  <a:pt x="1272858" y="794474"/>
                </a:lnTo>
                <a:lnTo>
                  <a:pt x="1269048" y="786225"/>
                </a:lnTo>
                <a:lnTo>
                  <a:pt x="1265238" y="777658"/>
                </a:lnTo>
                <a:lnTo>
                  <a:pt x="1262381" y="768457"/>
                </a:lnTo>
                <a:lnTo>
                  <a:pt x="1259523" y="759891"/>
                </a:lnTo>
                <a:lnTo>
                  <a:pt x="1256983" y="751007"/>
                </a:lnTo>
                <a:lnTo>
                  <a:pt x="1254761" y="757035"/>
                </a:lnTo>
                <a:lnTo>
                  <a:pt x="1252538" y="761477"/>
                </a:lnTo>
                <a:lnTo>
                  <a:pt x="1251586" y="763063"/>
                </a:lnTo>
                <a:lnTo>
                  <a:pt x="1250316" y="764015"/>
                </a:lnTo>
                <a:lnTo>
                  <a:pt x="1248728" y="764967"/>
                </a:lnTo>
                <a:lnTo>
                  <a:pt x="1247776" y="765284"/>
                </a:lnTo>
                <a:lnTo>
                  <a:pt x="1246188" y="764967"/>
                </a:lnTo>
                <a:lnTo>
                  <a:pt x="1244601" y="764015"/>
                </a:lnTo>
                <a:lnTo>
                  <a:pt x="1243648" y="762429"/>
                </a:lnTo>
                <a:lnTo>
                  <a:pt x="1242061" y="760842"/>
                </a:lnTo>
                <a:lnTo>
                  <a:pt x="1240791" y="758304"/>
                </a:lnTo>
                <a:lnTo>
                  <a:pt x="1239838" y="755449"/>
                </a:lnTo>
                <a:lnTo>
                  <a:pt x="1237616" y="748151"/>
                </a:lnTo>
                <a:lnTo>
                  <a:pt x="1236028" y="739585"/>
                </a:lnTo>
                <a:lnTo>
                  <a:pt x="1234441" y="729749"/>
                </a:lnTo>
                <a:lnTo>
                  <a:pt x="1233806" y="718962"/>
                </a:lnTo>
                <a:lnTo>
                  <a:pt x="1233488" y="707223"/>
                </a:lnTo>
                <a:lnTo>
                  <a:pt x="1233806" y="695801"/>
                </a:lnTo>
                <a:lnTo>
                  <a:pt x="1234441" y="684696"/>
                </a:lnTo>
                <a:lnTo>
                  <a:pt x="1236028" y="675178"/>
                </a:lnTo>
                <a:lnTo>
                  <a:pt x="1237616" y="666294"/>
                </a:lnTo>
                <a:lnTo>
                  <a:pt x="1239838" y="659631"/>
                </a:lnTo>
                <a:lnTo>
                  <a:pt x="1240791" y="656775"/>
                </a:lnTo>
                <a:lnTo>
                  <a:pt x="1242061" y="653920"/>
                </a:lnTo>
                <a:lnTo>
                  <a:pt x="1243648" y="652016"/>
                </a:lnTo>
                <a:lnTo>
                  <a:pt x="1244601" y="651064"/>
                </a:lnTo>
                <a:lnTo>
                  <a:pt x="1246188" y="649795"/>
                </a:lnTo>
                <a:lnTo>
                  <a:pt x="1247776" y="649478"/>
                </a:lnTo>
                <a:lnTo>
                  <a:pt x="1248411" y="649795"/>
                </a:lnTo>
                <a:lnTo>
                  <a:pt x="1249363" y="650113"/>
                </a:lnTo>
                <a:lnTo>
                  <a:pt x="1249681" y="642815"/>
                </a:lnTo>
                <a:lnTo>
                  <a:pt x="1250316" y="635201"/>
                </a:lnTo>
                <a:lnTo>
                  <a:pt x="1250951" y="628220"/>
                </a:lnTo>
                <a:lnTo>
                  <a:pt x="1252221" y="622192"/>
                </a:lnTo>
                <a:lnTo>
                  <a:pt x="1251586" y="613943"/>
                </a:lnTo>
                <a:lnTo>
                  <a:pt x="1250951" y="606328"/>
                </a:lnTo>
                <a:lnTo>
                  <a:pt x="1250951" y="599031"/>
                </a:lnTo>
                <a:lnTo>
                  <a:pt x="1251586" y="592368"/>
                </a:lnTo>
                <a:lnTo>
                  <a:pt x="1251903" y="586022"/>
                </a:lnTo>
                <a:lnTo>
                  <a:pt x="1252856" y="579994"/>
                </a:lnTo>
                <a:lnTo>
                  <a:pt x="1254126" y="574283"/>
                </a:lnTo>
                <a:lnTo>
                  <a:pt x="1255713" y="569207"/>
                </a:lnTo>
                <a:lnTo>
                  <a:pt x="1257618" y="564130"/>
                </a:lnTo>
                <a:lnTo>
                  <a:pt x="1259841" y="559688"/>
                </a:lnTo>
                <a:lnTo>
                  <a:pt x="1262063" y="555564"/>
                </a:lnTo>
                <a:lnTo>
                  <a:pt x="1264603" y="551756"/>
                </a:lnTo>
                <a:lnTo>
                  <a:pt x="1267143" y="548266"/>
                </a:lnTo>
                <a:lnTo>
                  <a:pt x="1270636" y="545411"/>
                </a:lnTo>
                <a:lnTo>
                  <a:pt x="1273811" y="542873"/>
                </a:lnTo>
                <a:lnTo>
                  <a:pt x="1277303" y="540017"/>
                </a:lnTo>
                <a:lnTo>
                  <a:pt x="1261746" y="540017"/>
                </a:lnTo>
                <a:lnTo>
                  <a:pt x="1249363" y="540969"/>
                </a:lnTo>
                <a:lnTo>
                  <a:pt x="1239203" y="541286"/>
                </a:lnTo>
                <a:lnTo>
                  <a:pt x="1246188" y="537479"/>
                </a:lnTo>
                <a:lnTo>
                  <a:pt x="1253808" y="532720"/>
                </a:lnTo>
                <a:lnTo>
                  <a:pt x="1261111" y="527326"/>
                </a:lnTo>
                <a:lnTo>
                  <a:pt x="1268413" y="521615"/>
                </a:lnTo>
                <a:lnTo>
                  <a:pt x="1282701" y="511145"/>
                </a:lnTo>
                <a:lnTo>
                  <a:pt x="1289368" y="506703"/>
                </a:lnTo>
                <a:lnTo>
                  <a:pt x="1295401" y="502896"/>
                </a:lnTo>
                <a:lnTo>
                  <a:pt x="1303973" y="498771"/>
                </a:lnTo>
                <a:lnTo>
                  <a:pt x="1311911" y="494964"/>
                </a:lnTo>
                <a:lnTo>
                  <a:pt x="1320166" y="491156"/>
                </a:lnTo>
                <a:lnTo>
                  <a:pt x="1328103" y="487984"/>
                </a:lnTo>
                <a:lnTo>
                  <a:pt x="1336041" y="484811"/>
                </a:lnTo>
                <a:lnTo>
                  <a:pt x="1343978" y="482273"/>
                </a:lnTo>
                <a:lnTo>
                  <a:pt x="1359536" y="477831"/>
                </a:lnTo>
                <a:lnTo>
                  <a:pt x="1374141" y="474023"/>
                </a:lnTo>
                <a:lnTo>
                  <a:pt x="1388746" y="471485"/>
                </a:lnTo>
                <a:lnTo>
                  <a:pt x="1402716" y="469581"/>
                </a:lnTo>
                <a:lnTo>
                  <a:pt x="1416051" y="468630"/>
                </a:lnTo>
                <a:lnTo>
                  <a:pt x="1429386" y="468312"/>
                </a:lnTo>
                <a:close/>
                <a:moveTo>
                  <a:pt x="750948" y="302529"/>
                </a:moveTo>
                <a:lnTo>
                  <a:pt x="748724" y="302846"/>
                </a:lnTo>
                <a:lnTo>
                  <a:pt x="746818" y="303797"/>
                </a:lnTo>
                <a:lnTo>
                  <a:pt x="744912" y="304431"/>
                </a:lnTo>
                <a:lnTo>
                  <a:pt x="743641" y="306017"/>
                </a:lnTo>
                <a:lnTo>
                  <a:pt x="742053" y="307602"/>
                </a:lnTo>
                <a:lnTo>
                  <a:pt x="741417" y="309188"/>
                </a:lnTo>
                <a:lnTo>
                  <a:pt x="740464" y="311725"/>
                </a:lnTo>
                <a:lnTo>
                  <a:pt x="740464" y="313310"/>
                </a:lnTo>
                <a:lnTo>
                  <a:pt x="740464" y="315847"/>
                </a:lnTo>
                <a:lnTo>
                  <a:pt x="741417" y="318067"/>
                </a:lnTo>
                <a:lnTo>
                  <a:pt x="742053" y="319970"/>
                </a:lnTo>
                <a:lnTo>
                  <a:pt x="743641" y="321238"/>
                </a:lnTo>
                <a:lnTo>
                  <a:pt x="744912" y="322507"/>
                </a:lnTo>
                <a:lnTo>
                  <a:pt x="746818" y="323458"/>
                </a:lnTo>
                <a:lnTo>
                  <a:pt x="748724" y="324410"/>
                </a:lnTo>
                <a:lnTo>
                  <a:pt x="750948" y="324410"/>
                </a:lnTo>
                <a:lnTo>
                  <a:pt x="988881" y="324410"/>
                </a:lnTo>
                <a:lnTo>
                  <a:pt x="991105" y="324410"/>
                </a:lnTo>
                <a:lnTo>
                  <a:pt x="993011" y="323458"/>
                </a:lnTo>
                <a:lnTo>
                  <a:pt x="994917" y="322507"/>
                </a:lnTo>
                <a:lnTo>
                  <a:pt x="996506" y="321238"/>
                </a:lnTo>
                <a:lnTo>
                  <a:pt x="997776" y="319970"/>
                </a:lnTo>
                <a:lnTo>
                  <a:pt x="998729" y="318067"/>
                </a:lnTo>
                <a:lnTo>
                  <a:pt x="999365" y="315847"/>
                </a:lnTo>
                <a:lnTo>
                  <a:pt x="999365" y="313310"/>
                </a:lnTo>
                <a:lnTo>
                  <a:pt x="999365" y="311725"/>
                </a:lnTo>
                <a:lnTo>
                  <a:pt x="998729" y="309188"/>
                </a:lnTo>
                <a:lnTo>
                  <a:pt x="997776" y="307602"/>
                </a:lnTo>
                <a:lnTo>
                  <a:pt x="996506" y="306017"/>
                </a:lnTo>
                <a:lnTo>
                  <a:pt x="994917" y="304431"/>
                </a:lnTo>
                <a:lnTo>
                  <a:pt x="993011" y="303797"/>
                </a:lnTo>
                <a:lnTo>
                  <a:pt x="991105" y="302846"/>
                </a:lnTo>
                <a:lnTo>
                  <a:pt x="988881" y="302529"/>
                </a:lnTo>
                <a:lnTo>
                  <a:pt x="750948" y="302529"/>
                </a:lnTo>
                <a:close/>
                <a:moveTo>
                  <a:pt x="748724" y="219444"/>
                </a:moveTo>
                <a:lnTo>
                  <a:pt x="746818" y="220396"/>
                </a:lnTo>
                <a:lnTo>
                  <a:pt x="744912" y="221347"/>
                </a:lnTo>
                <a:lnTo>
                  <a:pt x="743641" y="222615"/>
                </a:lnTo>
                <a:lnTo>
                  <a:pt x="742053" y="224201"/>
                </a:lnTo>
                <a:lnTo>
                  <a:pt x="741417" y="226104"/>
                </a:lnTo>
                <a:lnTo>
                  <a:pt x="740464" y="228323"/>
                </a:lnTo>
                <a:lnTo>
                  <a:pt x="740464" y="230543"/>
                </a:lnTo>
                <a:lnTo>
                  <a:pt x="740464" y="232763"/>
                </a:lnTo>
                <a:lnTo>
                  <a:pt x="741417" y="234666"/>
                </a:lnTo>
                <a:lnTo>
                  <a:pt x="742053" y="236568"/>
                </a:lnTo>
                <a:lnTo>
                  <a:pt x="743641" y="237837"/>
                </a:lnTo>
                <a:lnTo>
                  <a:pt x="744912" y="239423"/>
                </a:lnTo>
                <a:lnTo>
                  <a:pt x="746818" y="240374"/>
                </a:lnTo>
                <a:lnTo>
                  <a:pt x="748724" y="241008"/>
                </a:lnTo>
                <a:lnTo>
                  <a:pt x="750948" y="241325"/>
                </a:lnTo>
                <a:lnTo>
                  <a:pt x="1133738" y="241325"/>
                </a:lnTo>
                <a:lnTo>
                  <a:pt x="1135644" y="241008"/>
                </a:lnTo>
                <a:lnTo>
                  <a:pt x="1137868" y="240374"/>
                </a:lnTo>
                <a:lnTo>
                  <a:pt x="1139456" y="239423"/>
                </a:lnTo>
                <a:lnTo>
                  <a:pt x="1141045" y="237837"/>
                </a:lnTo>
                <a:lnTo>
                  <a:pt x="1142316" y="236568"/>
                </a:lnTo>
                <a:lnTo>
                  <a:pt x="1143586" y="234666"/>
                </a:lnTo>
                <a:lnTo>
                  <a:pt x="1143904" y="232763"/>
                </a:lnTo>
                <a:lnTo>
                  <a:pt x="1144222" y="230543"/>
                </a:lnTo>
                <a:lnTo>
                  <a:pt x="1143904" y="228323"/>
                </a:lnTo>
                <a:lnTo>
                  <a:pt x="1143586" y="226104"/>
                </a:lnTo>
                <a:lnTo>
                  <a:pt x="1142316" y="224201"/>
                </a:lnTo>
                <a:lnTo>
                  <a:pt x="1141045" y="222615"/>
                </a:lnTo>
                <a:lnTo>
                  <a:pt x="1139456" y="221347"/>
                </a:lnTo>
                <a:lnTo>
                  <a:pt x="1137868" y="220396"/>
                </a:lnTo>
                <a:lnTo>
                  <a:pt x="1135644" y="219444"/>
                </a:lnTo>
                <a:lnTo>
                  <a:pt x="1133738" y="219444"/>
                </a:lnTo>
                <a:lnTo>
                  <a:pt x="750948" y="219444"/>
                </a:lnTo>
                <a:lnTo>
                  <a:pt x="748724" y="219444"/>
                </a:lnTo>
                <a:close/>
                <a:moveTo>
                  <a:pt x="748724" y="141751"/>
                </a:moveTo>
                <a:lnTo>
                  <a:pt x="746818" y="142702"/>
                </a:lnTo>
                <a:lnTo>
                  <a:pt x="744912" y="143336"/>
                </a:lnTo>
                <a:lnTo>
                  <a:pt x="743641" y="144922"/>
                </a:lnTo>
                <a:lnTo>
                  <a:pt x="742053" y="146191"/>
                </a:lnTo>
                <a:lnTo>
                  <a:pt x="741417" y="148093"/>
                </a:lnTo>
                <a:lnTo>
                  <a:pt x="740464" y="150630"/>
                </a:lnTo>
                <a:lnTo>
                  <a:pt x="740464" y="152216"/>
                </a:lnTo>
                <a:lnTo>
                  <a:pt x="740464" y="154753"/>
                </a:lnTo>
                <a:lnTo>
                  <a:pt x="741417" y="156972"/>
                </a:lnTo>
                <a:lnTo>
                  <a:pt x="742053" y="158875"/>
                </a:lnTo>
                <a:lnTo>
                  <a:pt x="743641" y="160144"/>
                </a:lnTo>
                <a:lnTo>
                  <a:pt x="744912" y="161729"/>
                </a:lnTo>
                <a:lnTo>
                  <a:pt x="746818" y="162363"/>
                </a:lnTo>
                <a:lnTo>
                  <a:pt x="748724" y="163315"/>
                </a:lnTo>
                <a:lnTo>
                  <a:pt x="750948" y="163315"/>
                </a:lnTo>
                <a:lnTo>
                  <a:pt x="1133738" y="163315"/>
                </a:lnTo>
                <a:lnTo>
                  <a:pt x="1135644" y="163315"/>
                </a:lnTo>
                <a:lnTo>
                  <a:pt x="1137868" y="162363"/>
                </a:lnTo>
                <a:lnTo>
                  <a:pt x="1139456" y="161729"/>
                </a:lnTo>
                <a:lnTo>
                  <a:pt x="1141045" y="160144"/>
                </a:lnTo>
                <a:lnTo>
                  <a:pt x="1142316" y="158875"/>
                </a:lnTo>
                <a:lnTo>
                  <a:pt x="1143586" y="156972"/>
                </a:lnTo>
                <a:lnTo>
                  <a:pt x="1143904" y="154753"/>
                </a:lnTo>
                <a:lnTo>
                  <a:pt x="1144222" y="152216"/>
                </a:lnTo>
                <a:lnTo>
                  <a:pt x="1143904" y="150630"/>
                </a:lnTo>
                <a:lnTo>
                  <a:pt x="1143586" y="148093"/>
                </a:lnTo>
                <a:lnTo>
                  <a:pt x="1142316" y="146191"/>
                </a:lnTo>
                <a:lnTo>
                  <a:pt x="1141045" y="144922"/>
                </a:lnTo>
                <a:lnTo>
                  <a:pt x="1139456" y="143336"/>
                </a:lnTo>
                <a:lnTo>
                  <a:pt x="1137868" y="142702"/>
                </a:lnTo>
                <a:lnTo>
                  <a:pt x="1135644" y="141751"/>
                </a:lnTo>
                <a:lnTo>
                  <a:pt x="1133738" y="141751"/>
                </a:lnTo>
                <a:lnTo>
                  <a:pt x="750948" y="141751"/>
                </a:lnTo>
                <a:lnTo>
                  <a:pt x="748724" y="141751"/>
                </a:lnTo>
                <a:close/>
                <a:moveTo>
                  <a:pt x="789068" y="0"/>
                </a:moveTo>
                <a:lnTo>
                  <a:pt x="1085770" y="0"/>
                </a:lnTo>
                <a:lnTo>
                  <a:pt x="1093712" y="317"/>
                </a:lnTo>
                <a:lnTo>
                  <a:pt x="1101336" y="635"/>
                </a:lnTo>
                <a:lnTo>
                  <a:pt x="1108960" y="1903"/>
                </a:lnTo>
                <a:lnTo>
                  <a:pt x="1116267" y="2854"/>
                </a:lnTo>
                <a:lnTo>
                  <a:pt x="1123573" y="4757"/>
                </a:lnTo>
                <a:lnTo>
                  <a:pt x="1130562" y="6660"/>
                </a:lnTo>
                <a:lnTo>
                  <a:pt x="1137868" y="8879"/>
                </a:lnTo>
                <a:lnTo>
                  <a:pt x="1144539" y="12051"/>
                </a:lnTo>
                <a:lnTo>
                  <a:pt x="1151210" y="14905"/>
                </a:lnTo>
                <a:lnTo>
                  <a:pt x="1157881" y="18393"/>
                </a:lnTo>
                <a:lnTo>
                  <a:pt x="1164235" y="21564"/>
                </a:lnTo>
                <a:lnTo>
                  <a:pt x="1170270" y="25687"/>
                </a:lnTo>
                <a:lnTo>
                  <a:pt x="1176306" y="29809"/>
                </a:lnTo>
                <a:lnTo>
                  <a:pt x="1181706" y="34566"/>
                </a:lnTo>
                <a:lnTo>
                  <a:pt x="1187424" y="39006"/>
                </a:lnTo>
                <a:lnTo>
                  <a:pt x="1192507" y="44079"/>
                </a:lnTo>
                <a:lnTo>
                  <a:pt x="1197590" y="49153"/>
                </a:lnTo>
                <a:lnTo>
                  <a:pt x="1202037" y="54861"/>
                </a:lnTo>
                <a:lnTo>
                  <a:pt x="1206802" y="60252"/>
                </a:lnTo>
                <a:lnTo>
                  <a:pt x="1210932" y="66277"/>
                </a:lnTo>
                <a:lnTo>
                  <a:pt x="1215062" y="72303"/>
                </a:lnTo>
                <a:lnTo>
                  <a:pt x="1218238" y="78645"/>
                </a:lnTo>
                <a:lnTo>
                  <a:pt x="1221733" y="84987"/>
                </a:lnTo>
                <a:lnTo>
                  <a:pt x="1224592" y="91964"/>
                </a:lnTo>
                <a:lnTo>
                  <a:pt x="1227768" y="98623"/>
                </a:lnTo>
                <a:lnTo>
                  <a:pt x="1229992" y="105917"/>
                </a:lnTo>
                <a:lnTo>
                  <a:pt x="1231898" y="112893"/>
                </a:lnTo>
                <a:lnTo>
                  <a:pt x="1233804" y="120187"/>
                </a:lnTo>
                <a:lnTo>
                  <a:pt x="1234757" y="127481"/>
                </a:lnTo>
                <a:lnTo>
                  <a:pt x="1236028" y="135092"/>
                </a:lnTo>
                <a:lnTo>
                  <a:pt x="1236345" y="143019"/>
                </a:lnTo>
                <a:lnTo>
                  <a:pt x="1236663" y="150630"/>
                </a:lnTo>
                <a:lnTo>
                  <a:pt x="1236663" y="296186"/>
                </a:lnTo>
                <a:lnTo>
                  <a:pt x="1236345" y="303797"/>
                </a:lnTo>
                <a:lnTo>
                  <a:pt x="1236028" y="311725"/>
                </a:lnTo>
                <a:lnTo>
                  <a:pt x="1234757" y="319019"/>
                </a:lnTo>
                <a:lnTo>
                  <a:pt x="1233804" y="326629"/>
                </a:lnTo>
                <a:lnTo>
                  <a:pt x="1231898" y="333606"/>
                </a:lnTo>
                <a:lnTo>
                  <a:pt x="1229992" y="340900"/>
                </a:lnTo>
                <a:lnTo>
                  <a:pt x="1227768" y="347876"/>
                </a:lnTo>
                <a:lnTo>
                  <a:pt x="1224592" y="354853"/>
                </a:lnTo>
                <a:lnTo>
                  <a:pt x="1221733" y="361512"/>
                </a:lnTo>
                <a:lnTo>
                  <a:pt x="1218238" y="367854"/>
                </a:lnTo>
                <a:lnTo>
                  <a:pt x="1215062" y="374197"/>
                </a:lnTo>
                <a:lnTo>
                  <a:pt x="1210932" y="380222"/>
                </a:lnTo>
                <a:lnTo>
                  <a:pt x="1206802" y="386247"/>
                </a:lnTo>
                <a:lnTo>
                  <a:pt x="1202037" y="391955"/>
                </a:lnTo>
                <a:lnTo>
                  <a:pt x="1197590" y="397346"/>
                </a:lnTo>
                <a:lnTo>
                  <a:pt x="1192507" y="402420"/>
                </a:lnTo>
                <a:lnTo>
                  <a:pt x="1187424" y="407811"/>
                </a:lnTo>
                <a:lnTo>
                  <a:pt x="1181706" y="412251"/>
                </a:lnTo>
                <a:lnTo>
                  <a:pt x="1176306" y="416690"/>
                </a:lnTo>
                <a:lnTo>
                  <a:pt x="1170270" y="420813"/>
                </a:lnTo>
                <a:lnTo>
                  <a:pt x="1164235" y="424935"/>
                </a:lnTo>
                <a:lnTo>
                  <a:pt x="1157881" y="428423"/>
                </a:lnTo>
                <a:lnTo>
                  <a:pt x="1151210" y="431912"/>
                </a:lnTo>
                <a:lnTo>
                  <a:pt x="1144539" y="434766"/>
                </a:lnTo>
                <a:lnTo>
                  <a:pt x="1137868" y="437303"/>
                </a:lnTo>
                <a:lnTo>
                  <a:pt x="1130562" y="440157"/>
                </a:lnTo>
                <a:lnTo>
                  <a:pt x="1123573" y="442059"/>
                </a:lnTo>
                <a:lnTo>
                  <a:pt x="1116267" y="443645"/>
                </a:lnTo>
                <a:lnTo>
                  <a:pt x="1108960" y="444914"/>
                </a:lnTo>
                <a:lnTo>
                  <a:pt x="1101336" y="446182"/>
                </a:lnTo>
                <a:lnTo>
                  <a:pt x="1093712" y="446499"/>
                </a:lnTo>
                <a:lnTo>
                  <a:pt x="1085770" y="446816"/>
                </a:lnTo>
                <a:lnTo>
                  <a:pt x="1060675" y="446816"/>
                </a:lnTo>
                <a:lnTo>
                  <a:pt x="1084500" y="523875"/>
                </a:lnTo>
                <a:lnTo>
                  <a:pt x="945996" y="446816"/>
                </a:lnTo>
                <a:lnTo>
                  <a:pt x="789068" y="446816"/>
                </a:lnTo>
                <a:lnTo>
                  <a:pt x="781444" y="446499"/>
                </a:lnTo>
                <a:lnTo>
                  <a:pt x="773502" y="446182"/>
                </a:lnTo>
                <a:lnTo>
                  <a:pt x="766196" y="444914"/>
                </a:lnTo>
                <a:lnTo>
                  <a:pt x="758889" y="443645"/>
                </a:lnTo>
                <a:lnTo>
                  <a:pt x="751583" y="442059"/>
                </a:lnTo>
                <a:lnTo>
                  <a:pt x="744277" y="440157"/>
                </a:lnTo>
                <a:lnTo>
                  <a:pt x="737288" y="437303"/>
                </a:lnTo>
                <a:lnTo>
                  <a:pt x="730299" y="434766"/>
                </a:lnTo>
                <a:lnTo>
                  <a:pt x="723946" y="431912"/>
                </a:lnTo>
                <a:lnTo>
                  <a:pt x="717275" y="428423"/>
                </a:lnTo>
                <a:lnTo>
                  <a:pt x="710921" y="424935"/>
                </a:lnTo>
                <a:lnTo>
                  <a:pt x="704886" y="420813"/>
                </a:lnTo>
                <a:lnTo>
                  <a:pt x="698850" y="416690"/>
                </a:lnTo>
                <a:lnTo>
                  <a:pt x="693132" y="412251"/>
                </a:lnTo>
                <a:lnTo>
                  <a:pt x="687731" y="407811"/>
                </a:lnTo>
                <a:lnTo>
                  <a:pt x="682649" y="402420"/>
                </a:lnTo>
                <a:lnTo>
                  <a:pt x="677566" y="397346"/>
                </a:lnTo>
                <a:lnTo>
                  <a:pt x="672801" y="391955"/>
                </a:lnTo>
                <a:lnTo>
                  <a:pt x="668354" y="386247"/>
                </a:lnTo>
                <a:lnTo>
                  <a:pt x="664224" y="380222"/>
                </a:lnTo>
                <a:lnTo>
                  <a:pt x="660094" y="374197"/>
                </a:lnTo>
                <a:lnTo>
                  <a:pt x="656600" y="367854"/>
                </a:lnTo>
                <a:lnTo>
                  <a:pt x="653106" y="361512"/>
                </a:lnTo>
                <a:lnTo>
                  <a:pt x="650247" y="354853"/>
                </a:lnTo>
                <a:lnTo>
                  <a:pt x="647705" y="347876"/>
                </a:lnTo>
                <a:lnTo>
                  <a:pt x="644846" y="340900"/>
                </a:lnTo>
                <a:lnTo>
                  <a:pt x="642940" y="333606"/>
                </a:lnTo>
                <a:lnTo>
                  <a:pt x="641669" y="326629"/>
                </a:lnTo>
                <a:lnTo>
                  <a:pt x="640081" y="319019"/>
                </a:lnTo>
                <a:lnTo>
                  <a:pt x="638810" y="311725"/>
                </a:lnTo>
                <a:lnTo>
                  <a:pt x="638493" y="303797"/>
                </a:lnTo>
                <a:lnTo>
                  <a:pt x="638175" y="296186"/>
                </a:lnTo>
                <a:lnTo>
                  <a:pt x="638175" y="150630"/>
                </a:lnTo>
                <a:lnTo>
                  <a:pt x="638493" y="143019"/>
                </a:lnTo>
                <a:lnTo>
                  <a:pt x="638810" y="135092"/>
                </a:lnTo>
                <a:lnTo>
                  <a:pt x="640081" y="127481"/>
                </a:lnTo>
                <a:lnTo>
                  <a:pt x="641669" y="120187"/>
                </a:lnTo>
                <a:lnTo>
                  <a:pt x="642940" y="112893"/>
                </a:lnTo>
                <a:lnTo>
                  <a:pt x="644846" y="105917"/>
                </a:lnTo>
                <a:lnTo>
                  <a:pt x="647705" y="98623"/>
                </a:lnTo>
                <a:lnTo>
                  <a:pt x="650247" y="91964"/>
                </a:lnTo>
                <a:lnTo>
                  <a:pt x="653106" y="84987"/>
                </a:lnTo>
                <a:lnTo>
                  <a:pt x="656600" y="78645"/>
                </a:lnTo>
                <a:lnTo>
                  <a:pt x="660094" y="72303"/>
                </a:lnTo>
                <a:lnTo>
                  <a:pt x="664224" y="66277"/>
                </a:lnTo>
                <a:lnTo>
                  <a:pt x="668354" y="60252"/>
                </a:lnTo>
                <a:lnTo>
                  <a:pt x="672801" y="54861"/>
                </a:lnTo>
                <a:lnTo>
                  <a:pt x="677566" y="49153"/>
                </a:lnTo>
                <a:lnTo>
                  <a:pt x="682649" y="44079"/>
                </a:lnTo>
                <a:lnTo>
                  <a:pt x="687731" y="39006"/>
                </a:lnTo>
                <a:lnTo>
                  <a:pt x="693132" y="34566"/>
                </a:lnTo>
                <a:lnTo>
                  <a:pt x="698850" y="29809"/>
                </a:lnTo>
                <a:lnTo>
                  <a:pt x="704886" y="25687"/>
                </a:lnTo>
                <a:lnTo>
                  <a:pt x="710921" y="21564"/>
                </a:lnTo>
                <a:lnTo>
                  <a:pt x="717275" y="18393"/>
                </a:lnTo>
                <a:lnTo>
                  <a:pt x="723946" y="14905"/>
                </a:lnTo>
                <a:lnTo>
                  <a:pt x="730299" y="12051"/>
                </a:lnTo>
                <a:lnTo>
                  <a:pt x="737288" y="8879"/>
                </a:lnTo>
                <a:lnTo>
                  <a:pt x="744277" y="6660"/>
                </a:lnTo>
                <a:lnTo>
                  <a:pt x="751583" y="4757"/>
                </a:lnTo>
                <a:lnTo>
                  <a:pt x="758889" y="2854"/>
                </a:lnTo>
                <a:lnTo>
                  <a:pt x="766196" y="1903"/>
                </a:lnTo>
                <a:lnTo>
                  <a:pt x="773502" y="635"/>
                </a:lnTo>
                <a:lnTo>
                  <a:pt x="781444" y="317"/>
                </a:lnTo>
                <a:lnTo>
                  <a:pt x="789068"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26" name="TextBox 25"/>
          <p:cNvSpPr txBox="1"/>
          <p:nvPr/>
        </p:nvSpPr>
        <p:spPr>
          <a:xfrm>
            <a:off x="8872009" y="4326420"/>
            <a:ext cx="488739" cy="215444"/>
          </a:xfrm>
          <a:prstGeom prst="rect">
            <a:avLst/>
          </a:prstGeom>
          <a:noFill/>
        </p:spPr>
        <p:txBody>
          <a:bodyPr wrap="square" rtlCol="0">
            <a:spAutoFit/>
          </a:bodyPr>
          <a:lstStyle/>
          <a:p>
            <a:r>
              <a:rPr lang="zh-CN" altLang="en-US" sz="800" b="1" dirty="0">
                <a:latin typeface="+mn-ea"/>
              </a:rPr>
              <a:t>管理员</a:t>
            </a:r>
          </a:p>
        </p:txBody>
      </p:sp>
      <p:sp>
        <p:nvSpPr>
          <p:cNvPr id="28" name="矩形 27"/>
          <p:cNvSpPr/>
          <p:nvPr/>
        </p:nvSpPr>
        <p:spPr>
          <a:xfrm>
            <a:off x="9360748" y="3935278"/>
            <a:ext cx="2169286" cy="584775"/>
          </a:xfrm>
          <a:prstGeom prst="rect">
            <a:avLst/>
          </a:prstGeom>
        </p:spPr>
        <p:txBody>
          <a:bodyPr wrap="square">
            <a:spAutoFit/>
          </a:bodyPr>
          <a:lstStyle/>
          <a:p>
            <a:pPr fontAlgn="base">
              <a:spcBef>
                <a:spcPct val="0"/>
              </a:spcBef>
              <a:spcAft>
                <a:spcPct val="0"/>
              </a:spcAft>
            </a:pPr>
            <a:r>
              <a:rPr lang="zh-CN" altLang="en-US" b="1" dirty="0">
                <a:solidFill>
                  <a:srgbClr val="92D050"/>
                </a:solidFill>
                <a:latin typeface="微软雅黑" panose="020B0503020204020204" pitchFamily="34" charset="-122"/>
              </a:rPr>
              <a:t>高效</a:t>
            </a:r>
            <a:r>
              <a:rPr lang="zh-CN" altLang="en-US" b="1" dirty="0" smtClean="0">
                <a:solidFill>
                  <a:srgbClr val="92D050"/>
                </a:solidFill>
                <a:latin typeface="微软雅黑" panose="020B0503020204020204" pitchFamily="34" charset="-122"/>
              </a:rPr>
              <a:t>！</a:t>
            </a:r>
            <a:endParaRPr lang="en-US" altLang="zh-CN" b="1" dirty="0" smtClean="0">
              <a:solidFill>
                <a:srgbClr val="92D050"/>
              </a:solidFill>
              <a:latin typeface="微软雅黑" panose="020B0503020204020204" pitchFamily="34" charset="-122"/>
            </a:endParaRPr>
          </a:p>
          <a:p>
            <a:pPr fontAlgn="base">
              <a:spcBef>
                <a:spcPct val="0"/>
              </a:spcBef>
              <a:spcAft>
                <a:spcPct val="0"/>
              </a:spcAft>
            </a:pPr>
            <a:r>
              <a:rPr lang="zh-CN" altLang="en-US" sz="1400" b="1" dirty="0" smtClean="0">
                <a:solidFill>
                  <a:srgbClr val="92D050"/>
                </a:solidFill>
                <a:latin typeface="微软雅黑" panose="020B0503020204020204" pitchFamily="34" charset="-122"/>
                <a:ea typeface="微软雅黑" panose="020B0503020204020204" pitchFamily="34" charset="-122"/>
              </a:rPr>
              <a:t>挖掘隐患，实时响应</a:t>
            </a:r>
            <a:endParaRPr lang="zh-CN" altLang="en-US" sz="1400" b="1" dirty="0">
              <a:solidFill>
                <a:srgbClr val="92D050"/>
              </a:solidFill>
              <a:latin typeface="微软雅黑" panose="020B0503020204020204" pitchFamily="34" charset="-122"/>
              <a:ea typeface="微软雅黑" panose="020B0503020204020204" pitchFamily="34" charset="-122"/>
            </a:endParaRPr>
          </a:p>
        </p:txBody>
      </p:sp>
      <p:sp>
        <p:nvSpPr>
          <p:cNvPr id="29" name="TextBox 28"/>
          <p:cNvSpPr txBox="1"/>
          <p:nvPr/>
        </p:nvSpPr>
        <p:spPr>
          <a:xfrm>
            <a:off x="1903368" y="5639228"/>
            <a:ext cx="8391728" cy="369332"/>
          </a:xfrm>
          <a:prstGeom prst="rect">
            <a:avLst/>
          </a:prstGeom>
          <a:noFill/>
        </p:spPr>
        <p:txBody>
          <a:bodyPr wrap="square" rtlCol="0">
            <a:spAutoFit/>
          </a:bodyPr>
          <a:lstStyle/>
          <a:p>
            <a:pPr algn="ctr"/>
            <a:r>
              <a:rPr lang="zh-CN" altLang="en-US" b="1" dirty="0">
                <a:solidFill>
                  <a:srgbClr val="FFFF00"/>
                </a:solidFill>
                <a:latin typeface="+mj-ea"/>
                <a:ea typeface="+mj-ea"/>
              </a:rPr>
              <a:t>利用</a:t>
            </a:r>
            <a:r>
              <a:rPr lang="zh-CN" altLang="en-US" b="1" dirty="0" smtClean="0">
                <a:solidFill>
                  <a:srgbClr val="FFFF00"/>
                </a:solidFill>
                <a:latin typeface="+mj-ea"/>
                <a:ea typeface="+mj-ea"/>
              </a:rPr>
              <a:t>大数据引擎分析能力，实现海量数据的高效分析及处理</a:t>
            </a:r>
            <a:endParaRPr lang="zh-CN" altLang="en-US" b="1" dirty="0">
              <a:solidFill>
                <a:srgbClr val="FFFF00"/>
              </a:solidFill>
              <a:latin typeface="+mj-ea"/>
              <a:ea typeface="+mj-ea"/>
            </a:endParaRPr>
          </a:p>
        </p:txBody>
      </p:sp>
      <p:sp>
        <p:nvSpPr>
          <p:cNvPr id="30" name="任意多边形 29"/>
          <p:cNvSpPr/>
          <p:nvPr/>
        </p:nvSpPr>
        <p:spPr>
          <a:xfrm flipV="1">
            <a:off x="2147163" y="2496135"/>
            <a:ext cx="5260042" cy="8183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1" name="任意多边形 30"/>
          <p:cNvSpPr/>
          <p:nvPr/>
        </p:nvSpPr>
        <p:spPr>
          <a:xfrm flipV="1">
            <a:off x="2580458" y="2790129"/>
            <a:ext cx="4826747" cy="178580"/>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2" name="任意多边形 31"/>
          <p:cNvSpPr/>
          <p:nvPr/>
        </p:nvSpPr>
        <p:spPr>
          <a:xfrm>
            <a:off x="3179942" y="2389391"/>
            <a:ext cx="4179978" cy="53372"/>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33" name="Picture 10" descr="\\192.168.1.20\丽日共享\201011\I 业务一部\徐琳浩\图标修改好\统一管理中心.emf"/>
          <p:cNvPicPr>
            <a:picLocks noChangeAspect="1" noChangeArrowheads="1"/>
          </p:cNvPicPr>
          <p:nvPr/>
        </p:nvPicPr>
        <p:blipFill>
          <a:blip r:embed="rId4" cstate="screen">
            <a:extLst>
              <a:ext uri="{28A0092B-C50C-407E-A947-70E740481C1C}">
                <a14:useLocalDpi xmlns:a14="http://schemas.microsoft.com/office/drawing/2010/main"/>
              </a:ext>
            </a:extLst>
          </a:blip>
          <a:srcRect l="61043" b="78613"/>
          <a:stretch>
            <a:fillRect/>
          </a:stretch>
        </p:blipFill>
        <p:spPr bwMode="auto">
          <a:xfrm>
            <a:off x="4947888" y="2289753"/>
            <a:ext cx="1242046" cy="8079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TextBox 34"/>
          <p:cNvSpPr txBox="1"/>
          <p:nvPr/>
        </p:nvSpPr>
        <p:spPr>
          <a:xfrm>
            <a:off x="3321132" y="2641882"/>
            <a:ext cx="594305" cy="307777"/>
          </a:xfrm>
          <a:prstGeom prst="rect">
            <a:avLst/>
          </a:prstGeom>
          <a:noFill/>
        </p:spPr>
        <p:txBody>
          <a:bodyPr wrap="square" rtlCol="0">
            <a:spAutoFit/>
          </a:bodyPr>
          <a:lstStyle/>
          <a:p>
            <a:pPr algn="ctr"/>
            <a:r>
              <a:rPr lang="en-US" altLang="zh-CN" sz="1400" b="1" dirty="0" smtClean="0">
                <a:latin typeface="+mn-ea"/>
              </a:rPr>
              <a:t>…</a:t>
            </a:r>
            <a:endParaRPr lang="zh-CN" altLang="en-US" sz="1400" b="1" dirty="0">
              <a:latin typeface="+mn-ea"/>
            </a:endParaRPr>
          </a:p>
        </p:txBody>
      </p:sp>
      <p:sp>
        <p:nvSpPr>
          <p:cNvPr id="36" name="KSO_Shape"/>
          <p:cNvSpPr>
            <a:spLocks/>
          </p:cNvSpPr>
          <p:nvPr/>
        </p:nvSpPr>
        <p:spPr bwMode="auto">
          <a:xfrm>
            <a:off x="4937728" y="3227819"/>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37" name="KSO_Shape"/>
          <p:cNvSpPr>
            <a:spLocks/>
          </p:cNvSpPr>
          <p:nvPr/>
        </p:nvSpPr>
        <p:spPr bwMode="auto">
          <a:xfrm>
            <a:off x="5415435" y="3227818"/>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38" name="KSO_Shape"/>
          <p:cNvSpPr>
            <a:spLocks/>
          </p:cNvSpPr>
          <p:nvPr/>
        </p:nvSpPr>
        <p:spPr bwMode="auto">
          <a:xfrm>
            <a:off x="5878072" y="3227817"/>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39" name="KSO_Shape"/>
          <p:cNvSpPr>
            <a:spLocks/>
          </p:cNvSpPr>
          <p:nvPr/>
        </p:nvSpPr>
        <p:spPr bwMode="auto">
          <a:xfrm>
            <a:off x="4933928" y="3631504"/>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0" name="KSO_Shape"/>
          <p:cNvSpPr>
            <a:spLocks/>
          </p:cNvSpPr>
          <p:nvPr/>
        </p:nvSpPr>
        <p:spPr bwMode="auto">
          <a:xfrm>
            <a:off x="5411635" y="3631503"/>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1" name="KSO_Shape"/>
          <p:cNvSpPr>
            <a:spLocks/>
          </p:cNvSpPr>
          <p:nvPr/>
        </p:nvSpPr>
        <p:spPr bwMode="auto">
          <a:xfrm>
            <a:off x="5874272" y="3631502"/>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2" name="KSO_Shape"/>
          <p:cNvSpPr>
            <a:spLocks/>
          </p:cNvSpPr>
          <p:nvPr/>
        </p:nvSpPr>
        <p:spPr bwMode="auto">
          <a:xfrm>
            <a:off x="4933928" y="3993060"/>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3" name="KSO_Shape"/>
          <p:cNvSpPr>
            <a:spLocks/>
          </p:cNvSpPr>
          <p:nvPr/>
        </p:nvSpPr>
        <p:spPr bwMode="auto">
          <a:xfrm>
            <a:off x="5411635" y="3993059"/>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4" name="KSO_Shape"/>
          <p:cNvSpPr>
            <a:spLocks/>
          </p:cNvSpPr>
          <p:nvPr/>
        </p:nvSpPr>
        <p:spPr bwMode="auto">
          <a:xfrm>
            <a:off x="5874272" y="3993058"/>
            <a:ext cx="360208" cy="324915"/>
          </a:xfrm>
          <a:custGeom>
            <a:avLst/>
            <a:gdLst/>
            <a:ahLst/>
            <a:cxnLst/>
            <a:rect l="0" t="0" r="r" b="b"/>
            <a:pathLst>
              <a:path w="4741862" h="3833813">
                <a:moveTo>
                  <a:pt x="247650" y="2000250"/>
                </a:moveTo>
                <a:lnTo>
                  <a:pt x="1016000" y="2000250"/>
                </a:lnTo>
                <a:lnTo>
                  <a:pt x="1030288" y="2003425"/>
                </a:lnTo>
                <a:lnTo>
                  <a:pt x="1041400" y="2012950"/>
                </a:lnTo>
                <a:lnTo>
                  <a:pt x="1050925" y="2020888"/>
                </a:lnTo>
                <a:lnTo>
                  <a:pt x="1054100" y="2036763"/>
                </a:lnTo>
                <a:lnTo>
                  <a:pt x="1050925" y="2051051"/>
                </a:lnTo>
                <a:lnTo>
                  <a:pt x="1041400" y="2063751"/>
                </a:lnTo>
                <a:lnTo>
                  <a:pt x="1030288" y="2071688"/>
                </a:lnTo>
                <a:lnTo>
                  <a:pt x="1016000" y="2074863"/>
                </a:lnTo>
                <a:lnTo>
                  <a:pt x="247650" y="2074863"/>
                </a:lnTo>
                <a:lnTo>
                  <a:pt x="233362" y="2071688"/>
                </a:lnTo>
                <a:lnTo>
                  <a:pt x="220662" y="2063751"/>
                </a:lnTo>
                <a:lnTo>
                  <a:pt x="212725" y="2051051"/>
                </a:lnTo>
                <a:lnTo>
                  <a:pt x="209550" y="2036763"/>
                </a:lnTo>
                <a:lnTo>
                  <a:pt x="212725" y="2020888"/>
                </a:lnTo>
                <a:lnTo>
                  <a:pt x="220662" y="2012950"/>
                </a:lnTo>
                <a:lnTo>
                  <a:pt x="233362" y="2003425"/>
                </a:lnTo>
                <a:lnTo>
                  <a:pt x="247650" y="2000250"/>
                </a:lnTo>
                <a:close/>
                <a:moveTo>
                  <a:pt x="244475" y="1901825"/>
                </a:moveTo>
                <a:lnTo>
                  <a:pt x="1012825" y="1901825"/>
                </a:lnTo>
                <a:lnTo>
                  <a:pt x="1027112" y="1905000"/>
                </a:lnTo>
                <a:lnTo>
                  <a:pt x="1039812" y="1914525"/>
                </a:lnTo>
                <a:lnTo>
                  <a:pt x="1044575" y="1925638"/>
                </a:lnTo>
                <a:lnTo>
                  <a:pt x="1047750" y="1941513"/>
                </a:lnTo>
                <a:lnTo>
                  <a:pt x="1044575" y="1952626"/>
                </a:lnTo>
                <a:lnTo>
                  <a:pt x="1039812" y="1965326"/>
                </a:lnTo>
                <a:lnTo>
                  <a:pt x="1027112" y="1973263"/>
                </a:lnTo>
                <a:lnTo>
                  <a:pt x="1012825" y="1976438"/>
                </a:lnTo>
                <a:lnTo>
                  <a:pt x="244475" y="1976438"/>
                </a:lnTo>
                <a:lnTo>
                  <a:pt x="230188" y="1973263"/>
                </a:lnTo>
                <a:lnTo>
                  <a:pt x="217488" y="1965326"/>
                </a:lnTo>
                <a:lnTo>
                  <a:pt x="209550" y="1952626"/>
                </a:lnTo>
                <a:lnTo>
                  <a:pt x="206375" y="1941513"/>
                </a:lnTo>
                <a:lnTo>
                  <a:pt x="209550" y="1925638"/>
                </a:lnTo>
                <a:lnTo>
                  <a:pt x="217488" y="1914525"/>
                </a:lnTo>
                <a:lnTo>
                  <a:pt x="230188" y="1905000"/>
                </a:lnTo>
                <a:lnTo>
                  <a:pt x="244475" y="1901825"/>
                </a:lnTo>
                <a:close/>
                <a:moveTo>
                  <a:pt x="277813" y="1803400"/>
                </a:moveTo>
                <a:lnTo>
                  <a:pt x="1047750" y="1803400"/>
                </a:lnTo>
                <a:lnTo>
                  <a:pt x="1060450" y="1806575"/>
                </a:lnTo>
                <a:lnTo>
                  <a:pt x="1071563" y="1816100"/>
                </a:lnTo>
                <a:lnTo>
                  <a:pt x="1081088" y="1827213"/>
                </a:lnTo>
                <a:lnTo>
                  <a:pt x="1084263" y="1843088"/>
                </a:lnTo>
                <a:lnTo>
                  <a:pt x="1081088" y="1857376"/>
                </a:lnTo>
                <a:lnTo>
                  <a:pt x="1071563" y="1868488"/>
                </a:lnTo>
                <a:lnTo>
                  <a:pt x="1060450" y="1874838"/>
                </a:lnTo>
                <a:lnTo>
                  <a:pt x="1047750" y="1878013"/>
                </a:lnTo>
                <a:lnTo>
                  <a:pt x="277813" y="1878013"/>
                </a:lnTo>
                <a:lnTo>
                  <a:pt x="263525" y="1874838"/>
                </a:lnTo>
                <a:lnTo>
                  <a:pt x="250825" y="1868488"/>
                </a:lnTo>
                <a:lnTo>
                  <a:pt x="244475" y="1857376"/>
                </a:lnTo>
                <a:lnTo>
                  <a:pt x="241300" y="1843088"/>
                </a:lnTo>
                <a:lnTo>
                  <a:pt x="244475" y="1827213"/>
                </a:lnTo>
                <a:lnTo>
                  <a:pt x="250825" y="1816100"/>
                </a:lnTo>
                <a:lnTo>
                  <a:pt x="263525" y="1806575"/>
                </a:lnTo>
                <a:lnTo>
                  <a:pt x="277813" y="1803400"/>
                </a:lnTo>
                <a:close/>
                <a:moveTo>
                  <a:pt x="238125" y="1708150"/>
                </a:moveTo>
                <a:lnTo>
                  <a:pt x="1009650" y="1708150"/>
                </a:lnTo>
                <a:lnTo>
                  <a:pt x="1020762" y="1711325"/>
                </a:lnTo>
                <a:lnTo>
                  <a:pt x="1033462" y="1717675"/>
                </a:lnTo>
                <a:lnTo>
                  <a:pt x="1041400" y="1728788"/>
                </a:lnTo>
                <a:lnTo>
                  <a:pt x="1044575" y="1744663"/>
                </a:lnTo>
                <a:lnTo>
                  <a:pt x="1041400" y="1758951"/>
                </a:lnTo>
                <a:lnTo>
                  <a:pt x="1033462" y="1770063"/>
                </a:lnTo>
                <a:lnTo>
                  <a:pt x="1020762" y="1779588"/>
                </a:lnTo>
                <a:lnTo>
                  <a:pt x="1009650" y="1782763"/>
                </a:lnTo>
                <a:lnTo>
                  <a:pt x="238125" y="1782763"/>
                </a:lnTo>
                <a:lnTo>
                  <a:pt x="223838" y="1779588"/>
                </a:lnTo>
                <a:lnTo>
                  <a:pt x="212725" y="1770063"/>
                </a:lnTo>
                <a:lnTo>
                  <a:pt x="206375" y="1758951"/>
                </a:lnTo>
                <a:lnTo>
                  <a:pt x="203200" y="1744663"/>
                </a:lnTo>
                <a:lnTo>
                  <a:pt x="206375" y="1728788"/>
                </a:lnTo>
                <a:lnTo>
                  <a:pt x="212725" y="1717675"/>
                </a:lnTo>
                <a:lnTo>
                  <a:pt x="223838" y="1711325"/>
                </a:lnTo>
                <a:lnTo>
                  <a:pt x="238125" y="1708150"/>
                </a:lnTo>
                <a:close/>
                <a:moveTo>
                  <a:pt x="301626" y="1609725"/>
                </a:moveTo>
                <a:lnTo>
                  <a:pt x="1068388" y="1609725"/>
                </a:lnTo>
                <a:lnTo>
                  <a:pt x="1084264" y="1612900"/>
                </a:lnTo>
                <a:lnTo>
                  <a:pt x="1095376" y="1620838"/>
                </a:lnTo>
                <a:lnTo>
                  <a:pt x="1104901" y="1633538"/>
                </a:lnTo>
                <a:lnTo>
                  <a:pt x="1108076" y="1644650"/>
                </a:lnTo>
                <a:lnTo>
                  <a:pt x="1104901" y="1660526"/>
                </a:lnTo>
                <a:lnTo>
                  <a:pt x="1095376" y="1671638"/>
                </a:lnTo>
                <a:lnTo>
                  <a:pt x="1084264" y="1681163"/>
                </a:lnTo>
                <a:lnTo>
                  <a:pt x="1068388" y="1684338"/>
                </a:lnTo>
                <a:lnTo>
                  <a:pt x="301626" y="1684338"/>
                </a:lnTo>
                <a:lnTo>
                  <a:pt x="287338" y="1681163"/>
                </a:lnTo>
                <a:lnTo>
                  <a:pt x="274638" y="1671638"/>
                </a:lnTo>
                <a:lnTo>
                  <a:pt x="268288" y="1660526"/>
                </a:lnTo>
                <a:lnTo>
                  <a:pt x="265113" y="1644650"/>
                </a:lnTo>
                <a:lnTo>
                  <a:pt x="268288" y="1633538"/>
                </a:lnTo>
                <a:lnTo>
                  <a:pt x="274638" y="1620838"/>
                </a:lnTo>
                <a:lnTo>
                  <a:pt x="287338" y="1612900"/>
                </a:lnTo>
                <a:lnTo>
                  <a:pt x="301626" y="1609725"/>
                </a:lnTo>
                <a:close/>
                <a:moveTo>
                  <a:pt x="254001" y="1511300"/>
                </a:moveTo>
                <a:lnTo>
                  <a:pt x="1020764" y="1511300"/>
                </a:lnTo>
                <a:lnTo>
                  <a:pt x="1036638" y="1514475"/>
                </a:lnTo>
                <a:lnTo>
                  <a:pt x="1047751" y="1522413"/>
                </a:lnTo>
                <a:lnTo>
                  <a:pt x="1057276" y="1535113"/>
                </a:lnTo>
                <a:lnTo>
                  <a:pt x="1060451" y="1549401"/>
                </a:lnTo>
                <a:lnTo>
                  <a:pt x="1057276" y="1562101"/>
                </a:lnTo>
                <a:lnTo>
                  <a:pt x="1047751" y="1573213"/>
                </a:lnTo>
                <a:lnTo>
                  <a:pt x="1036638" y="1582738"/>
                </a:lnTo>
                <a:lnTo>
                  <a:pt x="1020764" y="1585913"/>
                </a:lnTo>
                <a:lnTo>
                  <a:pt x="254001" y="1585913"/>
                </a:lnTo>
                <a:lnTo>
                  <a:pt x="238126" y="1582738"/>
                </a:lnTo>
                <a:lnTo>
                  <a:pt x="227013" y="1573213"/>
                </a:lnTo>
                <a:lnTo>
                  <a:pt x="220663" y="1562101"/>
                </a:lnTo>
                <a:lnTo>
                  <a:pt x="217488" y="1549401"/>
                </a:lnTo>
                <a:lnTo>
                  <a:pt x="220663" y="1535113"/>
                </a:lnTo>
                <a:lnTo>
                  <a:pt x="227013" y="1522413"/>
                </a:lnTo>
                <a:lnTo>
                  <a:pt x="238126" y="1514475"/>
                </a:lnTo>
                <a:lnTo>
                  <a:pt x="254001" y="1511300"/>
                </a:lnTo>
                <a:close/>
                <a:moveTo>
                  <a:pt x="274638" y="1412875"/>
                </a:moveTo>
                <a:lnTo>
                  <a:pt x="1041400" y="1412875"/>
                </a:lnTo>
                <a:lnTo>
                  <a:pt x="1057276" y="1416050"/>
                </a:lnTo>
                <a:lnTo>
                  <a:pt x="1068388" y="1423988"/>
                </a:lnTo>
                <a:lnTo>
                  <a:pt x="1077913" y="1436688"/>
                </a:lnTo>
                <a:lnTo>
                  <a:pt x="1081088" y="1450976"/>
                </a:lnTo>
                <a:lnTo>
                  <a:pt x="1077913" y="1466851"/>
                </a:lnTo>
                <a:lnTo>
                  <a:pt x="1068388" y="1477963"/>
                </a:lnTo>
                <a:lnTo>
                  <a:pt x="1057276" y="1484313"/>
                </a:lnTo>
                <a:lnTo>
                  <a:pt x="1041400" y="1487488"/>
                </a:lnTo>
                <a:lnTo>
                  <a:pt x="274638" y="1487488"/>
                </a:lnTo>
                <a:lnTo>
                  <a:pt x="260350" y="1484313"/>
                </a:lnTo>
                <a:lnTo>
                  <a:pt x="247650" y="1477963"/>
                </a:lnTo>
                <a:lnTo>
                  <a:pt x="238126" y="1466851"/>
                </a:lnTo>
                <a:lnTo>
                  <a:pt x="236538" y="1450976"/>
                </a:lnTo>
                <a:lnTo>
                  <a:pt x="238126" y="1436688"/>
                </a:lnTo>
                <a:lnTo>
                  <a:pt x="247650" y="1423988"/>
                </a:lnTo>
                <a:lnTo>
                  <a:pt x="260350" y="1416050"/>
                </a:lnTo>
                <a:lnTo>
                  <a:pt x="274638" y="1412875"/>
                </a:lnTo>
                <a:close/>
                <a:moveTo>
                  <a:pt x="3359150" y="0"/>
                </a:moveTo>
                <a:lnTo>
                  <a:pt x="3403600" y="3175"/>
                </a:lnTo>
                <a:lnTo>
                  <a:pt x="3449638" y="6350"/>
                </a:lnTo>
                <a:lnTo>
                  <a:pt x="3494088" y="17462"/>
                </a:lnTo>
                <a:lnTo>
                  <a:pt x="3535362" y="30162"/>
                </a:lnTo>
                <a:lnTo>
                  <a:pt x="3579814" y="50800"/>
                </a:lnTo>
                <a:lnTo>
                  <a:pt x="3619500" y="71437"/>
                </a:lnTo>
                <a:lnTo>
                  <a:pt x="3654426" y="98425"/>
                </a:lnTo>
                <a:lnTo>
                  <a:pt x="3687762" y="128587"/>
                </a:lnTo>
                <a:lnTo>
                  <a:pt x="3717926" y="158750"/>
                </a:lnTo>
                <a:lnTo>
                  <a:pt x="3744914" y="193675"/>
                </a:lnTo>
                <a:lnTo>
                  <a:pt x="3768726" y="230187"/>
                </a:lnTo>
                <a:lnTo>
                  <a:pt x="3789362" y="268287"/>
                </a:lnTo>
                <a:lnTo>
                  <a:pt x="3803650" y="311150"/>
                </a:lnTo>
                <a:lnTo>
                  <a:pt x="3816350" y="352425"/>
                </a:lnTo>
                <a:lnTo>
                  <a:pt x="3822700" y="393700"/>
                </a:lnTo>
                <a:lnTo>
                  <a:pt x="3827462" y="439737"/>
                </a:lnTo>
                <a:lnTo>
                  <a:pt x="3825876" y="484187"/>
                </a:lnTo>
                <a:lnTo>
                  <a:pt x="3822700" y="528637"/>
                </a:lnTo>
                <a:lnTo>
                  <a:pt x="3813176" y="573087"/>
                </a:lnTo>
                <a:lnTo>
                  <a:pt x="3798888" y="615950"/>
                </a:lnTo>
                <a:lnTo>
                  <a:pt x="3776662" y="660400"/>
                </a:lnTo>
                <a:lnTo>
                  <a:pt x="3756026" y="698500"/>
                </a:lnTo>
                <a:lnTo>
                  <a:pt x="3729038" y="735012"/>
                </a:lnTo>
                <a:lnTo>
                  <a:pt x="3702050" y="768350"/>
                </a:lnTo>
                <a:lnTo>
                  <a:pt x="3670300" y="796925"/>
                </a:lnTo>
                <a:lnTo>
                  <a:pt x="3633788" y="823912"/>
                </a:lnTo>
                <a:lnTo>
                  <a:pt x="3598862" y="847724"/>
                </a:lnTo>
                <a:lnTo>
                  <a:pt x="3606800" y="844549"/>
                </a:lnTo>
                <a:lnTo>
                  <a:pt x="3633788" y="842962"/>
                </a:lnTo>
                <a:lnTo>
                  <a:pt x="3675062" y="839787"/>
                </a:lnTo>
                <a:lnTo>
                  <a:pt x="3721100" y="839787"/>
                </a:lnTo>
                <a:lnTo>
                  <a:pt x="3765550" y="842962"/>
                </a:lnTo>
                <a:lnTo>
                  <a:pt x="3810000" y="850899"/>
                </a:lnTo>
                <a:lnTo>
                  <a:pt x="3857626" y="863599"/>
                </a:lnTo>
                <a:lnTo>
                  <a:pt x="3902076" y="881062"/>
                </a:lnTo>
                <a:lnTo>
                  <a:pt x="3948112" y="904874"/>
                </a:lnTo>
                <a:lnTo>
                  <a:pt x="3989388" y="935037"/>
                </a:lnTo>
                <a:lnTo>
                  <a:pt x="4019550" y="958849"/>
                </a:lnTo>
                <a:lnTo>
                  <a:pt x="4046538" y="982662"/>
                </a:lnTo>
                <a:lnTo>
                  <a:pt x="4070350" y="1009649"/>
                </a:lnTo>
                <a:lnTo>
                  <a:pt x="4094162" y="1039812"/>
                </a:lnTo>
                <a:lnTo>
                  <a:pt x="4117976" y="1068387"/>
                </a:lnTo>
                <a:lnTo>
                  <a:pt x="4138612" y="1101724"/>
                </a:lnTo>
                <a:lnTo>
                  <a:pt x="4179888" y="1169987"/>
                </a:lnTo>
                <a:lnTo>
                  <a:pt x="4216400" y="1243012"/>
                </a:lnTo>
                <a:lnTo>
                  <a:pt x="4249738" y="1319212"/>
                </a:lnTo>
                <a:lnTo>
                  <a:pt x="4278312" y="1400174"/>
                </a:lnTo>
                <a:lnTo>
                  <a:pt x="4305300" y="1484312"/>
                </a:lnTo>
                <a:lnTo>
                  <a:pt x="4329112" y="1568450"/>
                </a:lnTo>
                <a:lnTo>
                  <a:pt x="4352926" y="1654175"/>
                </a:lnTo>
                <a:lnTo>
                  <a:pt x="4395788" y="1824038"/>
                </a:lnTo>
                <a:lnTo>
                  <a:pt x="4433888" y="1989138"/>
                </a:lnTo>
                <a:lnTo>
                  <a:pt x="4451910" y="2059780"/>
                </a:lnTo>
                <a:lnTo>
                  <a:pt x="4606926" y="935037"/>
                </a:lnTo>
                <a:lnTo>
                  <a:pt x="4610100" y="919162"/>
                </a:lnTo>
                <a:lnTo>
                  <a:pt x="4616450" y="908049"/>
                </a:lnTo>
                <a:lnTo>
                  <a:pt x="4625976" y="898524"/>
                </a:lnTo>
                <a:lnTo>
                  <a:pt x="4633914" y="890587"/>
                </a:lnTo>
                <a:lnTo>
                  <a:pt x="4646614" y="881062"/>
                </a:lnTo>
                <a:lnTo>
                  <a:pt x="4657726" y="877887"/>
                </a:lnTo>
                <a:lnTo>
                  <a:pt x="4670426" y="874712"/>
                </a:lnTo>
                <a:lnTo>
                  <a:pt x="4684714" y="874712"/>
                </a:lnTo>
                <a:lnTo>
                  <a:pt x="4697414" y="877887"/>
                </a:lnTo>
                <a:lnTo>
                  <a:pt x="4708526" y="884237"/>
                </a:lnTo>
                <a:lnTo>
                  <a:pt x="4721226" y="892174"/>
                </a:lnTo>
                <a:lnTo>
                  <a:pt x="4729162" y="901699"/>
                </a:lnTo>
                <a:lnTo>
                  <a:pt x="4735514" y="914399"/>
                </a:lnTo>
                <a:lnTo>
                  <a:pt x="4738688" y="925512"/>
                </a:lnTo>
                <a:lnTo>
                  <a:pt x="4741862" y="938212"/>
                </a:lnTo>
                <a:lnTo>
                  <a:pt x="4741862" y="952499"/>
                </a:lnTo>
                <a:lnTo>
                  <a:pt x="4538662" y="2415850"/>
                </a:lnTo>
                <a:lnTo>
                  <a:pt x="4538662" y="3765551"/>
                </a:lnTo>
                <a:lnTo>
                  <a:pt x="4535488" y="3779838"/>
                </a:lnTo>
                <a:lnTo>
                  <a:pt x="4532314" y="3792538"/>
                </a:lnTo>
                <a:lnTo>
                  <a:pt x="4527550" y="3803651"/>
                </a:lnTo>
                <a:lnTo>
                  <a:pt x="4518026" y="3813176"/>
                </a:lnTo>
                <a:lnTo>
                  <a:pt x="4508500" y="3821113"/>
                </a:lnTo>
                <a:lnTo>
                  <a:pt x="4497388" y="3827463"/>
                </a:lnTo>
                <a:lnTo>
                  <a:pt x="4484688" y="3833813"/>
                </a:lnTo>
                <a:lnTo>
                  <a:pt x="4470400" y="3833813"/>
                </a:lnTo>
                <a:lnTo>
                  <a:pt x="4454526" y="3833813"/>
                </a:lnTo>
                <a:lnTo>
                  <a:pt x="4443414" y="3827463"/>
                </a:lnTo>
                <a:lnTo>
                  <a:pt x="4430714" y="3821113"/>
                </a:lnTo>
                <a:lnTo>
                  <a:pt x="4422776" y="3813176"/>
                </a:lnTo>
                <a:lnTo>
                  <a:pt x="4413250" y="3803651"/>
                </a:lnTo>
                <a:lnTo>
                  <a:pt x="4406900" y="3792538"/>
                </a:lnTo>
                <a:lnTo>
                  <a:pt x="4403726" y="3779838"/>
                </a:lnTo>
                <a:lnTo>
                  <a:pt x="4402138" y="3765551"/>
                </a:lnTo>
                <a:lnTo>
                  <a:pt x="4402138" y="2505075"/>
                </a:lnTo>
                <a:lnTo>
                  <a:pt x="4398962" y="2493962"/>
                </a:lnTo>
                <a:lnTo>
                  <a:pt x="4395788" y="2478087"/>
                </a:lnTo>
                <a:lnTo>
                  <a:pt x="4395788" y="2474913"/>
                </a:lnTo>
                <a:lnTo>
                  <a:pt x="4386264" y="2493963"/>
                </a:lnTo>
                <a:lnTo>
                  <a:pt x="4378326" y="2511425"/>
                </a:lnTo>
                <a:lnTo>
                  <a:pt x="4365626" y="2528888"/>
                </a:lnTo>
                <a:lnTo>
                  <a:pt x="4351338" y="2544763"/>
                </a:lnTo>
                <a:lnTo>
                  <a:pt x="4335464" y="2559050"/>
                </a:lnTo>
                <a:lnTo>
                  <a:pt x="4321176" y="2570163"/>
                </a:lnTo>
                <a:lnTo>
                  <a:pt x="4302126" y="2579688"/>
                </a:lnTo>
                <a:lnTo>
                  <a:pt x="4284664" y="2589213"/>
                </a:lnTo>
                <a:lnTo>
                  <a:pt x="4264026" y="2597150"/>
                </a:lnTo>
                <a:lnTo>
                  <a:pt x="4243388" y="2603500"/>
                </a:lnTo>
                <a:lnTo>
                  <a:pt x="4222750" y="2606675"/>
                </a:lnTo>
                <a:lnTo>
                  <a:pt x="3565526" y="2677005"/>
                </a:lnTo>
                <a:lnTo>
                  <a:pt x="3565526" y="3765551"/>
                </a:lnTo>
                <a:lnTo>
                  <a:pt x="3565526" y="3779838"/>
                </a:lnTo>
                <a:lnTo>
                  <a:pt x="3559176" y="3792538"/>
                </a:lnTo>
                <a:lnTo>
                  <a:pt x="3552826" y="3803651"/>
                </a:lnTo>
                <a:lnTo>
                  <a:pt x="3548064" y="3813176"/>
                </a:lnTo>
                <a:lnTo>
                  <a:pt x="3535364" y="3821113"/>
                </a:lnTo>
                <a:lnTo>
                  <a:pt x="3524250" y="3827463"/>
                </a:lnTo>
                <a:lnTo>
                  <a:pt x="3511550" y="3833813"/>
                </a:lnTo>
                <a:lnTo>
                  <a:pt x="3500438" y="3833813"/>
                </a:lnTo>
                <a:lnTo>
                  <a:pt x="3484564" y="3833813"/>
                </a:lnTo>
                <a:lnTo>
                  <a:pt x="3473450" y="3827463"/>
                </a:lnTo>
                <a:lnTo>
                  <a:pt x="3460750" y="3821113"/>
                </a:lnTo>
                <a:lnTo>
                  <a:pt x="3451226" y="3813176"/>
                </a:lnTo>
                <a:lnTo>
                  <a:pt x="3443288" y="3803651"/>
                </a:lnTo>
                <a:lnTo>
                  <a:pt x="3436938" y="3792538"/>
                </a:lnTo>
                <a:lnTo>
                  <a:pt x="3430588" y="3779838"/>
                </a:lnTo>
                <a:lnTo>
                  <a:pt x="3430588" y="3765551"/>
                </a:lnTo>
                <a:lnTo>
                  <a:pt x="3430588" y="2920423"/>
                </a:lnTo>
                <a:lnTo>
                  <a:pt x="3355976" y="3582988"/>
                </a:lnTo>
                <a:lnTo>
                  <a:pt x="3349626" y="3603625"/>
                </a:lnTo>
                <a:lnTo>
                  <a:pt x="3348038" y="3624263"/>
                </a:lnTo>
                <a:lnTo>
                  <a:pt x="3338514" y="3643313"/>
                </a:lnTo>
                <a:lnTo>
                  <a:pt x="3328988" y="3663950"/>
                </a:lnTo>
                <a:lnTo>
                  <a:pt x="3317876" y="3678238"/>
                </a:lnTo>
                <a:lnTo>
                  <a:pt x="3305176" y="3695700"/>
                </a:lnTo>
                <a:lnTo>
                  <a:pt x="3290888" y="3711575"/>
                </a:lnTo>
                <a:lnTo>
                  <a:pt x="3275014" y="3722688"/>
                </a:lnTo>
                <a:lnTo>
                  <a:pt x="3260726" y="3735388"/>
                </a:lnTo>
                <a:lnTo>
                  <a:pt x="3243262" y="3746500"/>
                </a:lnTo>
                <a:lnTo>
                  <a:pt x="3222626" y="3756025"/>
                </a:lnTo>
                <a:lnTo>
                  <a:pt x="3203576" y="3762375"/>
                </a:lnTo>
                <a:lnTo>
                  <a:pt x="3182938" y="3768725"/>
                </a:lnTo>
                <a:lnTo>
                  <a:pt x="3162300" y="3771900"/>
                </a:lnTo>
                <a:lnTo>
                  <a:pt x="3141662" y="3771900"/>
                </a:lnTo>
                <a:lnTo>
                  <a:pt x="3121026" y="3771900"/>
                </a:lnTo>
                <a:lnTo>
                  <a:pt x="3097214" y="3765550"/>
                </a:lnTo>
                <a:lnTo>
                  <a:pt x="3078162" y="3759200"/>
                </a:lnTo>
                <a:lnTo>
                  <a:pt x="3057526" y="3752850"/>
                </a:lnTo>
                <a:lnTo>
                  <a:pt x="3040062" y="3744913"/>
                </a:lnTo>
                <a:lnTo>
                  <a:pt x="3022600" y="3732213"/>
                </a:lnTo>
                <a:lnTo>
                  <a:pt x="3003550" y="3721100"/>
                </a:lnTo>
                <a:lnTo>
                  <a:pt x="2989263" y="3705225"/>
                </a:lnTo>
                <a:lnTo>
                  <a:pt x="2976563" y="3690938"/>
                </a:lnTo>
                <a:lnTo>
                  <a:pt x="2965450" y="3671888"/>
                </a:lnTo>
                <a:lnTo>
                  <a:pt x="2952750" y="3657600"/>
                </a:lnTo>
                <a:lnTo>
                  <a:pt x="2947988" y="3636963"/>
                </a:lnTo>
                <a:lnTo>
                  <a:pt x="2938463" y="3619500"/>
                </a:lnTo>
                <a:lnTo>
                  <a:pt x="2935288" y="3597275"/>
                </a:lnTo>
                <a:lnTo>
                  <a:pt x="2932113" y="3576638"/>
                </a:lnTo>
                <a:lnTo>
                  <a:pt x="2928938" y="3556000"/>
                </a:lnTo>
                <a:lnTo>
                  <a:pt x="2932113" y="3532188"/>
                </a:lnTo>
                <a:lnTo>
                  <a:pt x="3051176" y="2478087"/>
                </a:lnTo>
                <a:lnTo>
                  <a:pt x="3054350" y="2457450"/>
                </a:lnTo>
                <a:lnTo>
                  <a:pt x="3060700" y="2436812"/>
                </a:lnTo>
                <a:lnTo>
                  <a:pt x="3070226" y="2416175"/>
                </a:lnTo>
                <a:lnTo>
                  <a:pt x="3078162" y="2397125"/>
                </a:lnTo>
                <a:lnTo>
                  <a:pt x="3087688" y="2379662"/>
                </a:lnTo>
                <a:lnTo>
                  <a:pt x="3101976" y="2365375"/>
                </a:lnTo>
                <a:lnTo>
                  <a:pt x="3114676" y="2349500"/>
                </a:lnTo>
                <a:lnTo>
                  <a:pt x="3128962" y="2335212"/>
                </a:lnTo>
                <a:lnTo>
                  <a:pt x="3148014" y="2322512"/>
                </a:lnTo>
                <a:lnTo>
                  <a:pt x="3165476" y="2314575"/>
                </a:lnTo>
                <a:lnTo>
                  <a:pt x="3182938" y="2305050"/>
                </a:lnTo>
                <a:lnTo>
                  <a:pt x="3203576" y="2298700"/>
                </a:lnTo>
                <a:lnTo>
                  <a:pt x="3222626" y="2293937"/>
                </a:lnTo>
                <a:lnTo>
                  <a:pt x="3243262" y="2290762"/>
                </a:lnTo>
                <a:lnTo>
                  <a:pt x="3260726" y="2290762"/>
                </a:lnTo>
                <a:lnTo>
                  <a:pt x="3273426" y="2284412"/>
                </a:lnTo>
                <a:lnTo>
                  <a:pt x="3294064" y="2281237"/>
                </a:lnTo>
                <a:lnTo>
                  <a:pt x="3314700" y="2274887"/>
                </a:lnTo>
                <a:lnTo>
                  <a:pt x="3690474" y="2234675"/>
                </a:lnTo>
                <a:lnTo>
                  <a:pt x="3667126" y="2144713"/>
                </a:lnTo>
                <a:lnTo>
                  <a:pt x="3609976" y="1931988"/>
                </a:lnTo>
                <a:lnTo>
                  <a:pt x="3582988" y="1827213"/>
                </a:lnTo>
                <a:lnTo>
                  <a:pt x="3549650" y="1722437"/>
                </a:lnTo>
                <a:lnTo>
                  <a:pt x="3514726" y="1620837"/>
                </a:lnTo>
                <a:lnTo>
                  <a:pt x="3475038" y="1525587"/>
                </a:lnTo>
                <a:lnTo>
                  <a:pt x="3459802" y="1481266"/>
                </a:lnTo>
                <a:lnTo>
                  <a:pt x="3457576" y="1484313"/>
                </a:lnTo>
                <a:lnTo>
                  <a:pt x="3406776" y="1570038"/>
                </a:lnTo>
                <a:lnTo>
                  <a:pt x="3359150" y="1660525"/>
                </a:lnTo>
                <a:lnTo>
                  <a:pt x="3341750" y="1690108"/>
                </a:lnTo>
                <a:lnTo>
                  <a:pt x="3341688" y="1690688"/>
                </a:lnTo>
                <a:lnTo>
                  <a:pt x="3328988" y="1717675"/>
                </a:lnTo>
                <a:lnTo>
                  <a:pt x="3317876" y="1744663"/>
                </a:lnTo>
                <a:lnTo>
                  <a:pt x="3297238" y="1765300"/>
                </a:lnTo>
                <a:lnTo>
                  <a:pt x="3275014" y="1782763"/>
                </a:lnTo>
                <a:lnTo>
                  <a:pt x="3249614" y="1797050"/>
                </a:lnTo>
                <a:lnTo>
                  <a:pt x="3219450" y="1806575"/>
                </a:lnTo>
                <a:lnTo>
                  <a:pt x="2603954" y="1993900"/>
                </a:lnTo>
                <a:lnTo>
                  <a:pt x="2606676" y="1993900"/>
                </a:lnTo>
                <a:lnTo>
                  <a:pt x="2619376" y="1993900"/>
                </a:lnTo>
                <a:lnTo>
                  <a:pt x="2633663" y="2000250"/>
                </a:lnTo>
                <a:lnTo>
                  <a:pt x="2646363" y="2006600"/>
                </a:lnTo>
                <a:lnTo>
                  <a:pt x="2654300" y="2016125"/>
                </a:lnTo>
                <a:lnTo>
                  <a:pt x="2663826" y="2024063"/>
                </a:lnTo>
                <a:lnTo>
                  <a:pt x="2670176" y="2036763"/>
                </a:lnTo>
                <a:lnTo>
                  <a:pt x="2671763" y="2047875"/>
                </a:lnTo>
                <a:lnTo>
                  <a:pt x="2674938" y="2063751"/>
                </a:lnTo>
                <a:lnTo>
                  <a:pt x="2671763" y="2074863"/>
                </a:lnTo>
                <a:lnTo>
                  <a:pt x="2670176" y="2087563"/>
                </a:lnTo>
                <a:lnTo>
                  <a:pt x="2663826" y="2098676"/>
                </a:lnTo>
                <a:lnTo>
                  <a:pt x="2654300" y="2111375"/>
                </a:lnTo>
                <a:lnTo>
                  <a:pt x="3027362" y="2111375"/>
                </a:lnTo>
                <a:lnTo>
                  <a:pt x="3040062" y="2111375"/>
                </a:lnTo>
                <a:lnTo>
                  <a:pt x="3054350" y="2114550"/>
                </a:lnTo>
                <a:lnTo>
                  <a:pt x="3063876" y="2119313"/>
                </a:lnTo>
                <a:lnTo>
                  <a:pt x="3074988" y="2128838"/>
                </a:lnTo>
                <a:lnTo>
                  <a:pt x="3084514" y="2141538"/>
                </a:lnTo>
                <a:lnTo>
                  <a:pt x="3090862" y="2149475"/>
                </a:lnTo>
                <a:lnTo>
                  <a:pt x="3094038" y="2165350"/>
                </a:lnTo>
                <a:lnTo>
                  <a:pt x="3094038" y="2176463"/>
                </a:lnTo>
                <a:lnTo>
                  <a:pt x="3094038" y="2192338"/>
                </a:lnTo>
                <a:lnTo>
                  <a:pt x="3090862" y="2203450"/>
                </a:lnTo>
                <a:lnTo>
                  <a:pt x="3084514" y="2216150"/>
                </a:lnTo>
                <a:lnTo>
                  <a:pt x="3074988" y="2224088"/>
                </a:lnTo>
                <a:lnTo>
                  <a:pt x="3063876" y="2233613"/>
                </a:lnTo>
                <a:lnTo>
                  <a:pt x="3054350" y="2239963"/>
                </a:lnTo>
                <a:lnTo>
                  <a:pt x="3040062" y="2243138"/>
                </a:lnTo>
                <a:lnTo>
                  <a:pt x="3027362" y="2244725"/>
                </a:lnTo>
                <a:lnTo>
                  <a:pt x="2857501" y="2244725"/>
                </a:lnTo>
                <a:lnTo>
                  <a:pt x="2857501" y="3765551"/>
                </a:lnTo>
                <a:lnTo>
                  <a:pt x="2857501" y="3779838"/>
                </a:lnTo>
                <a:lnTo>
                  <a:pt x="2851151" y="3792538"/>
                </a:lnTo>
                <a:lnTo>
                  <a:pt x="2846388" y="3803651"/>
                </a:lnTo>
                <a:lnTo>
                  <a:pt x="2836863" y="3813176"/>
                </a:lnTo>
                <a:lnTo>
                  <a:pt x="2827338" y="3821113"/>
                </a:lnTo>
                <a:lnTo>
                  <a:pt x="2816226" y="3827463"/>
                </a:lnTo>
                <a:lnTo>
                  <a:pt x="2803526" y="3833813"/>
                </a:lnTo>
                <a:lnTo>
                  <a:pt x="2789238" y="3833813"/>
                </a:lnTo>
                <a:lnTo>
                  <a:pt x="2776538" y="3833813"/>
                </a:lnTo>
                <a:lnTo>
                  <a:pt x="2765426" y="3827463"/>
                </a:lnTo>
                <a:lnTo>
                  <a:pt x="2752726" y="3821113"/>
                </a:lnTo>
                <a:lnTo>
                  <a:pt x="2741613" y="3813176"/>
                </a:lnTo>
                <a:lnTo>
                  <a:pt x="2735263" y="3803651"/>
                </a:lnTo>
                <a:lnTo>
                  <a:pt x="2728913" y="3792538"/>
                </a:lnTo>
                <a:lnTo>
                  <a:pt x="2722563" y="3779838"/>
                </a:lnTo>
                <a:lnTo>
                  <a:pt x="2722563" y="3765551"/>
                </a:lnTo>
                <a:lnTo>
                  <a:pt x="2722563" y="2244725"/>
                </a:lnTo>
                <a:lnTo>
                  <a:pt x="274638" y="2244725"/>
                </a:lnTo>
                <a:lnTo>
                  <a:pt x="274638" y="3765551"/>
                </a:lnTo>
                <a:lnTo>
                  <a:pt x="271463" y="3779838"/>
                </a:lnTo>
                <a:lnTo>
                  <a:pt x="268288" y="3792538"/>
                </a:lnTo>
                <a:lnTo>
                  <a:pt x="263526" y="3803651"/>
                </a:lnTo>
                <a:lnTo>
                  <a:pt x="254000" y="3813176"/>
                </a:lnTo>
                <a:lnTo>
                  <a:pt x="244476" y="3821113"/>
                </a:lnTo>
                <a:lnTo>
                  <a:pt x="233363" y="3827463"/>
                </a:lnTo>
                <a:lnTo>
                  <a:pt x="217488" y="3833813"/>
                </a:lnTo>
                <a:lnTo>
                  <a:pt x="206376" y="3833813"/>
                </a:lnTo>
                <a:lnTo>
                  <a:pt x="190500" y="3833813"/>
                </a:lnTo>
                <a:lnTo>
                  <a:pt x="179388" y="3827463"/>
                </a:lnTo>
                <a:lnTo>
                  <a:pt x="166688" y="3821113"/>
                </a:lnTo>
                <a:lnTo>
                  <a:pt x="158750" y="3813176"/>
                </a:lnTo>
                <a:lnTo>
                  <a:pt x="149226" y="3803651"/>
                </a:lnTo>
                <a:lnTo>
                  <a:pt x="142876" y="3792538"/>
                </a:lnTo>
                <a:lnTo>
                  <a:pt x="139700" y="3779838"/>
                </a:lnTo>
                <a:lnTo>
                  <a:pt x="138113" y="3765551"/>
                </a:lnTo>
                <a:lnTo>
                  <a:pt x="138113" y="2244725"/>
                </a:lnTo>
                <a:lnTo>
                  <a:pt x="68263" y="2244725"/>
                </a:lnTo>
                <a:lnTo>
                  <a:pt x="53975" y="2243138"/>
                </a:lnTo>
                <a:lnTo>
                  <a:pt x="41275" y="2239963"/>
                </a:lnTo>
                <a:lnTo>
                  <a:pt x="30163" y="2233613"/>
                </a:lnTo>
                <a:lnTo>
                  <a:pt x="20638" y="2224088"/>
                </a:lnTo>
                <a:lnTo>
                  <a:pt x="12700" y="2216150"/>
                </a:lnTo>
                <a:lnTo>
                  <a:pt x="6350" y="2203450"/>
                </a:lnTo>
                <a:lnTo>
                  <a:pt x="0" y="2192338"/>
                </a:lnTo>
                <a:lnTo>
                  <a:pt x="0" y="2176463"/>
                </a:lnTo>
                <a:lnTo>
                  <a:pt x="0" y="2165350"/>
                </a:lnTo>
                <a:lnTo>
                  <a:pt x="6350" y="2149475"/>
                </a:lnTo>
                <a:lnTo>
                  <a:pt x="12700" y="2141538"/>
                </a:lnTo>
                <a:lnTo>
                  <a:pt x="20638" y="2128838"/>
                </a:lnTo>
                <a:lnTo>
                  <a:pt x="30163" y="2119313"/>
                </a:lnTo>
                <a:lnTo>
                  <a:pt x="41275" y="2114550"/>
                </a:lnTo>
                <a:lnTo>
                  <a:pt x="53975" y="2111375"/>
                </a:lnTo>
                <a:lnTo>
                  <a:pt x="68263" y="2111375"/>
                </a:lnTo>
                <a:lnTo>
                  <a:pt x="1738313" y="2111375"/>
                </a:lnTo>
                <a:lnTo>
                  <a:pt x="1731963" y="2098676"/>
                </a:lnTo>
                <a:lnTo>
                  <a:pt x="1722438" y="2087563"/>
                </a:lnTo>
                <a:lnTo>
                  <a:pt x="1719263" y="2074863"/>
                </a:lnTo>
                <a:lnTo>
                  <a:pt x="1719263" y="2063751"/>
                </a:lnTo>
                <a:lnTo>
                  <a:pt x="1719263" y="2062529"/>
                </a:lnTo>
                <a:lnTo>
                  <a:pt x="1690688" y="2057400"/>
                </a:lnTo>
                <a:lnTo>
                  <a:pt x="1677988" y="2051050"/>
                </a:lnTo>
                <a:lnTo>
                  <a:pt x="1666875" y="2039937"/>
                </a:lnTo>
                <a:lnTo>
                  <a:pt x="1639888" y="2009775"/>
                </a:lnTo>
                <a:lnTo>
                  <a:pt x="1617662" y="1970087"/>
                </a:lnTo>
                <a:lnTo>
                  <a:pt x="1597025" y="1928812"/>
                </a:lnTo>
                <a:lnTo>
                  <a:pt x="1565275" y="1854200"/>
                </a:lnTo>
                <a:lnTo>
                  <a:pt x="1552575" y="1820862"/>
                </a:lnTo>
                <a:lnTo>
                  <a:pt x="1484312" y="1576387"/>
                </a:lnTo>
                <a:lnTo>
                  <a:pt x="1444625" y="1443037"/>
                </a:lnTo>
                <a:lnTo>
                  <a:pt x="1412875" y="1311274"/>
                </a:lnTo>
                <a:lnTo>
                  <a:pt x="1385888" y="1192212"/>
                </a:lnTo>
                <a:lnTo>
                  <a:pt x="1373188" y="1138237"/>
                </a:lnTo>
                <a:lnTo>
                  <a:pt x="1366838" y="1090612"/>
                </a:lnTo>
                <a:lnTo>
                  <a:pt x="1365250" y="1047749"/>
                </a:lnTo>
                <a:lnTo>
                  <a:pt x="1365250" y="1015999"/>
                </a:lnTo>
                <a:lnTo>
                  <a:pt x="1370012" y="989012"/>
                </a:lnTo>
                <a:lnTo>
                  <a:pt x="1376362" y="979487"/>
                </a:lnTo>
                <a:lnTo>
                  <a:pt x="1379538" y="973137"/>
                </a:lnTo>
                <a:lnTo>
                  <a:pt x="1460500" y="935037"/>
                </a:lnTo>
                <a:lnTo>
                  <a:pt x="1738957" y="2015573"/>
                </a:lnTo>
                <a:lnTo>
                  <a:pt x="1749426" y="2006600"/>
                </a:lnTo>
                <a:lnTo>
                  <a:pt x="1758950" y="2000250"/>
                </a:lnTo>
                <a:lnTo>
                  <a:pt x="1773238" y="1993900"/>
                </a:lnTo>
                <a:lnTo>
                  <a:pt x="1785938" y="1993900"/>
                </a:lnTo>
                <a:lnTo>
                  <a:pt x="2264305" y="1993900"/>
                </a:lnTo>
                <a:lnTo>
                  <a:pt x="2257426" y="1985963"/>
                </a:lnTo>
                <a:lnTo>
                  <a:pt x="2244726" y="1958975"/>
                </a:lnTo>
                <a:lnTo>
                  <a:pt x="2236788" y="1928813"/>
                </a:lnTo>
                <a:lnTo>
                  <a:pt x="2233613" y="1898650"/>
                </a:lnTo>
                <a:lnTo>
                  <a:pt x="2236788" y="1868488"/>
                </a:lnTo>
                <a:lnTo>
                  <a:pt x="2244726" y="1839913"/>
                </a:lnTo>
                <a:lnTo>
                  <a:pt x="2260600" y="1812925"/>
                </a:lnTo>
                <a:lnTo>
                  <a:pt x="2278063" y="1792288"/>
                </a:lnTo>
                <a:lnTo>
                  <a:pt x="2301876" y="1773238"/>
                </a:lnTo>
                <a:lnTo>
                  <a:pt x="2328863" y="1758950"/>
                </a:lnTo>
                <a:lnTo>
                  <a:pt x="2359026" y="1749425"/>
                </a:lnTo>
                <a:lnTo>
                  <a:pt x="3084708" y="1528565"/>
                </a:lnTo>
                <a:lnTo>
                  <a:pt x="3311526" y="1152524"/>
                </a:lnTo>
                <a:lnTo>
                  <a:pt x="3349626" y="1084262"/>
                </a:lnTo>
                <a:lnTo>
                  <a:pt x="3368676" y="1050924"/>
                </a:lnTo>
                <a:lnTo>
                  <a:pt x="3389314" y="1017587"/>
                </a:lnTo>
                <a:lnTo>
                  <a:pt x="3413126" y="989012"/>
                </a:lnTo>
                <a:lnTo>
                  <a:pt x="3436938" y="958849"/>
                </a:lnTo>
                <a:lnTo>
                  <a:pt x="3467100" y="935037"/>
                </a:lnTo>
                <a:lnTo>
                  <a:pt x="3467392" y="934856"/>
                </a:lnTo>
                <a:lnTo>
                  <a:pt x="3475038" y="925512"/>
                </a:lnTo>
                <a:lnTo>
                  <a:pt x="3490912" y="911224"/>
                </a:lnTo>
                <a:lnTo>
                  <a:pt x="3505200" y="895349"/>
                </a:lnTo>
                <a:lnTo>
                  <a:pt x="3522244" y="882567"/>
                </a:lnTo>
                <a:lnTo>
                  <a:pt x="3517900" y="884237"/>
                </a:lnTo>
                <a:lnTo>
                  <a:pt x="3475038" y="895350"/>
                </a:lnTo>
                <a:lnTo>
                  <a:pt x="3433762" y="901700"/>
                </a:lnTo>
                <a:lnTo>
                  <a:pt x="3389314" y="908050"/>
                </a:lnTo>
                <a:lnTo>
                  <a:pt x="3344862" y="904875"/>
                </a:lnTo>
                <a:lnTo>
                  <a:pt x="3302000" y="901700"/>
                </a:lnTo>
                <a:lnTo>
                  <a:pt x="3257550" y="890587"/>
                </a:lnTo>
                <a:lnTo>
                  <a:pt x="3213100" y="877887"/>
                </a:lnTo>
                <a:lnTo>
                  <a:pt x="3171826" y="857250"/>
                </a:lnTo>
                <a:lnTo>
                  <a:pt x="3128962" y="836612"/>
                </a:lnTo>
                <a:lnTo>
                  <a:pt x="3094038" y="809625"/>
                </a:lnTo>
                <a:lnTo>
                  <a:pt x="3060700" y="779462"/>
                </a:lnTo>
                <a:lnTo>
                  <a:pt x="3030538" y="749300"/>
                </a:lnTo>
                <a:lnTo>
                  <a:pt x="3003550" y="714375"/>
                </a:lnTo>
                <a:lnTo>
                  <a:pt x="2979738" y="677862"/>
                </a:lnTo>
                <a:lnTo>
                  <a:pt x="2962276" y="639762"/>
                </a:lnTo>
                <a:lnTo>
                  <a:pt x="2944813" y="596900"/>
                </a:lnTo>
                <a:lnTo>
                  <a:pt x="2932113" y="555625"/>
                </a:lnTo>
                <a:lnTo>
                  <a:pt x="2925763" y="514350"/>
                </a:lnTo>
                <a:lnTo>
                  <a:pt x="2922588" y="468312"/>
                </a:lnTo>
                <a:lnTo>
                  <a:pt x="2922588" y="427037"/>
                </a:lnTo>
                <a:lnTo>
                  <a:pt x="2925763" y="382587"/>
                </a:lnTo>
                <a:lnTo>
                  <a:pt x="2938463" y="338137"/>
                </a:lnTo>
                <a:lnTo>
                  <a:pt x="2952750" y="292100"/>
                </a:lnTo>
                <a:lnTo>
                  <a:pt x="2971800" y="250825"/>
                </a:lnTo>
                <a:lnTo>
                  <a:pt x="2992438" y="212725"/>
                </a:lnTo>
                <a:lnTo>
                  <a:pt x="3019426" y="173037"/>
                </a:lnTo>
                <a:lnTo>
                  <a:pt x="3048000" y="141287"/>
                </a:lnTo>
                <a:lnTo>
                  <a:pt x="3078162" y="111125"/>
                </a:lnTo>
                <a:lnTo>
                  <a:pt x="3114676" y="84137"/>
                </a:lnTo>
                <a:lnTo>
                  <a:pt x="3149600" y="60325"/>
                </a:lnTo>
                <a:lnTo>
                  <a:pt x="3189288" y="41275"/>
                </a:lnTo>
                <a:lnTo>
                  <a:pt x="3230562" y="23812"/>
                </a:lnTo>
                <a:lnTo>
                  <a:pt x="3273426" y="12700"/>
                </a:lnTo>
                <a:lnTo>
                  <a:pt x="3314700" y="6350"/>
                </a:lnTo>
                <a:lnTo>
                  <a:pt x="3359150" y="0"/>
                </a:lnTo>
                <a:close/>
              </a:path>
            </a:pathLst>
          </a:custGeom>
          <a:solidFill>
            <a:schemeClr val="tx1"/>
          </a:solidFill>
          <a:ln>
            <a:noFill/>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p>
        </p:txBody>
      </p:sp>
      <p:sp>
        <p:nvSpPr>
          <p:cNvPr id="45" name="矩形 44"/>
          <p:cNvSpPr/>
          <p:nvPr/>
        </p:nvSpPr>
        <p:spPr>
          <a:xfrm>
            <a:off x="4803534" y="3097658"/>
            <a:ext cx="1534445" cy="1444206"/>
          </a:xfrm>
          <a:prstGeom prst="rect">
            <a:avLst/>
          </a:prstGeom>
          <a:noFill/>
          <a:ln w="3175">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6" name="TextBox 45"/>
          <p:cNvSpPr txBox="1"/>
          <p:nvPr/>
        </p:nvSpPr>
        <p:spPr>
          <a:xfrm>
            <a:off x="4803534" y="4234087"/>
            <a:ext cx="594305" cy="307777"/>
          </a:xfrm>
          <a:prstGeom prst="rect">
            <a:avLst/>
          </a:prstGeom>
          <a:noFill/>
        </p:spPr>
        <p:txBody>
          <a:bodyPr wrap="square" rtlCol="0">
            <a:spAutoFit/>
          </a:bodyPr>
          <a:lstStyle/>
          <a:p>
            <a:pPr algn="ctr"/>
            <a:r>
              <a:rPr lang="en-US" altLang="zh-CN" sz="1400" b="1" dirty="0" smtClean="0">
                <a:latin typeface="+mn-ea"/>
              </a:rPr>
              <a:t>…</a:t>
            </a:r>
            <a:endParaRPr lang="zh-CN" altLang="en-US" sz="1400" b="1" dirty="0">
              <a:latin typeface="+mn-ea"/>
            </a:endParaRPr>
          </a:p>
        </p:txBody>
      </p:sp>
      <p:sp>
        <p:nvSpPr>
          <p:cNvPr id="48" name="矩形 47"/>
          <p:cNvSpPr/>
          <p:nvPr/>
        </p:nvSpPr>
        <p:spPr>
          <a:xfrm>
            <a:off x="4947888" y="1995900"/>
            <a:ext cx="1135628" cy="307777"/>
          </a:xfrm>
          <a:prstGeom prst="rect">
            <a:avLst/>
          </a:prstGeom>
        </p:spPr>
        <p:txBody>
          <a:bodyPr wrap="square">
            <a:spAutoFit/>
          </a:bodyPr>
          <a:lstStyle/>
          <a:p>
            <a:pPr algn="ctr" fontAlgn="base">
              <a:spcBef>
                <a:spcPct val="0"/>
              </a:spcBef>
              <a:spcAft>
                <a:spcPct val="0"/>
              </a:spcAft>
            </a:pPr>
            <a:r>
              <a:rPr lang="zh-CN" altLang="en-US" sz="1400" b="1" dirty="0">
                <a:solidFill>
                  <a:srgbClr val="FFFF00"/>
                </a:solidFill>
                <a:latin typeface="微软雅黑" panose="020B0503020204020204" pitchFamily="34" charset="-122"/>
              </a:rPr>
              <a:t>大</a:t>
            </a:r>
            <a:r>
              <a:rPr lang="zh-CN" altLang="en-US" sz="1400" b="1" dirty="0" smtClean="0">
                <a:solidFill>
                  <a:srgbClr val="FFFF00"/>
                </a:solidFill>
                <a:latin typeface="微软雅黑" panose="020B0503020204020204" pitchFamily="34" charset="-122"/>
              </a:rPr>
              <a:t>数据</a:t>
            </a:r>
            <a:r>
              <a:rPr lang="zh-CN" altLang="en-US" sz="1400" b="1" dirty="0">
                <a:solidFill>
                  <a:srgbClr val="FFFF00"/>
                </a:solidFill>
                <a:latin typeface="微软雅黑" panose="020B0503020204020204" pitchFamily="34" charset="-122"/>
              </a:rPr>
              <a:t>引擎</a:t>
            </a:r>
            <a:endParaRPr lang="zh-CN" altLang="en-US" sz="1400" b="1" dirty="0">
              <a:solidFill>
                <a:srgbClr val="FFFF00"/>
              </a:solidFill>
              <a:ea typeface="宋体" charset="-122"/>
            </a:endParaRPr>
          </a:p>
        </p:txBody>
      </p:sp>
    </p:spTree>
    <p:extLst>
      <p:ext uri="{BB962C8B-B14F-4D97-AF65-F5344CB8AC3E}">
        <p14:creationId xmlns:p14="http://schemas.microsoft.com/office/powerpoint/2010/main" val="1252908832"/>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任意多边形 105"/>
          <p:cNvSpPr/>
          <p:nvPr/>
        </p:nvSpPr>
        <p:spPr>
          <a:xfrm>
            <a:off x="7256757" y="2618048"/>
            <a:ext cx="1866301" cy="222575"/>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2"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策略联动 智能防护 </a:t>
            </a:r>
            <a:endParaRPr lang="zh-CN" altLang="en-US" dirty="0"/>
          </a:p>
        </p:txBody>
      </p:sp>
      <p:sp>
        <p:nvSpPr>
          <p:cNvPr id="3" name="TextBox 2"/>
          <p:cNvSpPr txBox="1"/>
          <p:nvPr/>
        </p:nvSpPr>
        <p:spPr>
          <a:xfrm>
            <a:off x="1342417" y="1024647"/>
            <a:ext cx="9110430" cy="523220"/>
          </a:xfrm>
          <a:prstGeom prst="rect">
            <a:avLst/>
          </a:prstGeom>
          <a:noFill/>
        </p:spPr>
        <p:txBody>
          <a:bodyPr wrap="square" rtlCol="0">
            <a:spAutoFit/>
          </a:bodyPr>
          <a:lstStyle/>
          <a:p>
            <a:pPr marL="285750" indent="-285750">
              <a:buFont typeface="Wingdings" panose="05000000000000000000" pitchFamily="2" charset="2"/>
              <a:buChar char="n"/>
            </a:pPr>
            <a:r>
              <a:rPr lang="zh-CN" altLang="en-US" sz="1400" b="1" dirty="0" smtClean="0">
                <a:latin typeface="+mj-ea"/>
                <a:ea typeface="+mj-ea"/>
              </a:rPr>
              <a:t>企业安全建设往往是“对症下药”，安全设备各起到一部分防护作用，仅专注于自身的防护能力，难以实现设备间的信息共享和协同防护，目前企业建设成本高昂，但安全防护效果并非十分显著。</a:t>
            </a:r>
            <a:endParaRPr lang="zh-CN" altLang="en-US" sz="1400" b="1" dirty="0">
              <a:latin typeface="+mj-ea"/>
              <a:ea typeface="+mj-ea"/>
            </a:endParaRPr>
          </a:p>
        </p:txBody>
      </p:sp>
      <p:pic>
        <p:nvPicPr>
          <p:cNvPr id="5" name="图片 4"/>
          <p:cNvPicPr>
            <a:picLocks noChangeAspect="1"/>
          </p:cNvPicPr>
          <p:nvPr/>
        </p:nvPicPr>
        <p:blipFill>
          <a:blip r:embed="rId3">
            <a:duotone>
              <a:schemeClr val="accent3">
                <a:shade val="45000"/>
                <a:satMod val="135000"/>
              </a:schemeClr>
              <a:prstClr val="white"/>
            </a:duotone>
          </a:blip>
          <a:stretch>
            <a:fillRect/>
          </a:stretch>
        </p:blipFill>
        <p:spPr>
          <a:xfrm>
            <a:off x="6706890" y="2751810"/>
            <a:ext cx="1099734" cy="913800"/>
          </a:xfrm>
          <a:prstGeom prst="rect">
            <a:avLst/>
          </a:prstGeom>
        </p:spPr>
      </p:pic>
      <p:grpSp>
        <p:nvGrpSpPr>
          <p:cNvPr id="4" name="组合 3"/>
          <p:cNvGrpSpPr/>
          <p:nvPr/>
        </p:nvGrpSpPr>
        <p:grpSpPr>
          <a:xfrm>
            <a:off x="4670552" y="1682617"/>
            <a:ext cx="2567522" cy="3595209"/>
            <a:chOff x="4382552" y="1628649"/>
            <a:chExt cx="3228086" cy="4535909"/>
          </a:xfrm>
        </p:grpSpPr>
        <p:cxnSp>
          <p:nvCxnSpPr>
            <p:cNvPr id="33" name="直接连接符 32"/>
            <p:cNvCxnSpPr/>
            <p:nvPr/>
          </p:nvCxnSpPr>
          <p:spPr>
            <a:xfrm flipH="1">
              <a:off x="5962379" y="5354779"/>
              <a:ext cx="1523" cy="695316"/>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a:off x="4757606" y="5370226"/>
              <a:ext cx="0" cy="657299"/>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a:stCxn id="37" idx="14"/>
            </p:cNvCxnSpPr>
            <p:nvPr/>
          </p:nvCxnSpPr>
          <p:spPr>
            <a:xfrm>
              <a:off x="5357246" y="2258472"/>
              <a:ext cx="13475" cy="310403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36" name="图片 35"/>
            <p:cNvPicPr>
              <a:picLocks noChangeAspect="1"/>
            </p:cNvPicPr>
            <p:nvPr/>
          </p:nvPicPr>
          <p:blipFill>
            <a:blip r:embed="rId4"/>
            <a:stretch>
              <a:fillRect/>
            </a:stretch>
          </p:blipFill>
          <p:spPr>
            <a:xfrm>
              <a:off x="5134929" y="2545600"/>
              <a:ext cx="432000" cy="432000"/>
            </a:xfrm>
            <a:prstGeom prst="rect">
              <a:avLst/>
            </a:prstGeom>
          </p:spPr>
        </p:pic>
        <p:sp>
          <p:nvSpPr>
            <p:cNvPr id="37" name="任意多边形 36"/>
            <p:cNvSpPr/>
            <p:nvPr/>
          </p:nvSpPr>
          <p:spPr>
            <a:xfrm>
              <a:off x="4750590" y="1628649"/>
              <a:ext cx="1213311" cy="655813"/>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00"/>
            </a:p>
          </p:txBody>
        </p:sp>
        <p:sp>
          <p:nvSpPr>
            <p:cNvPr id="38" name="TextBox 37"/>
            <p:cNvSpPr txBox="1"/>
            <p:nvPr/>
          </p:nvSpPr>
          <p:spPr>
            <a:xfrm>
              <a:off x="4431783" y="1771890"/>
              <a:ext cx="1850926" cy="276999"/>
            </a:xfrm>
            <a:prstGeom prst="rect">
              <a:avLst/>
            </a:prstGeom>
            <a:noFill/>
          </p:spPr>
          <p:txBody>
            <a:bodyPr wrap="square" rtlCol="0">
              <a:spAutoFit/>
            </a:bodyPr>
            <a:lstStyle/>
            <a:p>
              <a:pPr algn="ctr"/>
              <a:r>
                <a:rPr lang="en-US" altLang="zh-CN" sz="1200" b="1" dirty="0" smtClean="0"/>
                <a:t>Internet</a:t>
              </a:r>
              <a:endParaRPr lang="zh-CN" altLang="en-US" sz="1200" b="1" dirty="0"/>
            </a:p>
          </p:txBody>
        </p:sp>
        <p:pic>
          <p:nvPicPr>
            <p:cNvPr id="39" name="图片 38"/>
            <p:cNvPicPr>
              <a:picLocks noChangeAspect="1"/>
            </p:cNvPicPr>
            <p:nvPr/>
          </p:nvPicPr>
          <p:blipFill>
            <a:blip r:embed="rId5"/>
            <a:stretch>
              <a:fillRect/>
            </a:stretch>
          </p:blipFill>
          <p:spPr>
            <a:xfrm>
              <a:off x="5141040" y="3173831"/>
              <a:ext cx="432000" cy="432000"/>
            </a:xfrm>
            <a:prstGeom prst="rect">
              <a:avLst/>
            </a:prstGeom>
          </p:spPr>
        </p:pic>
        <p:pic>
          <p:nvPicPr>
            <p:cNvPr id="40" name="图片 39"/>
            <p:cNvPicPr>
              <a:picLocks noChangeAspect="1"/>
            </p:cNvPicPr>
            <p:nvPr/>
          </p:nvPicPr>
          <p:blipFill>
            <a:blip r:embed="rId6"/>
            <a:stretch>
              <a:fillRect/>
            </a:stretch>
          </p:blipFill>
          <p:spPr>
            <a:xfrm>
              <a:off x="5112807" y="4432633"/>
              <a:ext cx="488867" cy="754015"/>
            </a:xfrm>
            <a:prstGeom prst="rect">
              <a:avLst/>
            </a:prstGeom>
          </p:spPr>
        </p:pic>
        <p:pic>
          <p:nvPicPr>
            <p:cNvPr id="41" name="图片 40"/>
            <p:cNvPicPr>
              <a:picLocks noChangeAspect="1"/>
            </p:cNvPicPr>
            <p:nvPr/>
          </p:nvPicPr>
          <p:blipFill>
            <a:blip r:embed="rId7"/>
            <a:stretch>
              <a:fillRect/>
            </a:stretch>
          </p:blipFill>
          <p:spPr>
            <a:xfrm>
              <a:off x="4382552" y="5501072"/>
              <a:ext cx="822896" cy="274066"/>
            </a:xfrm>
            <a:prstGeom prst="rect">
              <a:avLst/>
            </a:prstGeom>
          </p:spPr>
        </p:pic>
        <p:pic>
          <p:nvPicPr>
            <p:cNvPr id="42" name="图片 41"/>
            <p:cNvPicPr>
              <a:picLocks noChangeAspect="1"/>
            </p:cNvPicPr>
            <p:nvPr/>
          </p:nvPicPr>
          <p:blipFill>
            <a:blip r:embed="rId7"/>
            <a:stretch>
              <a:fillRect/>
            </a:stretch>
          </p:blipFill>
          <p:spPr>
            <a:xfrm>
              <a:off x="5552454" y="5503052"/>
              <a:ext cx="822896" cy="274066"/>
            </a:xfrm>
            <a:prstGeom prst="rect">
              <a:avLst/>
            </a:prstGeom>
          </p:spPr>
        </p:pic>
        <p:pic>
          <p:nvPicPr>
            <p:cNvPr id="43" name="图片 42"/>
            <p:cNvPicPr>
              <a:picLocks noChangeAspect="1"/>
            </p:cNvPicPr>
            <p:nvPr/>
          </p:nvPicPr>
          <p:blipFill>
            <a:blip r:embed="rId7"/>
            <a:stretch>
              <a:fillRect/>
            </a:stretch>
          </p:blipFill>
          <p:spPr>
            <a:xfrm>
              <a:off x="4382552" y="5888512"/>
              <a:ext cx="822896" cy="274066"/>
            </a:xfrm>
            <a:prstGeom prst="rect">
              <a:avLst/>
            </a:prstGeom>
          </p:spPr>
        </p:pic>
        <p:pic>
          <p:nvPicPr>
            <p:cNvPr id="44" name="图片 43"/>
            <p:cNvPicPr>
              <a:picLocks noChangeAspect="1"/>
            </p:cNvPicPr>
            <p:nvPr/>
          </p:nvPicPr>
          <p:blipFill>
            <a:blip r:embed="rId7"/>
            <a:stretch>
              <a:fillRect/>
            </a:stretch>
          </p:blipFill>
          <p:spPr>
            <a:xfrm>
              <a:off x="5552454" y="5890492"/>
              <a:ext cx="822896" cy="274066"/>
            </a:xfrm>
            <a:prstGeom prst="rect">
              <a:avLst/>
            </a:prstGeom>
          </p:spPr>
        </p:pic>
        <p:cxnSp>
          <p:nvCxnSpPr>
            <p:cNvPr id="45" name="直接连接符 44"/>
            <p:cNvCxnSpPr/>
            <p:nvPr/>
          </p:nvCxnSpPr>
          <p:spPr>
            <a:xfrm>
              <a:off x="4750590" y="5362502"/>
              <a:ext cx="1206296"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pic>
          <p:nvPicPr>
            <p:cNvPr id="46" name="图片 45"/>
            <p:cNvPicPr>
              <a:picLocks noChangeAspect="1"/>
            </p:cNvPicPr>
            <p:nvPr/>
          </p:nvPicPr>
          <p:blipFill>
            <a:blip r:embed="rId8"/>
            <a:stretch>
              <a:fillRect/>
            </a:stretch>
          </p:blipFill>
          <p:spPr>
            <a:xfrm>
              <a:off x="5134929" y="3810481"/>
              <a:ext cx="432000" cy="399420"/>
            </a:xfrm>
            <a:prstGeom prst="rect">
              <a:avLst/>
            </a:prstGeom>
          </p:spPr>
        </p:pic>
        <p:sp>
          <p:nvSpPr>
            <p:cNvPr id="47" name="TextBox 46"/>
            <p:cNvSpPr txBox="1"/>
            <p:nvPr/>
          </p:nvSpPr>
          <p:spPr>
            <a:xfrm>
              <a:off x="5601674" y="2687784"/>
              <a:ext cx="1169902" cy="184666"/>
            </a:xfrm>
            <a:prstGeom prst="rect">
              <a:avLst/>
            </a:prstGeom>
            <a:noFill/>
          </p:spPr>
          <p:txBody>
            <a:bodyPr wrap="square" rtlCol="0">
              <a:spAutoFit/>
            </a:bodyPr>
            <a:lstStyle/>
            <a:p>
              <a:r>
                <a:rPr lang="zh-CN" altLang="en-US" sz="600" dirty="0">
                  <a:latin typeface="+mn-ea"/>
                </a:rPr>
                <a:t>防火墙</a:t>
              </a:r>
            </a:p>
          </p:txBody>
        </p:sp>
        <p:sp>
          <p:nvSpPr>
            <p:cNvPr id="48" name="TextBox 47"/>
            <p:cNvSpPr txBox="1"/>
            <p:nvPr/>
          </p:nvSpPr>
          <p:spPr>
            <a:xfrm>
              <a:off x="5601674" y="3277067"/>
              <a:ext cx="1169902" cy="184666"/>
            </a:xfrm>
            <a:prstGeom prst="rect">
              <a:avLst/>
            </a:prstGeom>
            <a:noFill/>
          </p:spPr>
          <p:txBody>
            <a:bodyPr wrap="square" rtlCol="0">
              <a:spAutoFit/>
            </a:bodyPr>
            <a:lstStyle/>
            <a:p>
              <a:r>
                <a:rPr lang="zh-CN" altLang="en-US" sz="600" dirty="0" smtClean="0">
                  <a:latin typeface="+mn-ea"/>
                </a:rPr>
                <a:t>入侵防御系统</a:t>
              </a:r>
              <a:endParaRPr lang="zh-CN" altLang="en-US" sz="600" dirty="0">
                <a:latin typeface="+mn-ea"/>
              </a:endParaRPr>
            </a:p>
          </p:txBody>
        </p:sp>
        <p:sp>
          <p:nvSpPr>
            <p:cNvPr id="49" name="TextBox 48"/>
            <p:cNvSpPr txBox="1"/>
            <p:nvPr/>
          </p:nvSpPr>
          <p:spPr>
            <a:xfrm>
              <a:off x="5601674" y="3887261"/>
              <a:ext cx="1169902" cy="184666"/>
            </a:xfrm>
            <a:prstGeom prst="rect">
              <a:avLst/>
            </a:prstGeom>
            <a:noFill/>
          </p:spPr>
          <p:txBody>
            <a:bodyPr wrap="square" rtlCol="0">
              <a:spAutoFit/>
            </a:bodyPr>
            <a:lstStyle/>
            <a:p>
              <a:r>
                <a:rPr lang="zh-CN" altLang="en-US" sz="600" dirty="0">
                  <a:latin typeface="+mn-ea"/>
                </a:rPr>
                <a:t>流量</a:t>
              </a:r>
              <a:r>
                <a:rPr lang="zh-CN" altLang="en-US" sz="600" dirty="0" smtClean="0">
                  <a:latin typeface="+mn-ea"/>
                </a:rPr>
                <a:t>清洗设备</a:t>
              </a:r>
              <a:endParaRPr lang="zh-CN" altLang="en-US" sz="600" dirty="0">
                <a:latin typeface="+mn-ea"/>
              </a:endParaRPr>
            </a:p>
          </p:txBody>
        </p:sp>
        <p:sp>
          <p:nvSpPr>
            <p:cNvPr id="50" name="TextBox 49"/>
            <p:cNvSpPr txBox="1"/>
            <p:nvPr/>
          </p:nvSpPr>
          <p:spPr>
            <a:xfrm>
              <a:off x="6440737" y="5705826"/>
              <a:ext cx="1169901" cy="184666"/>
            </a:xfrm>
            <a:prstGeom prst="rect">
              <a:avLst/>
            </a:prstGeom>
            <a:noFill/>
          </p:spPr>
          <p:txBody>
            <a:bodyPr wrap="square" rtlCol="0">
              <a:spAutoFit/>
            </a:bodyPr>
            <a:lstStyle/>
            <a:p>
              <a:r>
                <a:rPr lang="zh-CN" altLang="en-US" sz="600" dirty="0">
                  <a:latin typeface="+mn-ea"/>
                </a:rPr>
                <a:t>服务器</a:t>
              </a:r>
            </a:p>
          </p:txBody>
        </p:sp>
      </p:grpSp>
      <p:sp>
        <p:nvSpPr>
          <p:cNvPr id="54" name="矩形 53"/>
          <p:cNvSpPr/>
          <p:nvPr/>
        </p:nvSpPr>
        <p:spPr>
          <a:xfrm>
            <a:off x="6688943" y="3626239"/>
            <a:ext cx="1135628" cy="307777"/>
          </a:xfrm>
          <a:prstGeom prst="rect">
            <a:avLst/>
          </a:prstGeom>
        </p:spPr>
        <p:txBody>
          <a:bodyPr wrap="square">
            <a:spAutoFit/>
          </a:bodyPr>
          <a:lstStyle/>
          <a:p>
            <a:pPr algn="ctr" fontAlgn="base">
              <a:spcBef>
                <a:spcPct val="0"/>
              </a:spcBef>
              <a:spcAft>
                <a:spcPct val="0"/>
              </a:spcAft>
            </a:pPr>
            <a:r>
              <a:rPr lang="zh-CN" altLang="en-US" sz="1400" b="1" dirty="0" smtClean="0">
                <a:solidFill>
                  <a:srgbClr val="FFFF00"/>
                </a:solidFill>
                <a:latin typeface="微软雅黑" panose="020B0503020204020204" pitchFamily="34" charset="-122"/>
              </a:rPr>
              <a:t>信息共享</a:t>
            </a:r>
            <a:endParaRPr lang="zh-CN" altLang="en-US" sz="1400" b="1" dirty="0">
              <a:solidFill>
                <a:srgbClr val="FFFF00"/>
              </a:solidFill>
              <a:ea typeface="宋体" charset="-122"/>
            </a:endParaRPr>
          </a:p>
        </p:txBody>
      </p:sp>
      <p:sp>
        <p:nvSpPr>
          <p:cNvPr id="55" name="任意多边形 54"/>
          <p:cNvSpPr/>
          <p:nvPr/>
        </p:nvSpPr>
        <p:spPr>
          <a:xfrm flipH="1" flipV="1">
            <a:off x="2771116" y="2557746"/>
            <a:ext cx="2349303" cy="4571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6" name="任意多边形 55"/>
          <p:cNvSpPr/>
          <p:nvPr/>
        </p:nvSpPr>
        <p:spPr>
          <a:xfrm flipH="1" flipV="1">
            <a:off x="2771115" y="3039494"/>
            <a:ext cx="2349303" cy="4571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7" name="任意多边形 56"/>
          <p:cNvSpPr/>
          <p:nvPr/>
        </p:nvSpPr>
        <p:spPr>
          <a:xfrm flipH="1" flipV="1">
            <a:off x="2771116" y="3547392"/>
            <a:ext cx="2349303" cy="45719"/>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accent4">
                <a:lumMod val="20000"/>
                <a:lumOff val="80000"/>
              </a:schemeClr>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8" name="右箭头 57"/>
          <p:cNvSpPr/>
          <p:nvPr/>
        </p:nvSpPr>
        <p:spPr>
          <a:xfrm rot="5400000">
            <a:off x="1669558" y="2624609"/>
            <a:ext cx="1812815" cy="915567"/>
          </a:xfrm>
          <a:prstGeom prst="rightArrow">
            <a:avLst>
              <a:gd name="adj1" fmla="val 50000"/>
              <a:gd name="adj2" fmla="val 46188"/>
            </a:avLst>
          </a:prstGeom>
          <a:solidFill>
            <a:schemeClr val="accent3">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78" name="矩形 77"/>
          <p:cNvSpPr/>
          <p:nvPr/>
        </p:nvSpPr>
        <p:spPr>
          <a:xfrm>
            <a:off x="2095137" y="1884898"/>
            <a:ext cx="961659" cy="261610"/>
          </a:xfrm>
          <a:prstGeom prst="rect">
            <a:avLst/>
          </a:prstGeom>
        </p:spPr>
        <p:txBody>
          <a:bodyPr wrap="square">
            <a:spAutoFit/>
          </a:bodyPr>
          <a:lstStyle/>
          <a:p>
            <a:pPr algn="ctr" fontAlgn="base">
              <a:spcBef>
                <a:spcPct val="0"/>
              </a:spcBef>
              <a:spcAft>
                <a:spcPct val="0"/>
              </a:spcAft>
            </a:pPr>
            <a:r>
              <a:rPr lang="zh-CN" altLang="en-US" sz="1100" b="1" dirty="0" smtClean="0">
                <a:solidFill>
                  <a:srgbClr val="FFC000"/>
                </a:solidFill>
                <a:latin typeface="微软雅黑" panose="020B0503020204020204" pitchFamily="34" charset="-122"/>
              </a:rPr>
              <a:t>访问</a:t>
            </a:r>
            <a:r>
              <a:rPr lang="zh-CN" altLang="en-US" sz="1100" b="1" dirty="0">
                <a:solidFill>
                  <a:srgbClr val="FFC000"/>
                </a:solidFill>
                <a:latin typeface="微软雅黑" panose="020B0503020204020204" pitchFamily="34" charset="-122"/>
              </a:rPr>
              <a:t>流量</a:t>
            </a:r>
            <a:endParaRPr lang="zh-CN" altLang="en-US" sz="1100" b="1" dirty="0">
              <a:solidFill>
                <a:srgbClr val="FFC000"/>
              </a:solidFill>
              <a:ea typeface="宋体" charset="-122"/>
            </a:endParaRPr>
          </a:p>
        </p:txBody>
      </p:sp>
      <p:sp>
        <p:nvSpPr>
          <p:cNvPr id="99" name="矩形 98"/>
          <p:cNvSpPr/>
          <p:nvPr/>
        </p:nvSpPr>
        <p:spPr>
          <a:xfrm>
            <a:off x="3732631" y="2357244"/>
            <a:ext cx="818427" cy="246221"/>
          </a:xfrm>
          <a:prstGeom prst="rect">
            <a:avLst/>
          </a:prstGeom>
          <a:noFill/>
        </p:spPr>
        <p:txBody>
          <a:bodyPr wrap="square" rtlCol="0">
            <a:spAutoFit/>
          </a:bodyPr>
          <a:lstStyle/>
          <a:p>
            <a:r>
              <a:rPr lang="zh-CN" altLang="en-US" sz="1000" b="1" dirty="0">
                <a:solidFill>
                  <a:srgbClr val="92D050"/>
                </a:solidFill>
                <a:latin typeface="+mn-ea"/>
              </a:rPr>
              <a:t>通过</a:t>
            </a:r>
            <a:endParaRPr lang="en-US" altLang="zh-CN" sz="1000" b="1" dirty="0">
              <a:solidFill>
                <a:srgbClr val="92D050"/>
              </a:solidFill>
              <a:latin typeface="+mn-ea"/>
            </a:endParaRPr>
          </a:p>
        </p:txBody>
      </p:sp>
      <p:sp>
        <p:nvSpPr>
          <p:cNvPr id="100" name="矩形 99"/>
          <p:cNvSpPr/>
          <p:nvPr/>
        </p:nvSpPr>
        <p:spPr>
          <a:xfrm>
            <a:off x="3732631" y="2840624"/>
            <a:ext cx="818427" cy="246221"/>
          </a:xfrm>
          <a:prstGeom prst="rect">
            <a:avLst/>
          </a:prstGeom>
          <a:noFill/>
        </p:spPr>
        <p:txBody>
          <a:bodyPr wrap="square" rtlCol="0">
            <a:spAutoFit/>
          </a:bodyPr>
          <a:lstStyle/>
          <a:p>
            <a:r>
              <a:rPr lang="zh-CN" altLang="en-US" sz="1000" b="1" dirty="0">
                <a:solidFill>
                  <a:srgbClr val="92D050"/>
                </a:solidFill>
                <a:latin typeface="+mn-ea"/>
              </a:rPr>
              <a:t>通过</a:t>
            </a:r>
            <a:endParaRPr lang="en-US" altLang="zh-CN" sz="1000" b="1" dirty="0">
              <a:solidFill>
                <a:srgbClr val="92D050"/>
              </a:solidFill>
              <a:latin typeface="+mn-ea"/>
            </a:endParaRPr>
          </a:p>
        </p:txBody>
      </p:sp>
      <p:sp>
        <p:nvSpPr>
          <p:cNvPr id="101" name="矩形 100"/>
          <p:cNvSpPr/>
          <p:nvPr/>
        </p:nvSpPr>
        <p:spPr>
          <a:xfrm>
            <a:off x="3732631" y="3346890"/>
            <a:ext cx="818427" cy="246221"/>
          </a:xfrm>
          <a:prstGeom prst="rect">
            <a:avLst/>
          </a:prstGeom>
          <a:noFill/>
        </p:spPr>
        <p:txBody>
          <a:bodyPr wrap="square" rtlCol="0">
            <a:spAutoFit/>
          </a:bodyPr>
          <a:lstStyle/>
          <a:p>
            <a:r>
              <a:rPr lang="zh-CN" altLang="en-US" sz="1000" b="1" dirty="0">
                <a:solidFill>
                  <a:srgbClr val="FF0000"/>
                </a:solidFill>
                <a:latin typeface="+mn-ea"/>
              </a:rPr>
              <a:t>阻断</a:t>
            </a:r>
            <a:endParaRPr lang="en-US" altLang="zh-CN" sz="1000" b="1" dirty="0">
              <a:solidFill>
                <a:srgbClr val="FF0000"/>
              </a:solidFill>
              <a:latin typeface="+mn-ea"/>
            </a:endParaRPr>
          </a:p>
        </p:txBody>
      </p:sp>
      <p:sp>
        <p:nvSpPr>
          <p:cNvPr id="102" name="矩形 101"/>
          <p:cNvSpPr/>
          <p:nvPr/>
        </p:nvSpPr>
        <p:spPr>
          <a:xfrm>
            <a:off x="3056796" y="3619184"/>
            <a:ext cx="2268262" cy="200055"/>
          </a:xfrm>
          <a:prstGeom prst="rect">
            <a:avLst/>
          </a:prstGeom>
          <a:noFill/>
        </p:spPr>
        <p:txBody>
          <a:bodyPr wrap="square" rtlCol="0">
            <a:spAutoFit/>
          </a:bodyPr>
          <a:lstStyle/>
          <a:p>
            <a:r>
              <a:rPr lang="zh-CN" altLang="en-US" sz="700" b="1" dirty="0" smtClean="0">
                <a:solidFill>
                  <a:srgbClr val="FF0000"/>
                </a:solidFill>
                <a:latin typeface="+mn-ea"/>
              </a:rPr>
              <a:t>识别为</a:t>
            </a:r>
            <a:r>
              <a:rPr lang="en-US" altLang="zh-CN" sz="700" b="1" dirty="0" err="1" smtClean="0">
                <a:solidFill>
                  <a:srgbClr val="FF0000"/>
                </a:solidFill>
                <a:latin typeface="+mn-ea"/>
              </a:rPr>
              <a:t>DDoS</a:t>
            </a:r>
            <a:r>
              <a:rPr lang="zh-CN" altLang="en-US" sz="700" b="1" dirty="0" smtClean="0">
                <a:solidFill>
                  <a:srgbClr val="FF0000"/>
                </a:solidFill>
                <a:latin typeface="+mn-ea"/>
              </a:rPr>
              <a:t>攻击，攻击</a:t>
            </a:r>
            <a:r>
              <a:rPr lang="en-US" altLang="zh-CN" sz="700" b="1" dirty="0" smtClean="0">
                <a:solidFill>
                  <a:srgbClr val="FF0000"/>
                </a:solidFill>
                <a:latin typeface="+mn-ea"/>
              </a:rPr>
              <a:t>IP</a:t>
            </a:r>
            <a:r>
              <a:rPr lang="zh-CN" altLang="en-US" sz="700" b="1" dirty="0">
                <a:solidFill>
                  <a:srgbClr val="FF0000"/>
                </a:solidFill>
                <a:latin typeface="+mn-ea"/>
              </a:rPr>
              <a:t>：</a:t>
            </a:r>
            <a:r>
              <a:rPr lang="en-US" altLang="zh-CN" sz="700" b="1" u="sng" dirty="0" smtClean="0">
                <a:solidFill>
                  <a:srgbClr val="FF0000"/>
                </a:solidFill>
                <a:latin typeface="+mn-ea"/>
              </a:rPr>
              <a:t>172.168.10.20</a:t>
            </a:r>
            <a:endParaRPr lang="en-US" altLang="zh-CN" sz="700" b="1" u="sng" dirty="0">
              <a:solidFill>
                <a:srgbClr val="FF0000"/>
              </a:solidFill>
              <a:latin typeface="+mn-ea"/>
            </a:endParaRPr>
          </a:p>
        </p:txBody>
      </p:sp>
      <p:sp>
        <p:nvSpPr>
          <p:cNvPr id="103" name="右大括号 102"/>
          <p:cNvSpPr/>
          <p:nvPr/>
        </p:nvSpPr>
        <p:spPr>
          <a:xfrm>
            <a:off x="6307570" y="2418160"/>
            <a:ext cx="192982" cy="1361967"/>
          </a:xfrm>
          <a:prstGeom prst="righ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b="1"/>
          </a:p>
        </p:txBody>
      </p:sp>
      <p:sp>
        <p:nvSpPr>
          <p:cNvPr id="104" name="右箭头 103"/>
          <p:cNvSpPr/>
          <p:nvPr/>
        </p:nvSpPr>
        <p:spPr>
          <a:xfrm rot="5400000">
            <a:off x="8810092" y="2114476"/>
            <a:ext cx="782951" cy="915567"/>
          </a:xfrm>
          <a:prstGeom prst="rightArrow">
            <a:avLst>
              <a:gd name="adj1" fmla="val 50000"/>
              <a:gd name="adj2" fmla="val 46188"/>
            </a:avLst>
          </a:prstGeom>
          <a:solidFill>
            <a:schemeClr val="accent3">
              <a:lumMod val="60000"/>
              <a:lumOff val="40000"/>
            </a:schemeClr>
          </a:solid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05" name="矩形 104"/>
          <p:cNvSpPr/>
          <p:nvPr/>
        </p:nvSpPr>
        <p:spPr>
          <a:xfrm>
            <a:off x="8720738" y="1889697"/>
            <a:ext cx="961659" cy="261610"/>
          </a:xfrm>
          <a:prstGeom prst="rect">
            <a:avLst/>
          </a:prstGeom>
        </p:spPr>
        <p:txBody>
          <a:bodyPr wrap="square">
            <a:spAutoFit/>
          </a:bodyPr>
          <a:lstStyle/>
          <a:p>
            <a:pPr algn="ctr" fontAlgn="base">
              <a:spcBef>
                <a:spcPct val="0"/>
              </a:spcBef>
              <a:spcAft>
                <a:spcPct val="0"/>
              </a:spcAft>
            </a:pPr>
            <a:r>
              <a:rPr lang="zh-CN" altLang="en-US" sz="1100" b="1" dirty="0" smtClean="0">
                <a:solidFill>
                  <a:srgbClr val="FFC000"/>
                </a:solidFill>
                <a:latin typeface="微软雅黑" panose="020B0503020204020204" pitchFamily="34" charset="-122"/>
              </a:rPr>
              <a:t>访问</a:t>
            </a:r>
            <a:r>
              <a:rPr lang="zh-CN" altLang="en-US" sz="1100" b="1" dirty="0">
                <a:solidFill>
                  <a:srgbClr val="FFC000"/>
                </a:solidFill>
                <a:latin typeface="微软雅黑" panose="020B0503020204020204" pitchFamily="34" charset="-122"/>
              </a:rPr>
              <a:t>流量</a:t>
            </a:r>
            <a:endParaRPr lang="zh-CN" altLang="en-US" sz="1100" b="1" dirty="0">
              <a:solidFill>
                <a:srgbClr val="FFC000"/>
              </a:solidFill>
              <a:ea typeface="宋体" charset="-122"/>
            </a:endParaRPr>
          </a:p>
        </p:txBody>
      </p:sp>
      <p:sp>
        <p:nvSpPr>
          <p:cNvPr id="107" name="矩形 106"/>
          <p:cNvSpPr/>
          <p:nvPr/>
        </p:nvSpPr>
        <p:spPr>
          <a:xfrm>
            <a:off x="7810617" y="2378875"/>
            <a:ext cx="818427" cy="246221"/>
          </a:xfrm>
          <a:prstGeom prst="rect">
            <a:avLst/>
          </a:prstGeom>
          <a:noFill/>
        </p:spPr>
        <p:txBody>
          <a:bodyPr wrap="square" rtlCol="0">
            <a:spAutoFit/>
          </a:bodyPr>
          <a:lstStyle/>
          <a:p>
            <a:r>
              <a:rPr lang="zh-CN" altLang="en-US" sz="1000" b="1" dirty="0" smtClean="0">
                <a:solidFill>
                  <a:srgbClr val="FF0000"/>
                </a:solidFill>
                <a:latin typeface="+mn-ea"/>
              </a:rPr>
              <a:t>防火墙阻断</a:t>
            </a:r>
            <a:endParaRPr lang="en-US" altLang="zh-CN" sz="1000" b="1" dirty="0">
              <a:solidFill>
                <a:srgbClr val="FF0000"/>
              </a:solidFill>
              <a:latin typeface="+mn-ea"/>
            </a:endParaRPr>
          </a:p>
        </p:txBody>
      </p:sp>
      <p:sp>
        <p:nvSpPr>
          <p:cNvPr id="108" name="矩形 107"/>
          <p:cNvSpPr/>
          <p:nvPr/>
        </p:nvSpPr>
        <p:spPr>
          <a:xfrm>
            <a:off x="7736094" y="2651782"/>
            <a:ext cx="1246669" cy="200055"/>
          </a:xfrm>
          <a:prstGeom prst="rect">
            <a:avLst/>
          </a:prstGeom>
          <a:noFill/>
        </p:spPr>
        <p:txBody>
          <a:bodyPr wrap="square" rtlCol="0">
            <a:spAutoFit/>
          </a:bodyPr>
          <a:lstStyle/>
          <a:p>
            <a:r>
              <a:rPr lang="en-US" altLang="zh-CN" sz="700" b="1" dirty="0" smtClean="0">
                <a:solidFill>
                  <a:srgbClr val="FF0000"/>
                </a:solidFill>
                <a:latin typeface="+mn-ea"/>
              </a:rPr>
              <a:t>IP</a:t>
            </a:r>
            <a:r>
              <a:rPr lang="zh-CN" altLang="en-US" sz="700" b="1" dirty="0">
                <a:solidFill>
                  <a:srgbClr val="FF0000"/>
                </a:solidFill>
                <a:latin typeface="+mn-ea"/>
              </a:rPr>
              <a:t>：</a:t>
            </a:r>
            <a:r>
              <a:rPr lang="en-US" altLang="zh-CN" sz="700" b="1" u="sng" dirty="0" smtClean="0">
                <a:solidFill>
                  <a:srgbClr val="FF0000"/>
                </a:solidFill>
                <a:latin typeface="+mn-ea"/>
              </a:rPr>
              <a:t>172.168.10.20</a:t>
            </a:r>
            <a:endParaRPr lang="en-US" altLang="zh-CN" sz="700" b="1" u="sng" dirty="0">
              <a:solidFill>
                <a:srgbClr val="FF0000"/>
              </a:solidFill>
              <a:latin typeface="+mn-ea"/>
            </a:endParaRPr>
          </a:p>
        </p:txBody>
      </p:sp>
      <p:sp>
        <p:nvSpPr>
          <p:cNvPr id="109" name="TextBox 108"/>
          <p:cNvSpPr txBox="1"/>
          <p:nvPr/>
        </p:nvSpPr>
        <p:spPr>
          <a:xfrm>
            <a:off x="1888968" y="5639228"/>
            <a:ext cx="8391728" cy="369332"/>
          </a:xfrm>
          <a:prstGeom prst="rect">
            <a:avLst/>
          </a:prstGeom>
          <a:noFill/>
        </p:spPr>
        <p:txBody>
          <a:bodyPr wrap="square" rtlCol="0">
            <a:spAutoFit/>
          </a:bodyPr>
          <a:lstStyle/>
          <a:p>
            <a:pPr algn="ctr"/>
            <a:r>
              <a:rPr lang="zh-CN" altLang="en-US" b="1" dirty="0" smtClean="0">
                <a:solidFill>
                  <a:srgbClr val="FFFF00"/>
                </a:solidFill>
                <a:latin typeface="+mj-ea"/>
                <a:ea typeface="+mj-ea"/>
              </a:rPr>
              <a:t>通过设备间的信息共享，实现安全策略的智能优化</a:t>
            </a:r>
            <a:endParaRPr lang="zh-CN" altLang="en-US" b="1" dirty="0">
              <a:solidFill>
                <a:srgbClr val="FFFF00"/>
              </a:solidFill>
              <a:latin typeface="+mj-ea"/>
              <a:ea typeface="+mj-ea"/>
            </a:endParaRPr>
          </a:p>
        </p:txBody>
      </p:sp>
    </p:spTree>
    <p:extLst>
      <p:ext uri="{BB962C8B-B14F-4D97-AF65-F5344CB8AC3E}">
        <p14:creationId xmlns:p14="http://schemas.microsoft.com/office/powerpoint/2010/main" val="24212008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背景介绍</a:t>
            </a:r>
            <a:endParaRPr lang="zh-CN" altLang="en-US" dirty="0"/>
          </a:p>
        </p:txBody>
      </p:sp>
    </p:spTree>
    <p:extLst>
      <p:ext uri="{BB962C8B-B14F-4D97-AF65-F5344CB8AC3E}">
        <p14:creationId xmlns:p14="http://schemas.microsoft.com/office/powerpoint/2010/main" val="18437199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产品规划及示例</a:t>
            </a:r>
            <a:endParaRPr lang="zh-CN" altLang="en-US" dirty="0"/>
          </a:p>
        </p:txBody>
      </p:sp>
    </p:spTree>
    <p:extLst>
      <p:ext uri="{BB962C8B-B14F-4D97-AF65-F5344CB8AC3E}">
        <p14:creationId xmlns:p14="http://schemas.microsoft.com/office/powerpoint/2010/main" val="233604597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产品示例</a:t>
            </a:r>
            <a:r>
              <a:rPr lang="en-US" altLang="zh-CN" dirty="0" smtClean="0"/>
              <a:t>-</a:t>
            </a:r>
            <a:r>
              <a:rPr lang="zh-CN" altLang="en-US" dirty="0" smtClean="0"/>
              <a:t>实时安全</a:t>
            </a:r>
            <a:endParaRPr lang="zh-CN" altLang="en-US" dirty="0"/>
          </a:p>
        </p:txBody>
      </p:sp>
      <p:pic>
        <p:nvPicPr>
          <p:cNvPr id="1026" name="Picture 2" descr="C:\迪普科技\2-办公资料\产品资料\态势感知相关\态势感知\安全威胁态势感知平台二期效果图（真实数据）\态势感知截图\实时安全.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51682" y="764084"/>
            <a:ext cx="10284260" cy="56483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31909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产品示例</a:t>
            </a:r>
            <a:r>
              <a:rPr lang="en-US" altLang="zh-CN" dirty="0" smtClean="0"/>
              <a:t>-</a:t>
            </a:r>
            <a:r>
              <a:rPr lang="zh-CN" altLang="en-US" dirty="0" smtClean="0"/>
              <a:t>攻击分析</a:t>
            </a:r>
            <a:endParaRPr lang="zh-CN" altLang="en-US" dirty="0"/>
          </a:p>
        </p:txBody>
      </p:sp>
      <p:pic>
        <p:nvPicPr>
          <p:cNvPr id="2050" name="Picture 2" descr="C:\迪普科技\2-办公资料\产品资料\态势感知相关\态势感知\安全威胁态势感知平台二期效果图（真实数据）\态势感知截图\攻击分析1.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95" y="1743281"/>
            <a:ext cx="5926786" cy="3236581"/>
          </a:xfrm>
          <a:prstGeom prst="rect">
            <a:avLst/>
          </a:prstGeom>
          <a:noFill/>
          <a:extLst>
            <a:ext uri="{909E8E84-426E-40DD-AFC4-6F175D3DCCD1}">
              <a14:hiddenFill xmlns:a14="http://schemas.microsoft.com/office/drawing/2010/main">
                <a:solidFill>
                  <a:srgbClr val="FFFFFF"/>
                </a:solidFill>
              </a14:hiddenFill>
            </a:ext>
          </a:extLst>
        </p:spPr>
      </p:pic>
      <p:pic>
        <p:nvPicPr>
          <p:cNvPr id="2051" name="Picture 3" descr="C:\迪普科技\2-办公资料\产品资料\态势感知相关\态势感知\安全威胁态势感知平台二期效果图（真实数据）\态势感知截图\攻击分析2.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71057" y="1743281"/>
            <a:ext cx="5926787" cy="323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51710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产品示例</a:t>
            </a:r>
            <a:r>
              <a:rPr lang="en-US" altLang="zh-CN" dirty="0" smtClean="0"/>
              <a:t>-</a:t>
            </a:r>
            <a:r>
              <a:rPr lang="zh-CN" altLang="en-US" dirty="0" smtClean="0"/>
              <a:t>攻击事件还原</a:t>
            </a:r>
            <a:r>
              <a:rPr lang="en-US" altLang="zh-CN" dirty="0" smtClean="0"/>
              <a:t>/</a:t>
            </a:r>
            <a:r>
              <a:rPr lang="zh-CN" altLang="en-US" dirty="0" smtClean="0"/>
              <a:t>被攻击主机分析</a:t>
            </a:r>
            <a:endParaRPr lang="zh-CN" altLang="en-US" dirty="0"/>
          </a:p>
        </p:txBody>
      </p:sp>
      <p:pic>
        <p:nvPicPr>
          <p:cNvPr id="3074" name="Picture 2" descr="C:\迪普科技\2-办公资料\产品资料\态势感知相关\态势感知\安全威胁态势感知平台二期效果图（真实数据）\态势感知截图\攻击事件还原.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3195" y="1708405"/>
            <a:ext cx="5950256" cy="3251721"/>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C:\迪普科技\2-办公资料\产品资料\态势感知相关\态势感知\安全威胁态势感知平台二期效果图（真实数据）\态势感知截图\被攻击主机分析.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55286" y="1708405"/>
            <a:ext cx="5950255" cy="3251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76987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2400" y="1769807"/>
            <a:ext cx="5802164" cy="3000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产品示例</a:t>
            </a:r>
            <a:r>
              <a:rPr lang="en-US" altLang="zh-CN" dirty="0" smtClean="0"/>
              <a:t>-</a:t>
            </a:r>
            <a:r>
              <a:rPr lang="zh-CN" altLang="en-US" dirty="0" smtClean="0"/>
              <a:t>攻击</a:t>
            </a:r>
            <a:r>
              <a:rPr lang="zh-CN" altLang="en-US" dirty="0" smtClean="0"/>
              <a:t>日志及明细</a:t>
            </a:r>
            <a:r>
              <a:rPr lang="zh-CN" altLang="en-US" dirty="0" smtClean="0"/>
              <a:t>查询</a:t>
            </a:r>
            <a:endParaRPr lang="zh-CN" altLang="en-US" dirty="0"/>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91635" y="1769806"/>
            <a:ext cx="5699011" cy="30008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55024248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gshape"/>
          <p:cNvSpPr/>
          <p:nvPr>
            <p:custDataLst>
              <p:tags r:id="rId1"/>
            </p:custDataLst>
          </p:nvPr>
        </p:nvSpPr>
        <p:spPr>
          <a:xfrm>
            <a:off x="2641000" y="1396707"/>
            <a:ext cx="6756400" cy="338667"/>
          </a:xfrm>
          <a:prstGeom prst="roundRect">
            <a:avLst/>
          </a:prstGeom>
          <a:gradFill flip="none" rotWithShape="1">
            <a:gsLst>
              <a:gs pos="0">
                <a:srgbClr val="2F3699"/>
              </a:gs>
              <a:gs pos="100000">
                <a:srgbClr val="272D7F"/>
              </a:gs>
            </a:gsLst>
            <a:lin ang="5400000" scaled="1"/>
            <a:tileRect/>
          </a:gradFill>
          <a:ln w="25400" cap="flat" cmpd="sng" algn="ctr">
            <a:noFill/>
            <a:prstDash val="solid"/>
          </a:ln>
          <a:effectLst>
            <a:reflection blurRad="6350" stA="50000" endA="300" endPos="55500" dist="50800" dir="5400000" sy="-100000" algn="bl" rotWithShape="0"/>
          </a:effectLst>
          <a:scene3d>
            <a:camera prst="orthographicFront"/>
            <a:lightRig rig="threePt" dir="t">
              <a:rot lat="0" lon="0" rev="8700000"/>
            </a:lightRig>
          </a:scene3d>
          <a:sp3d>
            <a:bevelT w="165100" h="19050"/>
          </a:sp3d>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sp>
        <p:nvSpPr>
          <p:cNvPr id="6" name="pgshape"/>
          <p:cNvSpPr txBox="1">
            <a:spLocks noChangeArrowheads="1"/>
          </p:cNvSpPr>
          <p:nvPr>
            <p:custDataLst>
              <p:tags r:id="rId2"/>
            </p:custDataLst>
          </p:nvPr>
        </p:nvSpPr>
        <p:spPr bwMode="auto">
          <a:xfrm>
            <a:off x="2334612" y="906756"/>
            <a:ext cx="635000"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pPr algn="ctr"/>
            <a:r>
              <a:rPr lang="en-US" altLang="zh-CN" sz="2400" b="1" dirty="0">
                <a:solidFill>
                  <a:srgbClr val="FFFF00"/>
                </a:solidFill>
                <a:latin typeface="Arial" charset="0"/>
              </a:rPr>
              <a:t>2016</a:t>
            </a:r>
          </a:p>
        </p:txBody>
      </p:sp>
      <p:cxnSp>
        <p:nvCxnSpPr>
          <p:cNvPr id="7" name="pgshape"/>
          <p:cNvCxnSpPr/>
          <p:nvPr/>
        </p:nvCxnSpPr>
        <p:spPr>
          <a:xfrm flipV="1">
            <a:off x="2641000"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8" name="pgshape"/>
          <p:cNvCxnSpPr/>
          <p:nvPr/>
        </p:nvCxnSpPr>
        <p:spPr>
          <a:xfrm flipV="1">
            <a:off x="32140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9" name="pgshape"/>
          <p:cNvCxnSpPr/>
          <p:nvPr/>
        </p:nvCxnSpPr>
        <p:spPr>
          <a:xfrm flipV="1">
            <a:off x="3733200"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10" name="pgshape"/>
          <p:cNvCxnSpPr/>
          <p:nvPr/>
        </p:nvCxnSpPr>
        <p:spPr>
          <a:xfrm flipV="1">
            <a:off x="43062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11" name="pgshape"/>
          <p:cNvCxnSpPr/>
          <p:nvPr/>
        </p:nvCxnSpPr>
        <p:spPr>
          <a:xfrm flipV="1">
            <a:off x="4861913"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12" name="pgshape"/>
          <p:cNvCxnSpPr/>
          <p:nvPr/>
        </p:nvCxnSpPr>
        <p:spPr>
          <a:xfrm flipV="1">
            <a:off x="54365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sp>
        <p:nvSpPr>
          <p:cNvPr id="13" name="pgshape"/>
          <p:cNvSpPr txBox="1">
            <a:spLocks noChangeArrowheads="1"/>
          </p:cNvSpPr>
          <p:nvPr>
            <p:custDataLst>
              <p:tags r:id="rId3"/>
            </p:custDataLst>
          </p:nvPr>
        </p:nvSpPr>
        <p:spPr bwMode="auto">
          <a:xfrm>
            <a:off x="3779228" y="1401266"/>
            <a:ext cx="563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1</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4" name="pgshape"/>
          <p:cNvSpPr txBox="1">
            <a:spLocks noChangeArrowheads="1"/>
          </p:cNvSpPr>
          <p:nvPr>
            <p:custDataLst>
              <p:tags r:id="rId4"/>
            </p:custDataLst>
          </p:nvPr>
        </p:nvSpPr>
        <p:spPr bwMode="auto">
          <a:xfrm>
            <a:off x="4353018" y="1401266"/>
            <a:ext cx="563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2</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5" name="pgshape"/>
          <p:cNvSpPr txBox="1">
            <a:spLocks noChangeArrowheads="1"/>
          </p:cNvSpPr>
          <p:nvPr>
            <p:custDataLst>
              <p:tags r:id="rId5"/>
            </p:custDataLst>
          </p:nvPr>
        </p:nvSpPr>
        <p:spPr bwMode="auto">
          <a:xfrm>
            <a:off x="4926807" y="1401266"/>
            <a:ext cx="563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3</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6" name="pgshape"/>
          <p:cNvSpPr txBox="1">
            <a:spLocks noChangeArrowheads="1"/>
          </p:cNvSpPr>
          <p:nvPr>
            <p:custDataLst>
              <p:tags r:id="rId6"/>
            </p:custDataLst>
          </p:nvPr>
        </p:nvSpPr>
        <p:spPr bwMode="auto">
          <a:xfrm>
            <a:off x="5500597" y="1401266"/>
            <a:ext cx="563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4</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7" name="pgshape"/>
          <p:cNvSpPr txBox="1">
            <a:spLocks noChangeArrowheads="1"/>
          </p:cNvSpPr>
          <p:nvPr>
            <p:custDataLst>
              <p:tags r:id="rId7"/>
            </p:custDataLst>
          </p:nvPr>
        </p:nvSpPr>
        <p:spPr bwMode="auto">
          <a:xfrm>
            <a:off x="6074386" y="1401266"/>
            <a:ext cx="563562"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5</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18" name="pgshape"/>
          <p:cNvSpPr txBox="1">
            <a:spLocks noChangeArrowheads="1"/>
          </p:cNvSpPr>
          <p:nvPr>
            <p:custDataLst>
              <p:tags r:id="rId8"/>
            </p:custDataLst>
          </p:nvPr>
        </p:nvSpPr>
        <p:spPr bwMode="auto">
          <a:xfrm>
            <a:off x="6648175" y="1401266"/>
            <a:ext cx="56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6</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cxnSp>
        <p:nvCxnSpPr>
          <p:cNvPr id="19" name="pgshape"/>
          <p:cNvCxnSpPr/>
          <p:nvPr/>
        </p:nvCxnSpPr>
        <p:spPr>
          <a:xfrm flipV="1">
            <a:off x="5992213"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0" name="pgshape"/>
          <p:cNvCxnSpPr/>
          <p:nvPr/>
        </p:nvCxnSpPr>
        <p:spPr>
          <a:xfrm flipV="1">
            <a:off x="6565300"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1" name="pgshape"/>
          <p:cNvCxnSpPr/>
          <p:nvPr/>
        </p:nvCxnSpPr>
        <p:spPr>
          <a:xfrm flipV="1">
            <a:off x="71383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2" name="pgshape"/>
          <p:cNvCxnSpPr/>
          <p:nvPr/>
        </p:nvCxnSpPr>
        <p:spPr>
          <a:xfrm flipV="1">
            <a:off x="7694013"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3" name="pgshape"/>
          <p:cNvCxnSpPr/>
          <p:nvPr/>
        </p:nvCxnSpPr>
        <p:spPr>
          <a:xfrm flipV="1">
            <a:off x="8268688"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cxnSp>
        <p:nvCxnSpPr>
          <p:cNvPr id="24" name="pgshape"/>
          <p:cNvCxnSpPr/>
          <p:nvPr/>
        </p:nvCxnSpPr>
        <p:spPr>
          <a:xfrm flipV="1">
            <a:off x="8824313" y="1226593"/>
            <a:ext cx="0" cy="169862"/>
          </a:xfrm>
          <a:prstGeom prst="line">
            <a:avLst/>
          </a:prstGeom>
          <a:ln w="25400">
            <a:solidFill>
              <a:srgbClr val="7D7D7D"/>
            </a:solidFill>
          </a:ln>
        </p:spPr>
        <p:style>
          <a:lnRef idx="1">
            <a:schemeClr val="accent1"/>
          </a:lnRef>
          <a:fillRef idx="0">
            <a:schemeClr val="accent1"/>
          </a:fillRef>
          <a:effectRef idx="0">
            <a:schemeClr val="accent1"/>
          </a:effectRef>
          <a:fontRef idx="minor">
            <a:schemeClr val="tx1"/>
          </a:fontRef>
        </p:style>
      </p:cxnSp>
      <p:sp>
        <p:nvSpPr>
          <p:cNvPr id="25" name="pgshape"/>
          <p:cNvSpPr txBox="1">
            <a:spLocks noChangeArrowheads="1"/>
          </p:cNvSpPr>
          <p:nvPr>
            <p:custDataLst>
              <p:tags r:id="rId9"/>
            </p:custDataLst>
          </p:nvPr>
        </p:nvSpPr>
        <p:spPr bwMode="auto">
          <a:xfrm>
            <a:off x="7220377" y="1401713"/>
            <a:ext cx="56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7</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26" name="pgshape"/>
          <p:cNvSpPr txBox="1">
            <a:spLocks noChangeArrowheads="1"/>
          </p:cNvSpPr>
          <p:nvPr>
            <p:custDataLst>
              <p:tags r:id="rId10"/>
            </p:custDataLst>
          </p:nvPr>
        </p:nvSpPr>
        <p:spPr bwMode="auto">
          <a:xfrm>
            <a:off x="7747392" y="1401713"/>
            <a:ext cx="563563"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8</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27" name="pgshape"/>
          <p:cNvSpPr txBox="1">
            <a:spLocks noChangeArrowheads="1"/>
          </p:cNvSpPr>
          <p:nvPr>
            <p:custDataLst>
              <p:tags r:id="rId11"/>
            </p:custDataLst>
          </p:nvPr>
        </p:nvSpPr>
        <p:spPr bwMode="auto">
          <a:xfrm>
            <a:off x="8323456" y="1401713"/>
            <a:ext cx="53542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9</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28" name="pgshape"/>
          <p:cNvSpPr txBox="1">
            <a:spLocks noChangeArrowheads="1"/>
          </p:cNvSpPr>
          <p:nvPr>
            <p:custDataLst>
              <p:tags r:id="rId12"/>
            </p:custDataLst>
          </p:nvPr>
        </p:nvSpPr>
        <p:spPr bwMode="auto">
          <a:xfrm>
            <a:off x="8883221" y="1401713"/>
            <a:ext cx="61593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10</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29" name="pgshape"/>
          <p:cNvSpPr txBox="1">
            <a:spLocks noChangeArrowheads="1"/>
          </p:cNvSpPr>
          <p:nvPr>
            <p:custDataLst>
              <p:tags r:id="rId13"/>
            </p:custDataLst>
          </p:nvPr>
        </p:nvSpPr>
        <p:spPr bwMode="auto">
          <a:xfrm>
            <a:off x="2634824" y="1401266"/>
            <a:ext cx="56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11</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sp>
        <p:nvSpPr>
          <p:cNvPr id="30" name="pgshape"/>
          <p:cNvSpPr txBox="1">
            <a:spLocks noChangeArrowheads="1"/>
          </p:cNvSpPr>
          <p:nvPr>
            <p:custDataLst>
              <p:tags r:id="rId14"/>
            </p:custDataLst>
          </p:nvPr>
        </p:nvSpPr>
        <p:spPr bwMode="auto">
          <a:xfrm>
            <a:off x="3207026" y="1401266"/>
            <a:ext cx="561975"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r>
              <a:rPr lang="en-US" altLang="zh-CN" sz="1400" dirty="0" smtClean="0">
                <a:solidFill>
                  <a:srgbClr val="FFFFFF"/>
                </a:solidFill>
                <a:latin typeface="Arial" charset="0"/>
              </a:rPr>
              <a:t>12</a:t>
            </a:r>
            <a:r>
              <a:rPr lang="zh-CN" altLang="en-US" sz="1400" dirty="0" smtClean="0">
                <a:solidFill>
                  <a:srgbClr val="FFFFFF"/>
                </a:solidFill>
                <a:latin typeface="Arial" charset="0"/>
              </a:rPr>
              <a:t>月</a:t>
            </a:r>
            <a:endParaRPr lang="en-US" altLang="zh-CN" sz="1400" dirty="0">
              <a:solidFill>
                <a:srgbClr val="FFFFFF"/>
              </a:solidFill>
              <a:latin typeface="Arial" charset="0"/>
            </a:endParaRPr>
          </a:p>
        </p:txBody>
      </p:sp>
      <p:cxnSp>
        <p:nvCxnSpPr>
          <p:cNvPr id="31" name="pgshape"/>
          <p:cNvCxnSpPr/>
          <p:nvPr/>
        </p:nvCxnSpPr>
        <p:spPr>
          <a:xfrm flipV="1">
            <a:off x="9397400" y="1226593"/>
            <a:ext cx="0" cy="169862"/>
          </a:xfrm>
          <a:prstGeom prst="line">
            <a:avLst/>
          </a:prstGeom>
          <a:ln w="25400">
            <a:solidFill>
              <a:schemeClr val="lt2"/>
            </a:solidFill>
          </a:ln>
        </p:spPr>
        <p:style>
          <a:lnRef idx="1">
            <a:schemeClr val="accent1"/>
          </a:lnRef>
          <a:fillRef idx="0">
            <a:schemeClr val="accent1"/>
          </a:fillRef>
          <a:effectRef idx="0">
            <a:schemeClr val="accent1"/>
          </a:effectRef>
          <a:fontRef idx="minor">
            <a:schemeClr val="tx1"/>
          </a:fontRef>
        </p:style>
      </p:cxnSp>
      <p:sp>
        <p:nvSpPr>
          <p:cNvPr id="32" name="pgshape"/>
          <p:cNvSpPr txBox="1">
            <a:spLocks noChangeArrowheads="1"/>
          </p:cNvSpPr>
          <p:nvPr>
            <p:custDataLst>
              <p:tags r:id="rId15"/>
            </p:custDataLst>
          </p:nvPr>
        </p:nvSpPr>
        <p:spPr bwMode="auto">
          <a:xfrm>
            <a:off x="3769001" y="888455"/>
            <a:ext cx="635000"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defRPr sz="3200">
                <a:solidFill>
                  <a:schemeClr val="tx1"/>
                </a:solidFill>
                <a:latin typeface="Calibri" pitchFamily="34" charset="0"/>
                <a:ea typeface="宋体" charset="-122"/>
                <a:sym typeface="Calibri" pitchFamily="34" charset="0"/>
              </a:defRPr>
            </a:lvl1pPr>
            <a:lvl2pPr>
              <a:defRPr sz="2800">
                <a:solidFill>
                  <a:schemeClr val="tx1"/>
                </a:solidFill>
                <a:latin typeface="Calibri" pitchFamily="34" charset="0"/>
                <a:ea typeface="宋体" charset="-122"/>
                <a:sym typeface="Calibri" pitchFamily="34" charset="0"/>
              </a:defRPr>
            </a:lvl2pPr>
            <a:lvl3pPr>
              <a:defRPr sz="2400">
                <a:solidFill>
                  <a:schemeClr val="tx1"/>
                </a:solidFill>
                <a:latin typeface="Calibri" pitchFamily="34" charset="0"/>
                <a:ea typeface="宋体" charset="-122"/>
                <a:sym typeface="Calibri" pitchFamily="34" charset="0"/>
              </a:defRPr>
            </a:lvl3pPr>
            <a:lvl4pPr>
              <a:defRPr sz="2000">
                <a:solidFill>
                  <a:schemeClr val="tx1"/>
                </a:solidFill>
                <a:latin typeface="Calibri" pitchFamily="34" charset="0"/>
                <a:ea typeface="宋体" charset="-122"/>
                <a:sym typeface="Calibri" pitchFamily="34" charset="0"/>
              </a:defRPr>
            </a:lvl4pPr>
            <a:lvl5pPr>
              <a:defRPr sz="2000">
                <a:solidFill>
                  <a:schemeClr val="tx1"/>
                </a:solidFill>
                <a:latin typeface="Calibri" pitchFamily="34" charset="0"/>
                <a:ea typeface="宋体" charset="-122"/>
                <a:sym typeface="Calibri" pitchFamily="34" charset="0"/>
              </a:defRPr>
            </a:lvl5pPr>
            <a:lvl6pPr>
              <a:buFont typeface="Arial" charset="0"/>
              <a:defRPr sz="2000">
                <a:solidFill>
                  <a:schemeClr val="tx1"/>
                </a:solidFill>
                <a:latin typeface="Calibri" pitchFamily="34" charset="0"/>
                <a:ea typeface="宋体" charset="-122"/>
                <a:sym typeface="Calibri" pitchFamily="34" charset="0"/>
              </a:defRPr>
            </a:lvl6pPr>
            <a:lvl7pPr>
              <a:buFont typeface="Arial" charset="0"/>
              <a:defRPr sz="2000">
                <a:solidFill>
                  <a:schemeClr val="tx1"/>
                </a:solidFill>
                <a:latin typeface="Calibri" pitchFamily="34" charset="0"/>
                <a:ea typeface="宋体" charset="-122"/>
                <a:sym typeface="Calibri" pitchFamily="34" charset="0"/>
              </a:defRPr>
            </a:lvl7pPr>
            <a:lvl8pPr>
              <a:buFont typeface="Arial" charset="0"/>
              <a:defRPr sz="2000">
                <a:solidFill>
                  <a:schemeClr val="tx1"/>
                </a:solidFill>
                <a:latin typeface="Calibri" pitchFamily="34" charset="0"/>
                <a:ea typeface="宋体" charset="-122"/>
                <a:sym typeface="Calibri" pitchFamily="34" charset="0"/>
              </a:defRPr>
            </a:lvl8pPr>
            <a:lvl9pPr>
              <a:buFont typeface="Arial" charset="0"/>
              <a:defRPr sz="2000">
                <a:solidFill>
                  <a:schemeClr val="tx1"/>
                </a:solidFill>
                <a:latin typeface="Calibri" pitchFamily="34" charset="0"/>
                <a:ea typeface="宋体" charset="-122"/>
                <a:sym typeface="Calibri" pitchFamily="34" charset="0"/>
              </a:defRPr>
            </a:lvl9pPr>
          </a:lstStyle>
          <a:p>
            <a:pPr algn="ctr"/>
            <a:r>
              <a:rPr lang="en-US" altLang="zh-CN" sz="2400" b="1" dirty="0">
                <a:solidFill>
                  <a:srgbClr val="FFFF00"/>
                </a:solidFill>
                <a:latin typeface="Arial" charset="0"/>
              </a:rPr>
              <a:t>2017</a:t>
            </a:r>
          </a:p>
        </p:txBody>
      </p:sp>
      <p:grpSp>
        <p:nvGrpSpPr>
          <p:cNvPr id="33" name="组合 32"/>
          <p:cNvGrpSpPr/>
          <p:nvPr/>
        </p:nvGrpSpPr>
        <p:grpSpPr>
          <a:xfrm>
            <a:off x="2525113" y="1704346"/>
            <a:ext cx="254000" cy="4104396"/>
            <a:chOff x="1077913" y="1468438"/>
            <a:chExt cx="254000" cy="4264025"/>
          </a:xfrm>
        </p:grpSpPr>
        <p:cxnSp>
          <p:nvCxnSpPr>
            <p:cNvPr id="34" name="intervalshape"/>
            <p:cNvCxnSpPr/>
            <p:nvPr/>
          </p:nvCxnSpPr>
          <p:spPr bwMode="auto">
            <a:xfrm>
              <a:off x="1195388" y="1711325"/>
              <a:ext cx="0" cy="4021138"/>
            </a:xfrm>
            <a:prstGeom prst="line">
              <a:avLst/>
            </a:prstGeom>
            <a:ln w="1270">
              <a:solidFill>
                <a:srgbClr val="CCCCCC"/>
              </a:solidFill>
            </a:ln>
          </p:spPr>
          <p:style>
            <a:lnRef idx="1">
              <a:schemeClr val="accent1"/>
            </a:lnRef>
            <a:fillRef idx="0">
              <a:schemeClr val="accent1"/>
            </a:fillRef>
            <a:effectRef idx="0">
              <a:schemeClr val="accent1"/>
            </a:effectRef>
            <a:fontRef idx="minor">
              <a:schemeClr val="tx1"/>
            </a:fontRef>
          </p:style>
        </p:cxnSp>
        <p:sp>
          <p:nvSpPr>
            <p:cNvPr id="35" name="milestoneshape"/>
            <p:cNvSpPr/>
            <p:nvPr/>
          </p:nvSpPr>
          <p:spPr bwMode="auto">
            <a:xfrm rot="10800000">
              <a:off x="1077913" y="1468438"/>
              <a:ext cx="254000" cy="372448"/>
            </a:xfrm>
            <a:prstGeom prst="flowChartMerge">
              <a:avLst/>
            </a:prstGeom>
            <a:solidFill>
              <a:srgbClr val="1AAA42"/>
            </a:solidFill>
            <a:ln w="25400" cap="flat" cmpd="sng" algn="ctr">
              <a:noFill/>
              <a:prstDash val="solid"/>
            </a:ln>
            <a:effectLst>
              <a:outerShdw blurRad="63500">
                <a:scrgbClr r="0" g="0" b="0">
                  <a:alpha val="50000"/>
                </a:scrgbClr>
              </a:outerShdw>
            </a:effectLst>
            <a:scene3d>
              <a:camera prst="orthographicFront"/>
              <a:lightRig rig="threePt" dir="t"/>
            </a:scene3d>
            <a:sp3d>
              <a:bevelT h="12700"/>
            </a:sp3d>
            <a:extLst>
              <a:ext uri="{91240B29-F687-4F45-9708-019B960494DF}">
                <a14:hiddenLine xmlns:a14="http://schemas.microsoft.com/office/drawing/2010/main" w="25400" cap="flat" cmpd="sng" algn="ctr">
                  <a:solidFill>
                    <a:schemeClr val="accent1">
                      <a:shade val="50000"/>
                    </a:schemeClr>
                  </a:solidFill>
                  <a:prstDash val="solid"/>
                </a14:hiddenLine>
              </a:ext>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sp>
        <p:nvSpPr>
          <p:cNvPr id="36" name="intervalshape"/>
          <p:cNvSpPr>
            <a:spLocks/>
          </p:cNvSpPr>
          <p:nvPr>
            <p:custDataLst>
              <p:tags r:id="rId16"/>
            </p:custDataLst>
          </p:nvPr>
        </p:nvSpPr>
        <p:spPr bwMode="auto">
          <a:xfrm>
            <a:off x="2065764" y="2169961"/>
            <a:ext cx="1158687" cy="327599"/>
          </a:xfrm>
          <a:prstGeom prst="roundRect">
            <a:avLst/>
          </a:prstGeom>
          <a:ln/>
          <a:extLst>
            <a:ext uri="{53640926-AAD7-44D8-BBD7-CCE9431645EC}">
              <a14:shadowObscured xmlns:a14="http://schemas.microsoft.com/office/drawing/2010/main" val="1"/>
            </a:ext>
          </a:extLst>
        </p:spPr>
        <p:style>
          <a:lnRef idx="1">
            <a:schemeClr val="accent6"/>
          </a:lnRef>
          <a:fillRef idx="3">
            <a:schemeClr val="accent6"/>
          </a:fillRef>
          <a:effectRef idx="2">
            <a:schemeClr val="accent6"/>
          </a:effectRef>
          <a:fontRef idx="minor">
            <a:schemeClr val="lt1"/>
          </a:fontRef>
        </p:style>
        <p:txBody>
          <a:bodyPr vert="horz" wrap="none" lIns="0" tIns="19050" rIns="0" bIns="6350" anchor="ctr">
            <a:noAutofit/>
          </a:bodyPr>
          <a:lstStyle/>
          <a:p>
            <a:pPr algn="ctr">
              <a:defRPr/>
            </a:pPr>
            <a:r>
              <a:rPr lang="zh-CN" altLang="en-US" sz="1100" b="1" dirty="0" smtClean="0">
                <a:solidFill>
                  <a:schemeClr val="tx1"/>
                </a:solidFill>
                <a:latin typeface="微软雅黑" panose="020B0503020204020204" pitchFamily="34" charset="-122"/>
                <a:ea typeface="微软雅黑" panose="020B0503020204020204" pitchFamily="34" charset="-122"/>
              </a:rPr>
              <a:t>实时攻击监控</a:t>
            </a:r>
            <a:endParaRPr lang="en-US" sz="1100" b="1" dirty="0">
              <a:solidFill>
                <a:schemeClr val="tx1"/>
              </a:solidFill>
              <a:latin typeface="微软雅黑" panose="020B0503020204020204" pitchFamily="34" charset="-122"/>
              <a:ea typeface="微软雅黑" panose="020B0503020204020204" pitchFamily="34" charset="-122"/>
            </a:endParaRPr>
          </a:p>
        </p:txBody>
      </p:sp>
      <p:grpSp>
        <p:nvGrpSpPr>
          <p:cNvPr id="40" name="组合 39"/>
          <p:cNvGrpSpPr/>
          <p:nvPr/>
        </p:nvGrpSpPr>
        <p:grpSpPr>
          <a:xfrm>
            <a:off x="9306847" y="1704346"/>
            <a:ext cx="254000" cy="4104396"/>
            <a:chOff x="7826757" y="1468438"/>
            <a:chExt cx="254000" cy="4246562"/>
          </a:xfrm>
        </p:grpSpPr>
        <p:cxnSp>
          <p:nvCxnSpPr>
            <p:cNvPr id="41" name="intervalshape"/>
            <p:cNvCxnSpPr/>
            <p:nvPr/>
          </p:nvCxnSpPr>
          <p:spPr bwMode="auto">
            <a:xfrm>
              <a:off x="7939088" y="1693863"/>
              <a:ext cx="0" cy="4021137"/>
            </a:xfrm>
            <a:prstGeom prst="line">
              <a:avLst/>
            </a:prstGeom>
            <a:ln w="1270">
              <a:solidFill>
                <a:srgbClr val="CCCCCC"/>
              </a:solidFill>
            </a:ln>
          </p:spPr>
          <p:style>
            <a:lnRef idx="1">
              <a:schemeClr val="accent1"/>
            </a:lnRef>
            <a:fillRef idx="0">
              <a:schemeClr val="accent1"/>
            </a:fillRef>
            <a:effectRef idx="0">
              <a:schemeClr val="accent1"/>
            </a:effectRef>
            <a:fontRef idx="minor">
              <a:schemeClr val="tx1"/>
            </a:fontRef>
          </p:style>
        </p:cxnSp>
        <p:sp>
          <p:nvSpPr>
            <p:cNvPr id="42" name="milestoneshape"/>
            <p:cNvSpPr/>
            <p:nvPr/>
          </p:nvSpPr>
          <p:spPr bwMode="auto">
            <a:xfrm rot="10800000">
              <a:off x="7826757" y="1468438"/>
              <a:ext cx="254000" cy="372475"/>
            </a:xfrm>
            <a:prstGeom prst="flowChartMerge">
              <a:avLst/>
            </a:prstGeom>
            <a:solidFill>
              <a:srgbClr val="FFC000"/>
            </a:solidFill>
            <a:ln w="25400" cap="flat" cmpd="sng" algn="ctr">
              <a:noFill/>
              <a:prstDash val="solid"/>
            </a:ln>
            <a:effectLst>
              <a:outerShdw blurRad="63500">
                <a:scrgbClr r="0" g="0" b="0">
                  <a:alpha val="50000"/>
                </a:scrgbClr>
              </a:outerShdw>
            </a:effectLst>
            <a:scene3d>
              <a:camera prst="orthographicFront"/>
              <a:lightRig rig="threePt" dir="t"/>
            </a:scene3d>
            <a:sp3d>
              <a:bevelT h="12700"/>
            </a:sp3d>
            <a:ex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prstClr val="white"/>
                </a:solidFill>
              </a:endParaRPr>
            </a:p>
          </p:txBody>
        </p:sp>
      </p:grpSp>
      <p:sp>
        <p:nvSpPr>
          <p:cNvPr id="43" name="intervalshape"/>
          <p:cNvSpPr>
            <a:spLocks/>
          </p:cNvSpPr>
          <p:nvPr>
            <p:custDataLst>
              <p:tags r:id="rId17"/>
            </p:custDataLst>
          </p:nvPr>
        </p:nvSpPr>
        <p:spPr bwMode="auto">
          <a:xfrm>
            <a:off x="2065764" y="2602009"/>
            <a:ext cx="1158687" cy="327599"/>
          </a:xfrm>
          <a:prstGeom prst="roundRect">
            <a:avLst/>
          </a:prstGeom>
          <a:ln/>
          <a:extLst>
            <a:ext uri="{53640926-AAD7-44D8-BBD7-CCE9431645EC}">
              <a14:shadowObscured xmlns:a14="http://schemas.microsoft.com/office/drawing/2010/main" val="1"/>
            </a:ext>
          </a:extLst>
        </p:spPr>
        <p:style>
          <a:lnRef idx="1">
            <a:schemeClr val="accent6"/>
          </a:lnRef>
          <a:fillRef idx="3">
            <a:schemeClr val="accent6"/>
          </a:fillRef>
          <a:effectRef idx="2">
            <a:schemeClr val="accent6"/>
          </a:effectRef>
          <a:fontRef idx="minor">
            <a:schemeClr val="lt1"/>
          </a:fontRef>
        </p:style>
        <p:txBody>
          <a:bodyPr vert="horz" wrap="none" lIns="0" tIns="19050" rIns="0" bIns="6350" anchor="ctr">
            <a:noAutofit/>
          </a:bodyPr>
          <a:lstStyle/>
          <a:p>
            <a:pPr algn="ctr">
              <a:defRPr/>
            </a:pPr>
            <a:r>
              <a:rPr lang="zh-CN" altLang="en-US" sz="1100" b="1" dirty="0" smtClean="0">
                <a:solidFill>
                  <a:schemeClr val="tx1"/>
                </a:solidFill>
                <a:latin typeface="微软雅黑" panose="020B0503020204020204" pitchFamily="34" charset="-122"/>
                <a:ea typeface="微软雅黑" panose="020B0503020204020204" pitchFamily="34" charset="-122"/>
              </a:rPr>
              <a:t>实时态势展示</a:t>
            </a:r>
            <a:endParaRPr lang="en-US" sz="1100" b="1" dirty="0">
              <a:solidFill>
                <a:schemeClr val="tx1"/>
              </a:solidFill>
              <a:latin typeface="微软雅黑" panose="020B0503020204020204" pitchFamily="34" charset="-122"/>
              <a:ea typeface="微软雅黑" panose="020B0503020204020204" pitchFamily="34" charset="-122"/>
            </a:endParaRPr>
          </a:p>
        </p:txBody>
      </p:sp>
      <p:sp>
        <p:nvSpPr>
          <p:cNvPr id="44" name="intervalshape"/>
          <p:cNvSpPr>
            <a:spLocks/>
          </p:cNvSpPr>
          <p:nvPr>
            <p:custDataLst>
              <p:tags r:id="rId18"/>
            </p:custDataLst>
          </p:nvPr>
        </p:nvSpPr>
        <p:spPr bwMode="auto">
          <a:xfrm>
            <a:off x="3225527" y="3073624"/>
            <a:ext cx="2695049" cy="327599"/>
          </a:xfrm>
          <a:prstGeom prst="roundRect">
            <a:avLst/>
          </a:prstGeom>
          <a:ln/>
          <a:extLst>
            <a:ext uri="{53640926-AAD7-44D8-BBD7-CCE9431645EC}">
              <a14:shadowObscured xmlns:a14="http://schemas.microsoft.com/office/drawing/2010/main" val="1"/>
            </a:ext>
          </a:extLst>
        </p:spPr>
        <p:style>
          <a:lnRef idx="1">
            <a:schemeClr val="accent3"/>
          </a:lnRef>
          <a:fillRef idx="3">
            <a:schemeClr val="accent3"/>
          </a:fillRef>
          <a:effectRef idx="2">
            <a:schemeClr val="accent3"/>
          </a:effectRef>
          <a:fontRef idx="minor">
            <a:schemeClr val="lt1"/>
          </a:fontRef>
        </p:style>
        <p:txBody>
          <a:bodyPr vert="horz" wrap="none" lIns="0" tIns="19050" rIns="0" bIns="6350" anchor="ctr">
            <a:noAutofit/>
          </a:bodyPr>
          <a:lstStyle/>
          <a:p>
            <a:pPr lvl="1">
              <a:defRPr/>
            </a:pPr>
            <a:r>
              <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rPr>
              <a:t>历史态势</a:t>
            </a: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分析</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5" name="intervalshape"/>
          <p:cNvSpPr>
            <a:spLocks/>
          </p:cNvSpPr>
          <p:nvPr>
            <p:custDataLst>
              <p:tags r:id="rId19"/>
            </p:custDataLst>
          </p:nvPr>
        </p:nvSpPr>
        <p:spPr bwMode="auto">
          <a:xfrm>
            <a:off x="3225527" y="3485888"/>
            <a:ext cx="2695049" cy="327599"/>
          </a:xfrm>
          <a:prstGeom prst="roundRect">
            <a:avLst/>
          </a:prstGeom>
          <a:solidFill>
            <a:srgbClr val="00B0F0"/>
          </a:solidFill>
          <a:ln w="25400" cap="flat" cmpd="sng" algn="ctr">
            <a:noFill/>
            <a:prstDash val="solid"/>
          </a:ln>
          <a:effectLst>
            <a:outerShdw blurRad="63500">
              <a:scrgbClr r="0" g="0" b="0">
                <a:alpha val="50000"/>
              </a:scrgbClr>
            </a:outerShdw>
          </a:effectLst>
          <a:scene3d>
            <a:camera prst="orthographicFront"/>
            <a:lightRig rig="balanced" dir="t">
              <a:rot lat="0" lon="0" rev="8700000"/>
            </a:lightRig>
          </a:scene3d>
          <a:sp3d>
            <a:bevelT w="165100" h="12700"/>
          </a:sp3d>
          <a:extLst>
            <a:ext uri="{53640926-AAD7-44D8-BBD7-CCE9431645EC}">
              <a14:shadowObscured xmlns:a14="http://schemas.microsoft.com/office/drawing/2010/main" val="1"/>
            </a:ext>
          </a:extLst>
        </p:spPr>
        <p:style>
          <a:lnRef idx="2">
            <a:schemeClr val="accent1">
              <a:shade val="50000"/>
            </a:schemeClr>
          </a:lnRef>
          <a:fillRef idx="1">
            <a:schemeClr val="accent1"/>
          </a:fillRef>
          <a:effectRef idx="0">
            <a:schemeClr val="accent1"/>
          </a:effectRef>
          <a:fontRef idx="minor">
            <a:schemeClr val="lt1"/>
          </a:fontRef>
        </p:style>
        <p:txBody>
          <a:bodyPr vert="horz" wrap="none" lIns="0" tIns="19050" rIns="0" bIns="6350" anchor="ctr">
            <a:noAutofit/>
          </a:bodyPr>
          <a:lstStyle/>
          <a:p>
            <a:pPr lvl="1">
              <a:defRPr/>
            </a:pP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攻击事件还原分析</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7" name="intervalshape"/>
          <p:cNvSpPr>
            <a:spLocks/>
          </p:cNvSpPr>
          <p:nvPr>
            <p:custDataLst>
              <p:tags r:id="rId20"/>
            </p:custDataLst>
          </p:nvPr>
        </p:nvSpPr>
        <p:spPr bwMode="auto">
          <a:xfrm>
            <a:off x="6074385" y="4061952"/>
            <a:ext cx="3326571" cy="327599"/>
          </a:xfrm>
          <a:prstGeom prst="roundRect">
            <a:avLst/>
          </a:prstGeom>
          <a:ln/>
          <a:extLst>
            <a:ext uri="{53640926-AAD7-44D8-BBD7-CCE9431645EC}">
              <a14:shadowObscured xmlns:a14="http://schemas.microsoft.com/office/drawing/2010/main" val="1"/>
            </a:ext>
          </a:extLst>
        </p:spPr>
        <p:style>
          <a:lnRef idx="1">
            <a:schemeClr val="accent4"/>
          </a:lnRef>
          <a:fillRef idx="3">
            <a:schemeClr val="accent4"/>
          </a:fillRef>
          <a:effectRef idx="2">
            <a:schemeClr val="accent4"/>
          </a:effectRef>
          <a:fontRef idx="minor">
            <a:schemeClr val="lt1"/>
          </a:fontRef>
        </p:style>
        <p:txBody>
          <a:bodyPr vert="horz" wrap="none" lIns="0" tIns="19050" rIns="0" bIns="6350" anchor="ctr">
            <a:noAutofit/>
          </a:bodyPr>
          <a:lstStyle/>
          <a:p>
            <a:pPr lvl="1">
              <a:defRPr/>
            </a:pPr>
            <a:r>
              <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rPr>
              <a:t>Web</a:t>
            </a:r>
            <a:r>
              <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rPr>
              <a:t>黑客“画像”</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8" name="intervalshape"/>
          <p:cNvSpPr>
            <a:spLocks/>
          </p:cNvSpPr>
          <p:nvPr>
            <p:custDataLst>
              <p:tags r:id="rId21"/>
            </p:custDataLst>
          </p:nvPr>
        </p:nvSpPr>
        <p:spPr bwMode="auto">
          <a:xfrm>
            <a:off x="6074385" y="4501262"/>
            <a:ext cx="3326571" cy="327599"/>
          </a:xfrm>
          <a:prstGeom prst="roundRect">
            <a:avLst/>
          </a:prstGeom>
          <a:ln/>
          <a:extLst>
            <a:ext uri="{53640926-AAD7-44D8-BBD7-CCE9431645EC}">
              <a14:shadowObscured xmlns:a14="http://schemas.microsoft.com/office/drawing/2010/main" val="1"/>
            </a:ext>
          </a:extLst>
        </p:spPr>
        <p:style>
          <a:lnRef idx="1">
            <a:schemeClr val="accent6"/>
          </a:lnRef>
          <a:fillRef idx="3">
            <a:schemeClr val="accent6"/>
          </a:fillRef>
          <a:effectRef idx="2">
            <a:schemeClr val="accent6"/>
          </a:effectRef>
          <a:fontRef idx="minor">
            <a:schemeClr val="lt1"/>
          </a:fontRef>
        </p:style>
        <p:txBody>
          <a:bodyPr vert="horz" wrap="none" lIns="0" tIns="19050" rIns="0" bIns="6350" anchor="ctr">
            <a:noAutofit/>
          </a:bodyPr>
          <a:lstStyle/>
          <a:p>
            <a:pPr lvl="1">
              <a:defRPr/>
            </a:pP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异常流量分析、历史会话分析</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49" name="intervalshape"/>
          <p:cNvSpPr>
            <a:spLocks/>
          </p:cNvSpPr>
          <p:nvPr>
            <p:custDataLst>
              <p:tags r:id="rId22"/>
            </p:custDataLst>
          </p:nvPr>
        </p:nvSpPr>
        <p:spPr bwMode="auto">
          <a:xfrm>
            <a:off x="6074385" y="4940572"/>
            <a:ext cx="3326571" cy="327599"/>
          </a:xfrm>
          <a:prstGeom prst="roundRect">
            <a:avLst/>
          </a:prstGeom>
          <a:ln/>
          <a:extLst>
            <a:ext uri="{53640926-AAD7-44D8-BBD7-CCE9431645EC}">
              <a14:shadowObscured xmlns:a14="http://schemas.microsoft.com/office/drawing/2010/main" val="1"/>
            </a:ext>
          </a:extLst>
        </p:spPr>
        <p:style>
          <a:lnRef idx="1">
            <a:schemeClr val="accent5"/>
          </a:lnRef>
          <a:fillRef idx="3">
            <a:schemeClr val="accent5"/>
          </a:fillRef>
          <a:effectRef idx="2">
            <a:schemeClr val="accent5"/>
          </a:effectRef>
          <a:fontRef idx="minor">
            <a:schemeClr val="lt1"/>
          </a:fontRef>
        </p:style>
        <p:txBody>
          <a:bodyPr vert="horz" wrap="none" lIns="0" tIns="19050" rIns="0" bIns="6350" anchor="ctr">
            <a:noAutofit/>
          </a:bodyPr>
          <a:lstStyle/>
          <a:p>
            <a:pPr lvl="1">
              <a:defRPr/>
            </a:pPr>
            <a:r>
              <a:rPr lang="en-US" altLang="zh-CN" sz="1100" b="1" dirty="0" smtClean="0">
                <a:solidFill>
                  <a:schemeClr val="tx1">
                    <a:lumMod val="95000"/>
                    <a:lumOff val="5000"/>
                  </a:schemeClr>
                </a:solidFill>
                <a:latin typeface="微软雅黑" panose="020B0503020204020204" pitchFamily="34" charset="-122"/>
                <a:ea typeface="微软雅黑" panose="020B0503020204020204" pitchFamily="34" charset="-122"/>
              </a:rPr>
              <a:t>IP</a:t>
            </a:r>
            <a:r>
              <a:rPr lang="zh-CN" altLang="en-US" sz="1100" b="1" dirty="0">
                <a:solidFill>
                  <a:schemeClr val="tx1">
                    <a:lumMod val="95000"/>
                    <a:lumOff val="5000"/>
                  </a:schemeClr>
                </a:solidFill>
                <a:latin typeface="微软雅黑" panose="020B0503020204020204" pitchFamily="34" charset="-122"/>
                <a:ea typeface="微软雅黑" panose="020B0503020204020204" pitchFamily="34" charset="-122"/>
              </a:rPr>
              <a:t>信誉</a:t>
            </a: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库、域名信誉库、</a:t>
            </a:r>
            <a:r>
              <a:rPr lang="en-US" altLang="zh-CN" sz="1100" b="1" dirty="0" smtClean="0">
                <a:solidFill>
                  <a:schemeClr val="tx1">
                    <a:lumMod val="95000"/>
                    <a:lumOff val="5000"/>
                  </a:schemeClr>
                </a:solidFill>
                <a:latin typeface="微软雅黑" panose="020B0503020204020204" pitchFamily="34" charset="-122"/>
                <a:ea typeface="微软雅黑" panose="020B0503020204020204" pitchFamily="34" charset="-122"/>
              </a:rPr>
              <a:t>URL</a:t>
            </a: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信誉库设备联动</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50" name="intervalshape"/>
          <p:cNvSpPr>
            <a:spLocks/>
          </p:cNvSpPr>
          <p:nvPr>
            <p:custDataLst>
              <p:tags r:id="rId23"/>
            </p:custDataLst>
          </p:nvPr>
        </p:nvSpPr>
        <p:spPr bwMode="auto">
          <a:xfrm>
            <a:off x="6064159" y="5379881"/>
            <a:ext cx="3336798" cy="327599"/>
          </a:xfrm>
          <a:prstGeom prst="roundRect">
            <a:avLst/>
          </a:prstGeom>
          <a:ln/>
          <a:extLst>
            <a:ext uri="{53640926-AAD7-44D8-BBD7-CCE9431645EC}">
              <a14:shadowObscured xmlns:a14="http://schemas.microsoft.com/office/drawing/2010/main" val="1"/>
            </a:ext>
          </a:extLst>
        </p:spPr>
        <p:style>
          <a:lnRef idx="1">
            <a:schemeClr val="accent2"/>
          </a:lnRef>
          <a:fillRef idx="3">
            <a:schemeClr val="accent2"/>
          </a:fillRef>
          <a:effectRef idx="2">
            <a:schemeClr val="accent2"/>
          </a:effectRef>
          <a:fontRef idx="minor">
            <a:schemeClr val="lt1"/>
          </a:fontRef>
        </p:style>
        <p:txBody>
          <a:bodyPr vert="horz" wrap="none" lIns="0" tIns="19050" rIns="0" bIns="6350" anchor="ctr">
            <a:noAutofit/>
          </a:bodyPr>
          <a:lstStyle/>
          <a:p>
            <a:pPr lvl="1">
              <a:defRPr/>
            </a:pPr>
            <a:r>
              <a:rPr lang="en-US" altLang="zh-CN" sz="1100" b="1" dirty="0" err="1" smtClean="0">
                <a:solidFill>
                  <a:schemeClr val="tx1">
                    <a:lumMod val="95000"/>
                    <a:lumOff val="5000"/>
                  </a:schemeClr>
                </a:solidFill>
                <a:latin typeface="微软雅黑" panose="020B0503020204020204" pitchFamily="34" charset="-122"/>
                <a:ea typeface="微软雅黑" panose="020B0503020204020204" pitchFamily="34" charset="-122"/>
              </a:rPr>
              <a:t>DDoS</a:t>
            </a:r>
            <a:r>
              <a:rPr lang="zh-CN" altLang="en-US" sz="1100" b="1" dirty="0" smtClean="0">
                <a:solidFill>
                  <a:schemeClr val="tx1">
                    <a:lumMod val="95000"/>
                    <a:lumOff val="5000"/>
                  </a:schemeClr>
                </a:solidFill>
                <a:latin typeface="微软雅黑" panose="020B0503020204020204" pitchFamily="34" charset="-122"/>
                <a:ea typeface="微软雅黑" panose="020B0503020204020204" pitchFamily="34" charset="-122"/>
              </a:rPr>
              <a:t>攻击实时</a:t>
            </a:r>
            <a:endParaRPr lang="en-US" altLang="zh-CN" sz="1100" b="1" dirty="0">
              <a:solidFill>
                <a:schemeClr val="tx1">
                  <a:lumMod val="95000"/>
                  <a:lumOff val="5000"/>
                </a:schemeClr>
              </a:solidFill>
              <a:latin typeface="微软雅黑" panose="020B0503020204020204" pitchFamily="34" charset="-122"/>
              <a:ea typeface="微软雅黑" panose="020B0503020204020204" pitchFamily="34" charset="-122"/>
            </a:endParaRPr>
          </a:p>
        </p:txBody>
      </p:sp>
      <p:grpSp>
        <p:nvGrpSpPr>
          <p:cNvPr id="51" name="组合 50"/>
          <p:cNvGrpSpPr/>
          <p:nvPr/>
        </p:nvGrpSpPr>
        <p:grpSpPr>
          <a:xfrm>
            <a:off x="5865771" y="1704346"/>
            <a:ext cx="254000" cy="4104396"/>
            <a:chOff x="3852863" y="1431399"/>
            <a:chExt cx="254000" cy="4393614"/>
          </a:xfrm>
        </p:grpSpPr>
        <p:cxnSp>
          <p:nvCxnSpPr>
            <p:cNvPr id="52" name="intervalshape"/>
            <p:cNvCxnSpPr/>
            <p:nvPr/>
          </p:nvCxnSpPr>
          <p:spPr bwMode="auto">
            <a:xfrm>
              <a:off x="3989388" y="1803875"/>
              <a:ext cx="0" cy="4021138"/>
            </a:xfrm>
            <a:prstGeom prst="line">
              <a:avLst/>
            </a:prstGeom>
            <a:ln w="1270">
              <a:solidFill>
                <a:srgbClr val="CCCCCC"/>
              </a:solidFill>
            </a:ln>
          </p:spPr>
          <p:style>
            <a:lnRef idx="1">
              <a:schemeClr val="accent1"/>
            </a:lnRef>
            <a:fillRef idx="0">
              <a:schemeClr val="accent1"/>
            </a:fillRef>
            <a:effectRef idx="0">
              <a:schemeClr val="accent1"/>
            </a:effectRef>
            <a:fontRef idx="minor">
              <a:schemeClr val="tx1"/>
            </a:fontRef>
          </p:style>
        </p:cxnSp>
        <p:sp>
          <p:nvSpPr>
            <p:cNvPr id="53" name="milestoneshape"/>
            <p:cNvSpPr/>
            <p:nvPr/>
          </p:nvSpPr>
          <p:spPr bwMode="auto">
            <a:xfrm rot="10800000">
              <a:off x="3852863" y="1431399"/>
              <a:ext cx="254000" cy="372475"/>
            </a:xfrm>
            <a:prstGeom prst="flowChartMerge">
              <a:avLst/>
            </a:prstGeom>
            <a:ln/>
            <a:ex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dirty="0">
                <a:solidFill>
                  <a:prstClr val="white"/>
                </a:solidFill>
              </a:endParaRPr>
            </a:p>
          </p:txBody>
        </p:sp>
      </p:grpSp>
      <p:sp>
        <p:nvSpPr>
          <p:cNvPr id="54"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产品</a:t>
            </a:r>
            <a:r>
              <a:rPr lang="zh-CN" altLang="en-US" dirty="0"/>
              <a:t>路标规划</a:t>
            </a:r>
          </a:p>
        </p:txBody>
      </p:sp>
    </p:spTree>
    <p:extLst>
      <p:ext uri="{BB962C8B-B14F-4D97-AF65-F5344CB8AC3E}">
        <p14:creationId xmlns:p14="http://schemas.microsoft.com/office/powerpoint/2010/main" val="3412959329"/>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产品竞争</a:t>
            </a:r>
            <a:endParaRPr lang="zh-CN" altLang="en-US" dirty="0"/>
          </a:p>
        </p:txBody>
      </p:sp>
    </p:spTree>
    <p:extLst>
      <p:ext uri="{BB962C8B-B14F-4D97-AF65-F5344CB8AC3E}">
        <p14:creationId xmlns:p14="http://schemas.microsoft.com/office/powerpoint/2010/main" val="5248870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391992836"/>
              </p:ext>
            </p:extLst>
          </p:nvPr>
        </p:nvGraphicFramePr>
        <p:xfrm>
          <a:off x="348657" y="864409"/>
          <a:ext cx="11479337" cy="5438221"/>
        </p:xfrm>
        <a:graphic>
          <a:graphicData uri="http://schemas.openxmlformats.org/drawingml/2006/table">
            <a:tbl>
              <a:tblPr firstRow="1" bandRow="1">
                <a:tableStyleId>{5C22544A-7EE6-4342-B048-85BDC9FD1C3A}</a:tableStyleId>
              </a:tblPr>
              <a:tblGrid>
                <a:gridCol w="1565663"/>
                <a:gridCol w="2985232"/>
                <a:gridCol w="2639314"/>
                <a:gridCol w="2098515"/>
                <a:gridCol w="2190613"/>
              </a:tblGrid>
              <a:tr h="358676">
                <a:tc>
                  <a:txBody>
                    <a:bodyPr/>
                    <a:lstStyle/>
                    <a:p>
                      <a:pPr algn="ctr"/>
                      <a:r>
                        <a:rPr lang="zh-CN" altLang="en-US" dirty="0" smtClean="0">
                          <a:latin typeface="+mn-ea"/>
                          <a:ea typeface="+mn-ea"/>
                        </a:rPr>
                        <a:t>企业名称</a:t>
                      </a:r>
                      <a:endParaRPr lang="zh-CN" altLang="en-US" dirty="0">
                        <a:latin typeface="+mn-ea"/>
                        <a:ea typeface="+mn-ea"/>
                      </a:endParaRPr>
                    </a:p>
                  </a:txBody>
                  <a:tcPr/>
                </a:tc>
                <a:tc>
                  <a:txBody>
                    <a:bodyPr/>
                    <a:lstStyle/>
                    <a:p>
                      <a:pPr algn="ctr"/>
                      <a:r>
                        <a:rPr lang="zh-CN" altLang="en-US" dirty="0" smtClean="0">
                          <a:latin typeface="+mn-ea"/>
                          <a:ea typeface="+mn-ea"/>
                        </a:rPr>
                        <a:t>产品截图</a:t>
                      </a:r>
                      <a:endParaRPr lang="zh-CN" altLang="en-US" dirty="0">
                        <a:latin typeface="+mn-ea"/>
                        <a:ea typeface="+mn-ea"/>
                      </a:endParaRPr>
                    </a:p>
                  </a:txBody>
                  <a:tcPr/>
                </a:tc>
                <a:tc>
                  <a:txBody>
                    <a:bodyPr/>
                    <a:lstStyle/>
                    <a:p>
                      <a:pPr algn="ctr"/>
                      <a:r>
                        <a:rPr lang="zh-CN" altLang="en-US" dirty="0" smtClean="0">
                          <a:latin typeface="+mn-ea"/>
                          <a:ea typeface="+mn-ea"/>
                        </a:rPr>
                        <a:t>数据源</a:t>
                      </a:r>
                      <a:endParaRPr lang="zh-CN" altLang="en-US" dirty="0">
                        <a:latin typeface="+mn-ea"/>
                        <a:ea typeface="+mn-ea"/>
                      </a:endParaRPr>
                    </a:p>
                  </a:txBody>
                  <a:tcPr/>
                </a:tc>
                <a:tc>
                  <a:txBody>
                    <a:bodyPr/>
                    <a:lstStyle/>
                    <a:p>
                      <a:pPr algn="ctr"/>
                      <a:r>
                        <a:rPr lang="zh-CN" altLang="en-US" dirty="0" smtClean="0">
                          <a:latin typeface="+mn-ea"/>
                          <a:ea typeface="+mn-ea"/>
                        </a:rPr>
                        <a:t>实现方式</a:t>
                      </a:r>
                      <a:endParaRPr lang="zh-CN" altLang="en-US" dirty="0">
                        <a:latin typeface="+mn-ea"/>
                        <a:ea typeface="+mn-ea"/>
                      </a:endParaRPr>
                    </a:p>
                  </a:txBody>
                  <a:tcPr/>
                </a:tc>
                <a:tc>
                  <a:txBody>
                    <a:bodyPr/>
                    <a:lstStyle/>
                    <a:p>
                      <a:pPr algn="ctr"/>
                      <a:r>
                        <a:rPr lang="zh-CN" altLang="en-US" dirty="0" smtClean="0">
                          <a:latin typeface="+mn-ea"/>
                          <a:ea typeface="+mn-ea"/>
                        </a:rPr>
                        <a:t>应用场景描述</a:t>
                      </a:r>
                      <a:endParaRPr lang="zh-CN" altLang="en-US" dirty="0">
                        <a:latin typeface="+mn-ea"/>
                        <a:ea typeface="+mn-ea"/>
                      </a:endParaRPr>
                    </a:p>
                  </a:txBody>
                  <a:tcPr/>
                </a:tc>
              </a:tr>
              <a:tr h="1579836">
                <a:tc>
                  <a:txBody>
                    <a:bodyPr/>
                    <a:lstStyle/>
                    <a:p>
                      <a:pPr algn="ctr"/>
                      <a:r>
                        <a:rPr lang="zh-CN" altLang="en-US" sz="1200" b="1" dirty="0" smtClean="0">
                          <a:latin typeface="+mn-ea"/>
                          <a:ea typeface="+mn-ea"/>
                        </a:rPr>
                        <a:t>迪普（安全威胁态势感知平台）</a:t>
                      </a:r>
                      <a:endParaRPr lang="zh-CN" altLang="en-US" sz="1200" b="1" dirty="0">
                        <a:latin typeface="+mn-ea"/>
                        <a:ea typeface="+mn-ea"/>
                      </a:endParaRPr>
                    </a:p>
                  </a:txBody>
                  <a:tcPr/>
                </a:tc>
                <a:tc>
                  <a:txBody>
                    <a:bodyPr/>
                    <a:lstStyle/>
                    <a:p>
                      <a:pPr algn="l"/>
                      <a:endParaRPr lang="zh-CN" altLang="en-US" sz="1200" dirty="0" smtClean="0">
                        <a:latin typeface="+mn-ea"/>
                        <a:ea typeface="+mn-ea"/>
                      </a:endParaRPr>
                    </a:p>
                  </a:txBody>
                  <a:tcPr/>
                </a:tc>
                <a:tc>
                  <a:txBody>
                    <a:bodyPr/>
                    <a:lstStyle/>
                    <a:p>
                      <a:pPr algn="l"/>
                      <a:r>
                        <a:rPr lang="zh-CN" altLang="en-US" sz="1200" dirty="0" smtClean="0">
                          <a:latin typeface="+mn-ea"/>
                          <a:ea typeface="+mn-ea"/>
                        </a:rPr>
                        <a:t>平台部署在企业内网，接收的数据主要来自安全设备的</a:t>
                      </a:r>
                      <a:r>
                        <a:rPr lang="en-US" altLang="zh-CN" sz="1200" dirty="0" smtClean="0">
                          <a:latin typeface="+mn-ea"/>
                          <a:ea typeface="+mn-ea"/>
                        </a:rPr>
                        <a:t>syslog</a:t>
                      </a:r>
                      <a:r>
                        <a:rPr lang="zh-CN" altLang="en-US" sz="1200" dirty="0" smtClean="0">
                          <a:latin typeface="+mn-ea"/>
                          <a:ea typeface="+mn-ea"/>
                        </a:rPr>
                        <a:t>日志，接收第三方标准设备的</a:t>
                      </a:r>
                      <a:r>
                        <a:rPr lang="en-US" altLang="zh-CN" sz="1200" dirty="0" smtClean="0">
                          <a:latin typeface="+mn-ea"/>
                          <a:ea typeface="+mn-ea"/>
                        </a:rPr>
                        <a:t>syslog</a:t>
                      </a:r>
                      <a:r>
                        <a:rPr lang="zh-CN" altLang="en-US" sz="1200" dirty="0" smtClean="0">
                          <a:latin typeface="+mn-ea"/>
                          <a:ea typeface="+mn-ea"/>
                        </a:rPr>
                        <a:t>日志，并与迪普威胁情报中心进行联动。</a:t>
                      </a:r>
                    </a:p>
                  </a:txBody>
                  <a:tcPr/>
                </a:tc>
                <a:tc>
                  <a:txBody>
                    <a:bodyPr/>
                    <a:lstStyle/>
                    <a:p>
                      <a:pPr algn="l"/>
                      <a:r>
                        <a:rPr lang="zh-CN" altLang="en-US" sz="1200" dirty="0" smtClean="0">
                          <a:latin typeface="+mn-ea"/>
                          <a:ea typeface="+mn-ea"/>
                        </a:rPr>
                        <a:t>基于历史日志进行关联分析与攻击态势分析、云端威胁情报推送（</a:t>
                      </a:r>
                      <a:r>
                        <a:rPr lang="en-US" altLang="zh-CN" sz="1200" dirty="0" smtClean="0">
                          <a:latin typeface="+mn-ea"/>
                          <a:ea typeface="+mn-ea"/>
                        </a:rPr>
                        <a:t>IP</a:t>
                      </a:r>
                      <a:r>
                        <a:rPr lang="zh-CN" altLang="en-US" sz="1200" dirty="0" smtClean="0">
                          <a:latin typeface="+mn-ea"/>
                          <a:ea typeface="+mn-ea"/>
                        </a:rPr>
                        <a:t>、域名、</a:t>
                      </a:r>
                      <a:r>
                        <a:rPr lang="en-US" altLang="zh-CN" sz="1200" dirty="0" smtClean="0">
                          <a:latin typeface="+mn-ea"/>
                          <a:ea typeface="+mn-ea"/>
                        </a:rPr>
                        <a:t>URL</a:t>
                      </a:r>
                      <a:r>
                        <a:rPr lang="zh-CN" altLang="en-US" sz="1200" dirty="0" smtClean="0">
                          <a:latin typeface="+mn-ea"/>
                          <a:ea typeface="+mn-ea"/>
                        </a:rPr>
                        <a:t>信誉库）、</a:t>
                      </a:r>
                      <a:r>
                        <a:rPr lang="zh-CN" altLang="en-US" sz="1200" dirty="0" smtClean="0">
                          <a:solidFill>
                            <a:srgbClr val="FF0000"/>
                          </a:solidFill>
                          <a:latin typeface="+mn-ea"/>
                          <a:ea typeface="+mn-ea"/>
                        </a:rPr>
                        <a:t>策略分发与设备联动</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企业自身网络的安全监管与防护提升</a:t>
                      </a:r>
                      <a:r>
                        <a:rPr lang="zh-CN" altLang="en-US" sz="1200" dirty="0" smtClean="0">
                          <a:latin typeface="+mn-ea"/>
                          <a:ea typeface="+mn-ea"/>
                        </a:rPr>
                        <a:t>（企业做好自身网络的安全监管，通过态势感知发现安全问题，辅助运维决策，形成企业内部的闭环。）</a:t>
                      </a:r>
                      <a:endParaRPr lang="zh-CN" altLang="en-US" sz="1200" dirty="0">
                        <a:latin typeface="+mn-ea"/>
                        <a:ea typeface="+mn-ea"/>
                      </a:endParaRPr>
                    </a:p>
                  </a:txBody>
                  <a:tcPr/>
                </a:tc>
              </a:tr>
              <a:tr h="1711088">
                <a:tc>
                  <a:txBody>
                    <a:bodyPr/>
                    <a:lstStyle/>
                    <a:p>
                      <a:pPr algn="ctr"/>
                      <a:r>
                        <a:rPr lang="zh-CN" altLang="en-US" sz="1200" b="1" dirty="0" smtClean="0">
                          <a:latin typeface="+mn-ea"/>
                          <a:ea typeface="+mn-ea"/>
                        </a:rPr>
                        <a:t>绿盟（</a:t>
                      </a:r>
                      <a:r>
                        <a:rPr lang="zh-CN" altLang="en-US" sz="1200" b="1" dirty="0" smtClean="0">
                          <a:solidFill>
                            <a:srgbClr val="FF0000"/>
                          </a:solidFill>
                          <a:latin typeface="+mn-ea"/>
                          <a:ea typeface="+mn-ea"/>
                        </a:rPr>
                        <a:t>最新资料显示为</a:t>
                      </a:r>
                      <a:r>
                        <a:rPr lang="en-US" altLang="zh-CN" sz="1200" b="1" dirty="0" smtClean="0">
                          <a:solidFill>
                            <a:srgbClr val="FF0000"/>
                          </a:solidFill>
                          <a:latin typeface="+mn-ea"/>
                          <a:ea typeface="+mn-ea"/>
                        </a:rPr>
                        <a:t>TSA</a:t>
                      </a:r>
                      <a:r>
                        <a:rPr lang="zh-CN" altLang="en-US" sz="1200" b="1" dirty="0" smtClean="0">
                          <a:solidFill>
                            <a:srgbClr val="FF0000"/>
                          </a:solidFill>
                          <a:latin typeface="+mn-ea"/>
                          <a:ea typeface="+mn-ea"/>
                        </a:rPr>
                        <a:t>态势感知系统</a:t>
                      </a:r>
                      <a:r>
                        <a:rPr lang="zh-CN" altLang="en-US" sz="1200" b="1" dirty="0" smtClean="0">
                          <a:latin typeface="+mn-ea"/>
                          <a:ea typeface="+mn-ea"/>
                        </a:rPr>
                        <a:t>）</a:t>
                      </a:r>
                      <a:endParaRPr lang="zh-CN" altLang="en-US" sz="1200" b="1" dirty="0">
                        <a:latin typeface="+mn-ea"/>
                        <a:ea typeface="+mn-ea"/>
                      </a:endParaRPr>
                    </a:p>
                  </a:txBody>
                  <a:tcPr/>
                </a:tc>
                <a:tc>
                  <a:txBody>
                    <a:bodyPr/>
                    <a:lstStyle/>
                    <a:p>
                      <a:pPr algn="l"/>
                      <a:endParaRPr lang="zh-CN" altLang="en-US" sz="1200" dirty="0" smtClean="0">
                        <a:latin typeface="+mn-ea"/>
                        <a:ea typeface="+mn-ea"/>
                      </a:endParaRPr>
                    </a:p>
                  </a:txBody>
                  <a:tcPr/>
                </a:tc>
                <a:tc>
                  <a:txBody>
                    <a:bodyPr/>
                    <a:lstStyle/>
                    <a:p>
                      <a:pPr algn="l"/>
                      <a:r>
                        <a:rPr lang="zh-CN" altLang="en-US" sz="1200" dirty="0" smtClean="0">
                          <a:latin typeface="+mn-ea"/>
                          <a:ea typeface="+mn-ea"/>
                        </a:rPr>
                        <a:t>平台部署在企业内网，接收的数据来自网络设备的</a:t>
                      </a:r>
                      <a:r>
                        <a:rPr lang="en-US" altLang="zh-CN" sz="1200" dirty="0" smtClean="0">
                          <a:latin typeface="+mn-ea"/>
                          <a:ea typeface="+mn-ea"/>
                        </a:rPr>
                        <a:t>Flow</a:t>
                      </a:r>
                      <a:r>
                        <a:rPr lang="zh-CN" altLang="en-US" sz="1200" dirty="0" smtClean="0">
                          <a:latin typeface="+mn-ea"/>
                          <a:ea typeface="+mn-ea"/>
                        </a:rPr>
                        <a:t>流、</a:t>
                      </a:r>
                      <a:r>
                        <a:rPr lang="en-US" altLang="zh-CN" sz="1200" dirty="0" smtClean="0">
                          <a:latin typeface="+mn-ea"/>
                          <a:ea typeface="+mn-ea"/>
                        </a:rPr>
                        <a:t>syslog</a:t>
                      </a:r>
                      <a:r>
                        <a:rPr lang="zh-CN" altLang="en-US" sz="1200" dirty="0" smtClean="0">
                          <a:latin typeface="+mn-ea"/>
                          <a:ea typeface="+mn-ea"/>
                        </a:rPr>
                        <a:t>，接收绿盟设备的日志，接收标准设备的</a:t>
                      </a:r>
                      <a:r>
                        <a:rPr lang="en-US" altLang="zh-CN" sz="1200" dirty="0" smtClean="0">
                          <a:latin typeface="+mn-ea"/>
                          <a:ea typeface="+mn-ea"/>
                        </a:rPr>
                        <a:t>syslog</a:t>
                      </a:r>
                      <a:r>
                        <a:rPr lang="zh-CN" altLang="en-US" sz="1200" dirty="0" smtClean="0">
                          <a:latin typeface="+mn-ea"/>
                          <a:ea typeface="+mn-ea"/>
                        </a:rPr>
                        <a:t>日志，应用系统的日志信息，并与绿盟云进行情报联动。</a:t>
                      </a:r>
                    </a:p>
                  </a:txBody>
                  <a:tcPr/>
                </a:tc>
                <a:tc>
                  <a:txBody>
                    <a:bodyPr/>
                    <a:lstStyle/>
                    <a:p>
                      <a:pPr algn="l"/>
                      <a:r>
                        <a:rPr lang="zh-CN" altLang="en-US" sz="1200" dirty="0" smtClean="0">
                          <a:latin typeface="+mn-ea"/>
                          <a:ea typeface="+mn-ea"/>
                        </a:rPr>
                        <a:t>收集多种安全数据，并将各类安全数据进行关联分析，再利用可视化技术，将各种威胁事件行为、系统脆弱性进行可视化展示。</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企业自身网络的安全监管</a:t>
                      </a:r>
                      <a:endParaRPr lang="zh-CN" altLang="en-US" sz="1200" b="0" dirty="0" smtClean="0">
                        <a:solidFill>
                          <a:schemeClr val="tx1"/>
                        </a:solidFill>
                        <a:latin typeface="微软雅黑" panose="020B0503020204020204" pitchFamily="34" charset="-122"/>
                        <a:ea typeface="微软雅黑" panose="020B0503020204020204" pitchFamily="34" charset="-122"/>
                      </a:endParaRPr>
                    </a:p>
                  </a:txBody>
                  <a:tcPr/>
                </a:tc>
              </a:tr>
              <a:tr h="1781537">
                <a:tc>
                  <a:txBody>
                    <a:bodyPr/>
                    <a:lstStyle/>
                    <a:p>
                      <a:pPr algn="ctr"/>
                      <a:r>
                        <a:rPr lang="zh-CN" altLang="en-US" sz="1200" b="1" dirty="0" smtClean="0">
                          <a:latin typeface="+mn-ea"/>
                          <a:ea typeface="+mn-ea"/>
                        </a:rPr>
                        <a:t>启明（泰合</a:t>
                      </a:r>
                      <a:r>
                        <a:rPr lang="en-US" altLang="zh-CN" sz="1200" b="1" dirty="0" smtClean="0">
                          <a:latin typeface="+mn-ea"/>
                          <a:ea typeface="+mn-ea"/>
                        </a:rPr>
                        <a:t>TM</a:t>
                      </a:r>
                      <a:r>
                        <a:rPr lang="zh-CN" altLang="en-US" sz="1200" b="1" dirty="0" smtClean="0">
                          <a:latin typeface="+mn-ea"/>
                          <a:ea typeface="+mn-ea"/>
                        </a:rPr>
                        <a:t>大数据安全分析平台）</a:t>
                      </a:r>
                      <a:endParaRPr lang="zh-CN" altLang="en-US" sz="1200" b="1"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n-ea"/>
                          <a:ea typeface="+mn-ea"/>
                        </a:rPr>
                        <a:t>未获取相关图片</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n-ea"/>
                          <a:ea typeface="+mn-ea"/>
                        </a:rPr>
                        <a:t>原</a:t>
                      </a:r>
                      <a:r>
                        <a:rPr lang="en-US" altLang="zh-CN" sz="1200" dirty="0" smtClean="0">
                          <a:latin typeface="+mn-ea"/>
                          <a:ea typeface="+mn-ea"/>
                        </a:rPr>
                        <a:t>SOC</a:t>
                      </a:r>
                      <a:r>
                        <a:rPr lang="zh-CN" altLang="en-US" sz="1200" dirty="0" smtClean="0">
                          <a:latin typeface="+mn-ea"/>
                          <a:ea typeface="+mn-ea"/>
                        </a:rPr>
                        <a:t>平台升级版本，平台具备兼容性好，以自有安全设备日志信息、第三方安全设备日志信息为主。</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mn-ea"/>
                          <a:ea typeface="+mn-ea"/>
                        </a:rPr>
                        <a:t>日志分析</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企业自身网络的安全监管</a:t>
                      </a:r>
                      <a:endParaRPr lang="zh-CN" altLang="en-US" sz="1200" b="0" dirty="0" smtClean="0">
                        <a:solidFill>
                          <a:schemeClr val="tx1"/>
                        </a:solidFill>
                        <a:latin typeface="微软雅黑" panose="020B0503020204020204" pitchFamily="34" charset="-122"/>
                        <a:ea typeface="微软雅黑" panose="020B0503020204020204" pitchFamily="34" charset="-122"/>
                      </a:endParaRPr>
                    </a:p>
                  </a:txBody>
                  <a:tcPr/>
                </a:tc>
              </a:tr>
            </a:tbl>
          </a:graphicData>
        </a:graphic>
      </p:graphicFrame>
      <p:sp>
        <p:nvSpPr>
          <p:cNvPr id="3"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友商竞争分析（绿盟、启明）</a:t>
            </a:r>
            <a:endParaRPr lang="zh-CN" altLang="en-US" dirty="0"/>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049083" y="2900259"/>
            <a:ext cx="2680797" cy="15138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descr="C:\迪普科技\2-办公资料\产品资料\态势感知相关\态势感知\安全威胁态势感知平台二期效果图（真实数据）\态势感知截图\实时安全.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98515" y="1289863"/>
            <a:ext cx="2631366" cy="144519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4"/>
          <a:stretch>
            <a:fillRect/>
          </a:stretch>
        </p:blipFill>
        <p:spPr>
          <a:xfrm>
            <a:off x="2238652" y="2994681"/>
            <a:ext cx="2617698" cy="1472063"/>
          </a:xfrm>
          <a:prstGeom prst="rect">
            <a:avLst/>
          </a:prstGeom>
        </p:spPr>
      </p:pic>
    </p:spTree>
    <p:extLst>
      <p:ext uri="{BB962C8B-B14F-4D97-AF65-F5344CB8AC3E}">
        <p14:creationId xmlns:p14="http://schemas.microsoft.com/office/powerpoint/2010/main" val="148286924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格 1"/>
          <p:cNvGraphicFramePr>
            <a:graphicFrameLocks noGrp="1"/>
          </p:cNvGraphicFramePr>
          <p:nvPr>
            <p:extLst>
              <p:ext uri="{D42A27DB-BD31-4B8C-83A1-F6EECF244321}">
                <p14:modId xmlns:p14="http://schemas.microsoft.com/office/powerpoint/2010/main" val="1593298666"/>
              </p:ext>
            </p:extLst>
          </p:nvPr>
        </p:nvGraphicFramePr>
        <p:xfrm>
          <a:off x="603022" y="863417"/>
          <a:ext cx="10643879" cy="5109786"/>
        </p:xfrm>
        <a:graphic>
          <a:graphicData uri="http://schemas.openxmlformats.org/drawingml/2006/table">
            <a:tbl>
              <a:tblPr firstRow="1" bandRow="1">
                <a:tableStyleId>{5C22544A-7EE6-4342-B048-85BDC9FD1C3A}</a:tableStyleId>
              </a:tblPr>
              <a:tblGrid>
                <a:gridCol w="1565663"/>
                <a:gridCol w="2985232"/>
                <a:gridCol w="2639314"/>
                <a:gridCol w="1179731"/>
                <a:gridCol w="2273939"/>
              </a:tblGrid>
              <a:tr h="370840">
                <a:tc>
                  <a:txBody>
                    <a:bodyPr/>
                    <a:lstStyle/>
                    <a:p>
                      <a:pPr algn="ctr"/>
                      <a:r>
                        <a:rPr lang="zh-CN" altLang="en-US" dirty="0" smtClean="0">
                          <a:latin typeface="+mn-ea"/>
                          <a:ea typeface="+mn-ea"/>
                        </a:rPr>
                        <a:t>企业名称</a:t>
                      </a:r>
                      <a:endParaRPr lang="zh-CN" altLang="en-US" dirty="0">
                        <a:latin typeface="+mn-ea"/>
                        <a:ea typeface="+mn-ea"/>
                      </a:endParaRPr>
                    </a:p>
                  </a:txBody>
                  <a:tcPr/>
                </a:tc>
                <a:tc>
                  <a:txBody>
                    <a:bodyPr/>
                    <a:lstStyle/>
                    <a:p>
                      <a:pPr algn="ctr"/>
                      <a:r>
                        <a:rPr lang="zh-CN" altLang="en-US" dirty="0" smtClean="0">
                          <a:latin typeface="+mn-ea"/>
                          <a:ea typeface="+mn-ea"/>
                        </a:rPr>
                        <a:t>产品截图</a:t>
                      </a:r>
                      <a:endParaRPr lang="zh-CN" altLang="en-US" dirty="0">
                        <a:latin typeface="+mn-ea"/>
                        <a:ea typeface="+mn-ea"/>
                      </a:endParaRPr>
                    </a:p>
                  </a:txBody>
                  <a:tcPr/>
                </a:tc>
                <a:tc>
                  <a:txBody>
                    <a:bodyPr/>
                    <a:lstStyle/>
                    <a:p>
                      <a:pPr algn="ctr"/>
                      <a:r>
                        <a:rPr lang="zh-CN" altLang="en-US" dirty="0" smtClean="0">
                          <a:latin typeface="+mn-ea"/>
                          <a:ea typeface="+mn-ea"/>
                        </a:rPr>
                        <a:t>数据源</a:t>
                      </a:r>
                      <a:endParaRPr lang="zh-CN" altLang="en-US" dirty="0">
                        <a:latin typeface="+mn-ea"/>
                        <a:ea typeface="+mn-ea"/>
                      </a:endParaRPr>
                    </a:p>
                  </a:txBody>
                  <a:tcPr/>
                </a:tc>
                <a:tc>
                  <a:txBody>
                    <a:bodyPr/>
                    <a:lstStyle/>
                    <a:p>
                      <a:pPr algn="ctr"/>
                      <a:r>
                        <a:rPr lang="zh-CN" altLang="en-US" dirty="0" smtClean="0">
                          <a:latin typeface="+mn-ea"/>
                          <a:ea typeface="+mn-ea"/>
                        </a:rPr>
                        <a:t>实现方式</a:t>
                      </a:r>
                      <a:endParaRPr lang="zh-CN" altLang="en-US" dirty="0">
                        <a:latin typeface="+mn-ea"/>
                        <a:ea typeface="+mn-ea"/>
                      </a:endParaRPr>
                    </a:p>
                  </a:txBody>
                  <a:tcPr/>
                </a:tc>
                <a:tc>
                  <a:txBody>
                    <a:bodyPr/>
                    <a:lstStyle/>
                    <a:p>
                      <a:pPr algn="ctr"/>
                      <a:r>
                        <a:rPr lang="zh-CN" altLang="en-US" dirty="0" smtClean="0">
                          <a:latin typeface="+mn-ea"/>
                          <a:ea typeface="+mn-ea"/>
                        </a:rPr>
                        <a:t>应用场景描述</a:t>
                      </a:r>
                      <a:endParaRPr lang="zh-CN" altLang="en-US" dirty="0">
                        <a:latin typeface="+mn-ea"/>
                        <a:ea typeface="+mn-ea"/>
                      </a:endParaRPr>
                    </a:p>
                  </a:txBody>
                  <a:tcPr/>
                </a:tc>
              </a:tr>
              <a:tr h="1305012">
                <a:tc>
                  <a:txBody>
                    <a:bodyPr/>
                    <a:lstStyle/>
                    <a:p>
                      <a:pPr algn="ctr"/>
                      <a:r>
                        <a:rPr lang="zh-CN" altLang="en-US" sz="1200" b="1" dirty="0" smtClean="0">
                          <a:latin typeface="+mn-ea"/>
                          <a:ea typeface="+mn-ea"/>
                        </a:rPr>
                        <a:t>安恒（明鉴</a:t>
                      </a:r>
                      <a:r>
                        <a:rPr lang="en-US" altLang="zh-CN" sz="1200" b="1" dirty="0" smtClean="0">
                          <a:latin typeface="+mn-ea"/>
                          <a:ea typeface="+mn-ea"/>
                        </a:rPr>
                        <a:t>®</a:t>
                      </a:r>
                      <a:r>
                        <a:rPr lang="zh-CN" altLang="en-US" sz="1200" b="1" dirty="0" smtClean="0">
                          <a:latin typeface="+mn-ea"/>
                          <a:ea typeface="+mn-ea"/>
                        </a:rPr>
                        <a:t>网络安全态势感知通报预警平台）</a:t>
                      </a:r>
                      <a:endParaRPr lang="zh-CN" altLang="en-US" sz="1200" b="1"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smtClean="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bg1"/>
                          </a:solidFill>
                          <a:latin typeface="微软雅黑" panose="020B0503020204020204" pitchFamily="34" charset="-122"/>
                          <a:ea typeface="微软雅黑" panose="020B0503020204020204" pitchFamily="34" charset="-122"/>
                        </a:rPr>
                        <a:t>在全国设有监测节点，不断的对政府机构等网站进行主动扫描及探测，挖掘漏洞信息及安全事件（网页被篡改、反共言论等）</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b="0" dirty="0" smtClean="0">
                          <a:solidFill>
                            <a:schemeClr val="bg1"/>
                          </a:solidFill>
                          <a:latin typeface="微软雅黑" panose="020B0503020204020204" pitchFamily="34" charset="-122"/>
                          <a:ea typeface="微软雅黑" panose="020B0503020204020204" pitchFamily="34" charset="-122"/>
                        </a:rPr>
                        <a:t>主要依靠云端进行数据推送</a:t>
                      </a: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smtClean="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latin typeface="微软雅黑" panose="020B0503020204020204" pitchFamily="34" charset="-122"/>
                          <a:ea typeface="微软雅黑" panose="020B0503020204020204" pitchFamily="34" charset="-122"/>
                        </a:rPr>
                        <a:t>区域监控（从政府、部委、行业机构监管角度出发，对区域内重点的网站或信息平台进行监控及预警）</a:t>
                      </a:r>
                    </a:p>
                  </a:txBody>
                  <a:tcPr/>
                </a:tc>
              </a:tr>
              <a:tr h="1782751">
                <a:tc>
                  <a:txBody>
                    <a:bodyPr/>
                    <a:lstStyle/>
                    <a:p>
                      <a:pPr algn="ctr"/>
                      <a:r>
                        <a:rPr lang="en-US" altLang="zh-CN" sz="1200" b="1" dirty="0" smtClean="0">
                          <a:latin typeface="+mn-ea"/>
                          <a:ea typeface="+mn-ea"/>
                        </a:rPr>
                        <a:t>360</a:t>
                      </a:r>
                      <a:r>
                        <a:rPr lang="zh-CN" altLang="en-US" sz="1200" b="1" dirty="0" smtClean="0">
                          <a:latin typeface="+mn-ea"/>
                          <a:ea typeface="+mn-ea"/>
                        </a:rPr>
                        <a:t>企业安全</a:t>
                      </a:r>
                      <a:endParaRPr lang="zh-CN" altLang="en-US" sz="1200" b="1"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smtClean="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latin typeface="微软雅黑" panose="020B0503020204020204" pitchFamily="34" charset="-122"/>
                          <a:ea typeface="微软雅黑" panose="020B0503020204020204" pitchFamily="34" charset="-122"/>
                        </a:rPr>
                        <a:t>云端具备海量恶意样本库，每天爬取上亿页面及主防客户端信息。</a:t>
                      </a:r>
                      <a:endParaRPr lang="zh-CN" altLang="en-US" sz="1200" b="0" dirty="0" smtClean="0">
                        <a:solidFill>
                          <a:schemeClr val="tx1"/>
                        </a:solidFill>
                        <a:latin typeface="微软雅黑" panose="020B0503020204020204" pitchFamily="34" charset="-122"/>
                        <a:ea typeface="微软雅黑" panose="020B0503020204020204" pitchFamily="34" charset="-122"/>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latin typeface="微软雅黑" panose="020B0503020204020204" pitchFamily="34" charset="-122"/>
                          <a:ea typeface="微软雅黑" panose="020B0503020204020204" pitchFamily="34" charset="-122"/>
                        </a:rPr>
                        <a:t>在重点保障单位设置流量采集器，传送至分析平台与云端数据进行对比，筛选出客户相关内容并推送到本地</a:t>
                      </a:r>
                      <a:endParaRPr lang="zh-CN" altLang="en-US" sz="1200" b="0" dirty="0" smtClean="0">
                        <a:solidFill>
                          <a:schemeClr val="tx1"/>
                        </a:solidFill>
                        <a:latin typeface="微软雅黑" panose="020B0503020204020204" pitchFamily="34" charset="-122"/>
                        <a:ea typeface="微软雅黑"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b="0" dirty="0" smtClean="0">
                        <a:solidFill>
                          <a:schemeClr val="tx1"/>
                        </a:solidFill>
                        <a:latin typeface="微软雅黑" panose="020B0503020204020204" pitchFamily="34" charset="-122"/>
                        <a:ea typeface="微软雅黑" panose="020B0503020204020204" pitchFamily="34" charset="-122"/>
                      </a:endParaRPr>
                    </a:p>
                  </a:txBody>
                  <a:tcPr/>
                </a:tc>
                <a:tc>
                  <a:txBody>
                    <a:bodyPr/>
                    <a:lstStyle/>
                    <a:p>
                      <a:r>
                        <a:rPr lang="zh-CN" altLang="en-US" sz="1200" kern="1200" dirty="0" smtClean="0">
                          <a:latin typeface="微软雅黑" panose="020B0503020204020204" pitchFamily="34" charset="-122"/>
                          <a:ea typeface="微软雅黑" panose="020B0503020204020204" pitchFamily="34" charset="-122"/>
                        </a:rPr>
                        <a:t>区域监控</a:t>
                      </a:r>
                      <a:r>
                        <a:rPr lang="zh-CN" altLang="en-US" sz="1200" kern="1200" dirty="0" smtClean="0">
                          <a:solidFill>
                            <a:srgbClr val="FF0000"/>
                          </a:solidFill>
                          <a:latin typeface="微软雅黑" panose="020B0503020204020204" pitchFamily="34" charset="-122"/>
                          <a:ea typeface="微软雅黑" panose="020B0503020204020204" pitchFamily="34" charset="-122"/>
                        </a:rPr>
                        <a:t>（最初</a:t>
                      </a:r>
                      <a:r>
                        <a:rPr lang="en-US" altLang="en-US" sz="1200" dirty="0" err="1" smtClean="0">
                          <a:solidFill>
                            <a:srgbClr val="FF0000"/>
                          </a:solidFill>
                        </a:rPr>
                        <a:t>针对公安行业</a:t>
                      </a:r>
                      <a:r>
                        <a:rPr lang="zh-CN" altLang="en-US" sz="1200" kern="1200" dirty="0" smtClean="0">
                          <a:solidFill>
                            <a:srgbClr val="FF0000"/>
                          </a:solidFill>
                          <a:latin typeface="微软雅黑" panose="020B0503020204020204" pitchFamily="34" charset="-122"/>
                          <a:ea typeface="微软雅黑" panose="020B0503020204020204" pitchFamily="34" charset="-122"/>
                        </a:rPr>
                        <a:t>）</a:t>
                      </a:r>
                    </a:p>
                  </a:txBody>
                  <a:tcPr/>
                </a:tc>
              </a:tr>
              <a:tr h="1651183">
                <a:tc>
                  <a:txBody>
                    <a:bodyPr/>
                    <a:lstStyle/>
                    <a:p>
                      <a:pPr algn="ctr"/>
                      <a:r>
                        <a:rPr lang="zh-CN" altLang="en-US" sz="1200" b="1" dirty="0" smtClean="0">
                          <a:latin typeface="+mn-ea"/>
                          <a:ea typeface="+mn-ea"/>
                        </a:rPr>
                        <a:t>阿里云</a:t>
                      </a:r>
                      <a:endParaRPr lang="zh-CN" altLang="en-US" sz="1200" b="1" dirty="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latin typeface="微软雅黑" panose="020B0503020204020204" pitchFamily="34" charset="-122"/>
                          <a:ea typeface="微软雅黑" panose="020B0503020204020204" pitchFamily="34" charset="-122"/>
                        </a:rPr>
                        <a:t>基础数据源包括网络流量、主机操作、文件访问、应用组件，通过云端安全信誉库对全量的日志进行分析</a:t>
                      </a:r>
                      <a:endParaRPr lang="zh-CN" altLang="en-US" sz="1200" dirty="0" smtClean="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smtClean="0">
                          <a:latin typeface="微软雅黑" panose="020B0503020204020204" pitchFamily="34" charset="-122"/>
                          <a:ea typeface="微软雅黑" panose="020B0503020204020204" pitchFamily="34" charset="-122"/>
                        </a:rPr>
                        <a:t>纯云端服务，不需要设备部署，对租户对象进行安全态势监测</a:t>
                      </a:r>
                      <a:endParaRPr lang="zh-CN" altLang="en-US" sz="1200" dirty="0"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latin typeface="+mn-ea"/>
                        <a:ea typeface="+mn-ea"/>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sz="1200" dirty="0" smtClean="0">
                        <a:latin typeface="+mn-ea"/>
                        <a:ea typeface="+mn-ea"/>
                      </a:endParaRP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latin typeface="微软雅黑" panose="020B0503020204020204" pitchFamily="34" charset="-122"/>
                          <a:ea typeface="微软雅黑" panose="020B0503020204020204" pitchFamily="34" charset="-122"/>
                        </a:rPr>
                        <a:t>企业自身网络的安全运维</a:t>
                      </a:r>
                      <a:r>
                        <a:rPr lang="zh-CN" altLang="en-US" sz="1200" dirty="0" smtClean="0">
                          <a:solidFill>
                            <a:srgbClr val="FF0000"/>
                          </a:solidFill>
                          <a:latin typeface="微软雅黑" panose="020B0503020204020204" pitchFamily="34" charset="-122"/>
                          <a:ea typeface="微软雅黑" panose="020B0503020204020204" pitchFamily="34" charset="-122"/>
                        </a:rPr>
                        <a:t>（专业版收费￥</a:t>
                      </a:r>
                      <a:r>
                        <a:rPr lang="en-US" altLang="zh-CN" sz="1200" dirty="0" smtClean="0">
                          <a:solidFill>
                            <a:srgbClr val="FF0000"/>
                          </a:solidFill>
                          <a:latin typeface="微软雅黑" panose="020B0503020204020204" pitchFamily="34" charset="-122"/>
                          <a:ea typeface="微软雅黑" panose="020B0503020204020204" pitchFamily="34" charset="-122"/>
                        </a:rPr>
                        <a:t>100 / </a:t>
                      </a:r>
                      <a:r>
                        <a:rPr lang="zh-CN" altLang="en-US" sz="1200" dirty="0" smtClean="0">
                          <a:solidFill>
                            <a:srgbClr val="FF0000"/>
                          </a:solidFill>
                          <a:latin typeface="微软雅黑" panose="020B0503020204020204" pitchFamily="34" charset="-122"/>
                          <a:ea typeface="微软雅黑" panose="020B0503020204020204" pitchFamily="34" charset="-122"/>
                        </a:rPr>
                        <a:t>台 </a:t>
                      </a:r>
                      <a:r>
                        <a:rPr lang="en-US" altLang="zh-CN" sz="1200" dirty="0" smtClean="0">
                          <a:solidFill>
                            <a:srgbClr val="FF0000"/>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月、企业版￥</a:t>
                      </a:r>
                      <a:r>
                        <a:rPr lang="en-US" altLang="zh-CN" sz="1200" dirty="0" smtClean="0">
                          <a:solidFill>
                            <a:srgbClr val="FF0000"/>
                          </a:solidFill>
                          <a:latin typeface="微软雅黑" panose="020B0503020204020204" pitchFamily="34" charset="-122"/>
                          <a:ea typeface="微软雅黑" panose="020B0503020204020204" pitchFamily="34" charset="-122"/>
                        </a:rPr>
                        <a:t>200 / </a:t>
                      </a:r>
                      <a:r>
                        <a:rPr lang="zh-CN" altLang="en-US" sz="1200" dirty="0" smtClean="0">
                          <a:solidFill>
                            <a:srgbClr val="FF0000"/>
                          </a:solidFill>
                          <a:latin typeface="微软雅黑" panose="020B0503020204020204" pitchFamily="34" charset="-122"/>
                          <a:ea typeface="微软雅黑" panose="020B0503020204020204" pitchFamily="34" charset="-122"/>
                        </a:rPr>
                        <a:t>台 </a:t>
                      </a:r>
                      <a:r>
                        <a:rPr lang="en-US" altLang="zh-CN" sz="1200" dirty="0" smtClean="0">
                          <a:solidFill>
                            <a:srgbClr val="FF0000"/>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月）</a:t>
                      </a:r>
                      <a:endParaRPr lang="zh-CN" altLang="en-US" sz="1200" b="0" dirty="0" smtClean="0">
                        <a:solidFill>
                          <a:srgbClr val="FF0000"/>
                        </a:solidFill>
                        <a:latin typeface="微软雅黑" panose="020B0503020204020204" pitchFamily="34" charset="-122"/>
                        <a:ea typeface="微软雅黑" panose="020B0503020204020204" pitchFamily="34" charset="-122"/>
                      </a:endParaRPr>
                    </a:p>
                  </a:txBody>
                  <a:tcPr/>
                </a:tc>
              </a:tr>
            </a:tbl>
          </a:graphicData>
        </a:graphic>
      </p:graphicFrame>
      <p:sp>
        <p:nvSpPr>
          <p:cNvPr id="5"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友商竞争分析（安恒、</a:t>
            </a:r>
            <a:r>
              <a:rPr lang="en-US" altLang="zh-CN" dirty="0" smtClean="0"/>
              <a:t>360</a:t>
            </a:r>
            <a:r>
              <a:rPr lang="zh-CN" altLang="en-US" dirty="0" smtClean="0"/>
              <a:t>、阿里云）</a:t>
            </a:r>
            <a:endParaRPr lang="zh-CN" altLang="en-US" dirty="0"/>
          </a:p>
        </p:txBody>
      </p:sp>
      <p:pic>
        <p:nvPicPr>
          <p:cNvPr id="6" name="Picture 4" descr="http://photocdn.sohu.com/20151105/mp39957540_1446722663635_4.jpe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51100" y="1277992"/>
            <a:ext cx="2111821" cy="12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09022" y="1277992"/>
            <a:ext cx="2171856" cy="1214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7"/>
          <p:cNvPicPr>
            <a:picLocks noChangeAspect="1"/>
          </p:cNvPicPr>
          <p:nvPr/>
        </p:nvPicPr>
        <p:blipFill>
          <a:blip r:embed="rId4"/>
          <a:stretch>
            <a:fillRect/>
          </a:stretch>
        </p:blipFill>
        <p:spPr>
          <a:xfrm>
            <a:off x="2200871" y="2578741"/>
            <a:ext cx="2293190" cy="1149329"/>
          </a:xfrm>
          <a:prstGeom prst="rect">
            <a:avLst/>
          </a:prstGeom>
        </p:spPr>
      </p:pic>
      <p:pic>
        <p:nvPicPr>
          <p:cNvPr id="9" name="图片 8"/>
          <p:cNvPicPr>
            <a:picLocks noChangeAspect="1"/>
          </p:cNvPicPr>
          <p:nvPr/>
        </p:nvPicPr>
        <p:blipFill>
          <a:blip r:embed="rId5"/>
          <a:stretch>
            <a:fillRect/>
          </a:stretch>
        </p:blipFill>
        <p:spPr>
          <a:xfrm>
            <a:off x="2325543" y="2703696"/>
            <a:ext cx="2526112" cy="1278826"/>
          </a:xfrm>
          <a:prstGeom prst="rect">
            <a:avLst/>
          </a:prstGeom>
        </p:spPr>
      </p:pic>
      <p:pic>
        <p:nvPicPr>
          <p:cNvPr id="10" name="图片 9"/>
          <p:cNvPicPr>
            <a:picLocks noChangeAspect="1"/>
          </p:cNvPicPr>
          <p:nvPr/>
        </p:nvPicPr>
        <p:blipFill>
          <a:blip r:embed="rId6"/>
          <a:stretch>
            <a:fillRect/>
          </a:stretch>
        </p:blipFill>
        <p:spPr>
          <a:xfrm>
            <a:off x="2507739" y="2874577"/>
            <a:ext cx="2497151" cy="1253655"/>
          </a:xfrm>
          <a:prstGeom prst="rect">
            <a:avLst/>
          </a:prstGeom>
        </p:spPr>
      </p:pic>
      <p:pic>
        <p:nvPicPr>
          <p:cNvPr id="11" name="图片 10"/>
          <p:cNvPicPr>
            <a:picLocks noChangeAspect="1"/>
          </p:cNvPicPr>
          <p:nvPr/>
        </p:nvPicPr>
        <p:blipFill>
          <a:blip r:embed="rId7"/>
          <a:stretch>
            <a:fillRect/>
          </a:stretch>
        </p:blipFill>
        <p:spPr>
          <a:xfrm>
            <a:off x="2651100" y="3037335"/>
            <a:ext cx="2502538" cy="1257625"/>
          </a:xfrm>
          <a:prstGeom prst="rect">
            <a:avLst/>
          </a:prstGeom>
        </p:spPr>
      </p:pic>
      <p:pic>
        <p:nvPicPr>
          <p:cNvPr id="1026"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284727" y="4594264"/>
            <a:ext cx="2828095" cy="11740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076788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项目相关</a:t>
            </a:r>
            <a:endParaRPr lang="zh-CN" altLang="en-US" dirty="0"/>
          </a:p>
        </p:txBody>
      </p:sp>
    </p:spTree>
    <p:extLst>
      <p:ext uri="{BB962C8B-B14F-4D97-AF65-F5344CB8AC3E}">
        <p14:creationId xmlns:p14="http://schemas.microsoft.com/office/powerpoint/2010/main" val="39173879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Pentagon 12"/>
          <p:cNvSpPr>
            <a:spLocks noChangeArrowheads="1"/>
          </p:cNvSpPr>
          <p:nvPr/>
        </p:nvSpPr>
        <p:spPr bwMode="auto">
          <a:xfrm>
            <a:off x="217897" y="3103914"/>
            <a:ext cx="10873360" cy="168575"/>
          </a:xfrm>
          <a:prstGeom prst="homePlate">
            <a:avLst>
              <a:gd name="adj" fmla="val 62969"/>
            </a:avLst>
          </a:prstGeom>
          <a:gradFill rotWithShape="1">
            <a:gsLst>
              <a:gs pos="0">
                <a:srgbClr val="1F88C8"/>
              </a:gs>
              <a:gs pos="100000">
                <a:srgbClr val="59B0E5"/>
              </a:gs>
            </a:gsLst>
            <a:lin ang="5400000" scaled="1"/>
          </a:gradFill>
          <a:ln w="25400">
            <a:noFill/>
            <a:miter lim="800000"/>
            <a:headEnd/>
            <a:tailEnd/>
          </a:ln>
        </p:spPr>
        <p:txBody>
          <a:bodyPr rot="10800000" vert="eaVert" anchor="ctr"/>
          <a:lstStyle/>
          <a:p>
            <a:pPr indent="-342900" algn="ctr">
              <a:buFont typeface="Calibri" pitchFamily="34" charset="0"/>
              <a:buAutoNum type="arabicPeriod"/>
            </a:pPr>
            <a:endParaRPr lang="zh-CN" altLang="zh-CN" noProof="1">
              <a:solidFill>
                <a:srgbClr val="FFFFFF"/>
              </a:solidFill>
              <a:latin typeface="Calibri" pitchFamily="34" charset="0"/>
              <a:ea typeface="MS PGothic" pitchFamily="34" charset="-128"/>
            </a:endParaRPr>
          </a:p>
        </p:txBody>
      </p:sp>
      <p:sp>
        <p:nvSpPr>
          <p:cNvPr id="2" name="标题 1"/>
          <p:cNvSpPr txBox="1">
            <a:spLocks/>
          </p:cNvSpPr>
          <p:nvPr/>
        </p:nvSpPr>
        <p:spPr>
          <a:xfrm>
            <a:off x="152400" y="116013"/>
            <a:ext cx="397226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态势</a:t>
            </a:r>
            <a:r>
              <a:rPr lang="zh-CN" altLang="en-US" dirty="0" smtClean="0"/>
              <a:t>感知相关政策</a:t>
            </a:r>
            <a:endParaRPr lang="zh-CN" altLang="en-US" dirty="0"/>
          </a:p>
        </p:txBody>
      </p:sp>
      <p:pic>
        <p:nvPicPr>
          <p:cNvPr id="5" name="图片 4"/>
          <p:cNvPicPr>
            <a:picLocks noChangeAspect="1"/>
          </p:cNvPicPr>
          <p:nvPr/>
        </p:nvPicPr>
        <p:blipFill>
          <a:blip r:embed="rId2" cstate="print">
            <a:duotone>
              <a:prstClr val="black"/>
              <a:srgbClr val="00B050">
                <a:tint val="45000"/>
                <a:satMod val="400000"/>
              </a:srgbClr>
            </a:duotone>
            <a:extLst>
              <a:ext uri="{28A0092B-C50C-407E-A947-70E740481C1C}">
                <a14:useLocalDpi xmlns:a14="http://schemas.microsoft.com/office/drawing/2010/main" val="0"/>
              </a:ext>
            </a:extLst>
          </a:blip>
          <a:stretch>
            <a:fillRect/>
          </a:stretch>
        </p:blipFill>
        <p:spPr>
          <a:xfrm>
            <a:off x="2355756" y="2989959"/>
            <a:ext cx="375883" cy="367452"/>
          </a:xfrm>
          <a:prstGeom prst="rect">
            <a:avLst/>
          </a:prstGeom>
        </p:spPr>
      </p:pic>
      <p:pic>
        <p:nvPicPr>
          <p:cNvPr id="65" name="图片 64"/>
          <p:cNvPicPr>
            <a:picLocks noChangeAspect="1"/>
          </p:cNvPicPr>
          <p:nvPr/>
        </p:nvPicPr>
        <p:blipFill>
          <a:blip r:embed="rId3" cstate="print">
            <a:duotone>
              <a:prstClr val="black"/>
              <a:srgbClr val="FF0000">
                <a:tint val="45000"/>
                <a:satMod val="400000"/>
              </a:srgbClr>
            </a:duotone>
            <a:extLst>
              <a:ext uri="{28A0092B-C50C-407E-A947-70E740481C1C}">
                <a14:useLocalDpi xmlns:a14="http://schemas.microsoft.com/office/drawing/2010/main" val="0"/>
              </a:ext>
            </a:extLst>
          </a:blip>
          <a:stretch>
            <a:fillRect/>
          </a:stretch>
        </p:blipFill>
        <p:spPr>
          <a:xfrm>
            <a:off x="735558" y="2977910"/>
            <a:ext cx="391550" cy="391550"/>
          </a:xfrm>
          <a:prstGeom prst="rect">
            <a:avLst/>
          </a:prstGeom>
        </p:spPr>
      </p:pic>
      <p:sp>
        <p:nvSpPr>
          <p:cNvPr id="6" name="矩形 5"/>
          <p:cNvSpPr/>
          <p:nvPr/>
        </p:nvSpPr>
        <p:spPr>
          <a:xfrm>
            <a:off x="1644770" y="3947513"/>
            <a:ext cx="1844535" cy="1278985"/>
          </a:xfrm>
          <a:prstGeom prst="rect">
            <a:avLst/>
          </a:prstGeom>
        </p:spPr>
        <p:txBody>
          <a:bodyPr wrap="square">
            <a:spAutoFit/>
          </a:bodyPr>
          <a:lstStyle/>
          <a:p>
            <a:pPr lvl="0">
              <a:lnSpc>
                <a:spcPct val="150000"/>
              </a:lnSpc>
            </a:pPr>
            <a:r>
              <a:rPr lang="zh-CN" altLang="en-US" sz="900" dirty="0" smtClean="0">
                <a:latin typeface="+mn-ea"/>
              </a:rPr>
              <a:t>明确阐述</a:t>
            </a:r>
            <a:r>
              <a:rPr lang="zh-CN" altLang="en-US" sz="900" dirty="0">
                <a:latin typeface="+mn-ea"/>
              </a:rPr>
              <a:t>了下一阶段</a:t>
            </a:r>
            <a:r>
              <a:rPr lang="zh-CN" altLang="en-US" sz="900" dirty="0" smtClean="0">
                <a:latin typeface="+mn-ea"/>
              </a:rPr>
              <a:t>互联网安全的工作</a:t>
            </a:r>
            <a:r>
              <a:rPr lang="zh-CN" altLang="en-US" sz="900" dirty="0">
                <a:latin typeface="+mn-ea"/>
              </a:rPr>
              <a:t>重点：“要树立正确的网络安全观，加快构建关键信息基础设施安全保障体系，</a:t>
            </a:r>
            <a:r>
              <a:rPr lang="zh-CN" altLang="en-US" sz="900" b="1" dirty="0">
                <a:solidFill>
                  <a:srgbClr val="FFFF00"/>
                </a:solidFill>
                <a:latin typeface="+mn-ea"/>
              </a:rPr>
              <a:t>全天候全方位感知网络安全态势，增强网络安全防御能力和威慑能力</a:t>
            </a:r>
            <a:r>
              <a:rPr lang="en-US" altLang="zh-CN" sz="900" dirty="0" smtClean="0">
                <a:latin typeface="+mn-ea"/>
              </a:rPr>
              <a:t>……”</a:t>
            </a:r>
            <a:endParaRPr lang="zh-CN" altLang="en-US" sz="900" dirty="0">
              <a:latin typeface="+mn-ea"/>
            </a:endParaRPr>
          </a:p>
        </p:txBody>
      </p:sp>
      <p:sp>
        <p:nvSpPr>
          <p:cNvPr id="64" name="文本框 43"/>
          <p:cNvSpPr txBox="1"/>
          <p:nvPr/>
        </p:nvSpPr>
        <p:spPr>
          <a:xfrm>
            <a:off x="214415" y="3514389"/>
            <a:ext cx="1378039" cy="261610"/>
          </a:xfrm>
          <a:prstGeom prst="rect">
            <a:avLst/>
          </a:prstGeom>
          <a:noFill/>
        </p:spPr>
        <p:txBody>
          <a:bodyPr wrap="square" rtlCol="0">
            <a:spAutoFit/>
          </a:bodyPr>
          <a:lstStyle/>
          <a:p>
            <a:pPr algn="ctr"/>
            <a:r>
              <a:rPr lang="en-US" altLang="zh-CN" sz="1100" b="1" dirty="0" smtClean="0">
                <a:latin typeface="+mn-ea"/>
              </a:rPr>
              <a:t>2014.02</a:t>
            </a:r>
            <a:endParaRPr lang="zh-CN" altLang="en-US" sz="1100" b="1" dirty="0">
              <a:latin typeface="+mn-ea"/>
            </a:endParaRPr>
          </a:p>
        </p:txBody>
      </p:sp>
      <p:sp>
        <p:nvSpPr>
          <p:cNvPr id="74" name="文本框 43"/>
          <p:cNvSpPr txBox="1"/>
          <p:nvPr/>
        </p:nvSpPr>
        <p:spPr>
          <a:xfrm>
            <a:off x="1854679" y="3514389"/>
            <a:ext cx="1378039" cy="261610"/>
          </a:xfrm>
          <a:prstGeom prst="rect">
            <a:avLst/>
          </a:prstGeom>
          <a:noFill/>
        </p:spPr>
        <p:txBody>
          <a:bodyPr wrap="square" rtlCol="0">
            <a:spAutoFit/>
          </a:bodyPr>
          <a:lstStyle/>
          <a:p>
            <a:pPr algn="ctr"/>
            <a:r>
              <a:rPr lang="en-US" altLang="zh-CN" sz="1100" b="1" dirty="0" smtClean="0">
                <a:latin typeface="+mn-ea"/>
              </a:rPr>
              <a:t>2016.04</a:t>
            </a:r>
            <a:endParaRPr lang="zh-CN" altLang="en-US" sz="1100" b="1" dirty="0">
              <a:latin typeface="+mn-ea"/>
            </a:endParaRPr>
          </a:p>
        </p:txBody>
      </p:sp>
      <p:sp>
        <p:nvSpPr>
          <p:cNvPr id="77" name="矩形 76"/>
          <p:cNvSpPr/>
          <p:nvPr/>
        </p:nvSpPr>
        <p:spPr>
          <a:xfrm>
            <a:off x="5655449" y="3947513"/>
            <a:ext cx="1766894" cy="1338828"/>
          </a:xfrm>
          <a:prstGeom prst="rect">
            <a:avLst/>
          </a:prstGeom>
        </p:spPr>
        <p:txBody>
          <a:bodyPr wrap="square">
            <a:spAutoFit/>
          </a:bodyPr>
          <a:lstStyle/>
          <a:p>
            <a:pPr lvl="0">
              <a:lnSpc>
                <a:spcPct val="150000"/>
              </a:lnSpc>
            </a:pPr>
            <a:r>
              <a:rPr lang="zh-CN" altLang="en-US" sz="900" dirty="0" smtClean="0">
                <a:latin typeface="+mn-ea"/>
              </a:rPr>
              <a:t>第五十六</a:t>
            </a:r>
            <a:r>
              <a:rPr lang="zh-CN" altLang="en-US" sz="900" dirty="0">
                <a:latin typeface="+mn-ea"/>
              </a:rPr>
              <a:t>条</a:t>
            </a:r>
            <a:r>
              <a:rPr lang="zh-CN" altLang="en-US" sz="900" dirty="0" smtClean="0">
                <a:latin typeface="+mn-ea"/>
              </a:rPr>
              <a:t>：</a:t>
            </a:r>
            <a:r>
              <a:rPr lang="zh-CN" altLang="en-US" sz="900" b="1" dirty="0" smtClean="0">
                <a:solidFill>
                  <a:srgbClr val="FFFF00"/>
                </a:solidFill>
                <a:latin typeface="+mn-ea"/>
              </a:rPr>
              <a:t>提升</a:t>
            </a:r>
            <a:r>
              <a:rPr lang="zh-CN" altLang="en-US" sz="900" b="1" dirty="0">
                <a:solidFill>
                  <a:srgbClr val="FFFF00"/>
                </a:solidFill>
                <a:latin typeface="+mn-ea"/>
              </a:rPr>
              <a:t>全天候全方位感知网络安全态势能力</a:t>
            </a:r>
            <a:r>
              <a:rPr lang="zh-CN" altLang="en-US" sz="900" dirty="0">
                <a:latin typeface="+mn-ea"/>
              </a:rPr>
              <a:t>，做好等级保护、风险评估、漏洞发现等基础性工作，完善网络安全监测预警和网络安全重大事件应急处置机制</a:t>
            </a:r>
            <a:r>
              <a:rPr lang="zh-CN" altLang="en-US" sz="900" dirty="0" smtClean="0">
                <a:latin typeface="+mn-ea"/>
              </a:rPr>
              <a:t>。</a:t>
            </a:r>
            <a:endParaRPr lang="zh-CN" altLang="en-US" sz="900" dirty="0">
              <a:latin typeface="+mn-ea"/>
            </a:endParaRPr>
          </a:p>
        </p:txBody>
      </p:sp>
      <p:sp>
        <p:nvSpPr>
          <p:cNvPr id="80" name="文本框 43"/>
          <p:cNvSpPr txBox="1"/>
          <p:nvPr/>
        </p:nvSpPr>
        <p:spPr>
          <a:xfrm>
            <a:off x="5849876" y="3511144"/>
            <a:ext cx="1378039" cy="261610"/>
          </a:xfrm>
          <a:prstGeom prst="rect">
            <a:avLst/>
          </a:prstGeom>
          <a:noFill/>
        </p:spPr>
        <p:txBody>
          <a:bodyPr wrap="square" rtlCol="0">
            <a:spAutoFit/>
          </a:bodyPr>
          <a:lstStyle/>
          <a:p>
            <a:pPr algn="ctr"/>
            <a:r>
              <a:rPr lang="en-US" altLang="zh-CN" sz="1100" b="1" dirty="0" smtClean="0">
                <a:latin typeface="+mn-ea"/>
              </a:rPr>
              <a:t>2016.07</a:t>
            </a:r>
            <a:endParaRPr lang="zh-CN" altLang="en-US" sz="1100" b="1" dirty="0">
              <a:latin typeface="+mn-ea"/>
            </a:endParaRPr>
          </a:p>
        </p:txBody>
      </p:sp>
      <p:grpSp>
        <p:nvGrpSpPr>
          <p:cNvPr id="122" name="组合 121"/>
          <p:cNvGrpSpPr/>
          <p:nvPr/>
        </p:nvGrpSpPr>
        <p:grpSpPr>
          <a:xfrm>
            <a:off x="191797" y="1950892"/>
            <a:ext cx="1454178" cy="823337"/>
            <a:chOff x="172063" y="2135076"/>
            <a:chExt cx="1454178" cy="823337"/>
          </a:xfrm>
        </p:grpSpPr>
        <p:sp>
          <p:nvSpPr>
            <p:cNvPr id="66" name="文本框 44"/>
            <p:cNvSpPr txBox="1"/>
            <p:nvPr/>
          </p:nvSpPr>
          <p:spPr>
            <a:xfrm>
              <a:off x="199367" y="2138958"/>
              <a:ext cx="1426874" cy="819455"/>
            </a:xfrm>
            <a:prstGeom prst="rect">
              <a:avLst/>
            </a:prstGeom>
            <a:noFill/>
            <a:ln>
              <a:noFill/>
            </a:ln>
          </p:spPr>
          <p:txBody>
            <a:bodyPr wrap="square" rtlCol="0">
              <a:spAutoFit/>
            </a:bodyPr>
            <a:lstStyle/>
            <a:p>
              <a:pPr lvl="0" algn="ctr">
                <a:lnSpc>
                  <a:spcPct val="150000"/>
                </a:lnSpc>
              </a:pPr>
              <a:r>
                <a:rPr lang="zh-CN" altLang="en-US" sz="1050" b="1" dirty="0">
                  <a:solidFill>
                    <a:srgbClr val="FFFF00"/>
                  </a:solidFill>
                  <a:latin typeface="微软雅黑"/>
                </a:rPr>
                <a:t>中央网络安全领导小组成立，</a:t>
              </a:r>
              <a:r>
                <a:rPr lang="zh-CN" altLang="en-US" sz="1050" b="1" dirty="0">
                  <a:solidFill>
                    <a:srgbClr val="FFFF00"/>
                  </a:solidFill>
                  <a:latin typeface="+mn-ea"/>
                </a:rPr>
                <a:t>习总书记任</a:t>
              </a:r>
              <a:r>
                <a:rPr lang="zh-CN" altLang="en-US" sz="1050" b="1" dirty="0" smtClean="0">
                  <a:solidFill>
                    <a:srgbClr val="FFFF00"/>
                  </a:solidFill>
                  <a:latin typeface="+mn-ea"/>
                </a:rPr>
                <a:t>组长</a:t>
              </a:r>
              <a:endParaRPr lang="en-US" altLang="zh-CN" sz="1050" b="1" dirty="0">
                <a:solidFill>
                  <a:srgbClr val="FFFF00"/>
                </a:solidFill>
                <a:latin typeface="+mn-ea"/>
              </a:endParaRPr>
            </a:p>
          </p:txBody>
        </p:sp>
        <p:sp>
          <p:nvSpPr>
            <p:cNvPr id="89" name="圆角矩形 88"/>
            <p:cNvSpPr/>
            <p:nvPr/>
          </p:nvSpPr>
          <p:spPr>
            <a:xfrm>
              <a:off x="172063" y="2135076"/>
              <a:ext cx="1420391" cy="810812"/>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dirty="0" smtClean="0">
                <a:solidFill>
                  <a:srgbClr val="FFFF00"/>
                </a:solidFill>
              </a:endParaRPr>
            </a:p>
          </p:txBody>
        </p:sp>
      </p:grpSp>
      <p:grpSp>
        <p:nvGrpSpPr>
          <p:cNvPr id="123" name="组合 122"/>
          <p:cNvGrpSpPr/>
          <p:nvPr/>
        </p:nvGrpSpPr>
        <p:grpSpPr>
          <a:xfrm>
            <a:off x="1774669" y="1954774"/>
            <a:ext cx="1538053" cy="819455"/>
            <a:chOff x="1774669" y="1954774"/>
            <a:chExt cx="1538053" cy="819455"/>
          </a:xfrm>
        </p:grpSpPr>
        <p:sp>
          <p:nvSpPr>
            <p:cNvPr id="4" name="文本框 35"/>
            <p:cNvSpPr txBox="1"/>
            <p:nvPr/>
          </p:nvSpPr>
          <p:spPr>
            <a:xfrm>
              <a:off x="1828381" y="1954774"/>
              <a:ext cx="1430631" cy="819455"/>
            </a:xfrm>
            <a:prstGeom prst="rect">
              <a:avLst/>
            </a:prstGeom>
            <a:noFill/>
          </p:spPr>
          <p:txBody>
            <a:bodyPr wrap="square" rtlCol="0">
              <a:spAutoFit/>
            </a:bodyPr>
            <a:lstStyle>
              <a:defPPr>
                <a:defRPr lang="zh-CN"/>
              </a:defPPr>
              <a:lvl1pPr lvl="0">
                <a:defRPr sz="900" b="1">
                  <a:solidFill>
                    <a:srgbClr val="FFC000"/>
                  </a:solidFill>
                  <a:latin typeface="微软雅黑"/>
                </a:defRPr>
              </a:lvl1pPr>
            </a:lstStyle>
            <a:p>
              <a:pPr algn="ctr">
                <a:lnSpc>
                  <a:spcPct val="150000"/>
                </a:lnSpc>
              </a:pPr>
              <a:r>
                <a:rPr lang="zh-CN" altLang="en-US" sz="1050" dirty="0">
                  <a:solidFill>
                    <a:srgbClr val="FFFF00"/>
                  </a:solidFill>
                </a:rPr>
                <a:t>习近平主席在</a:t>
              </a:r>
              <a:r>
                <a:rPr lang="zh-CN" altLang="en-US" sz="1050" dirty="0">
                  <a:solidFill>
                    <a:srgbClr val="FFFF00"/>
                  </a:solidFill>
                </a:rPr>
                <a:t>网络安全和信息化工作座谈会上发表重要</a:t>
              </a:r>
              <a:r>
                <a:rPr lang="zh-CN" altLang="en-US" sz="1050" dirty="0">
                  <a:solidFill>
                    <a:srgbClr val="FFFF00"/>
                  </a:solidFill>
                </a:rPr>
                <a:t>讲话</a:t>
              </a:r>
              <a:endParaRPr lang="en-US" altLang="zh-CN" sz="1050" dirty="0">
                <a:solidFill>
                  <a:srgbClr val="FFFF00"/>
                </a:solidFill>
              </a:endParaRPr>
            </a:p>
          </p:txBody>
        </p:sp>
        <p:sp>
          <p:nvSpPr>
            <p:cNvPr id="91" name="圆角矩形 90"/>
            <p:cNvSpPr/>
            <p:nvPr/>
          </p:nvSpPr>
          <p:spPr>
            <a:xfrm>
              <a:off x="1774669" y="1954774"/>
              <a:ext cx="1538053" cy="811691"/>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dirty="0" smtClean="0">
                <a:solidFill>
                  <a:srgbClr val="FFFF00"/>
                </a:solidFill>
              </a:endParaRPr>
            </a:p>
          </p:txBody>
        </p:sp>
      </p:grpSp>
      <p:grpSp>
        <p:nvGrpSpPr>
          <p:cNvPr id="124" name="组合 123"/>
          <p:cNvGrpSpPr/>
          <p:nvPr/>
        </p:nvGrpSpPr>
        <p:grpSpPr>
          <a:xfrm>
            <a:off x="5636563" y="1889662"/>
            <a:ext cx="1804666" cy="819456"/>
            <a:chOff x="5709770" y="1712759"/>
            <a:chExt cx="1804666" cy="819456"/>
          </a:xfrm>
        </p:grpSpPr>
        <p:sp>
          <p:nvSpPr>
            <p:cNvPr id="75" name="文本框 35"/>
            <p:cNvSpPr txBox="1"/>
            <p:nvPr/>
          </p:nvSpPr>
          <p:spPr>
            <a:xfrm>
              <a:off x="5736084" y="1712760"/>
              <a:ext cx="1778352" cy="819455"/>
            </a:xfrm>
            <a:prstGeom prst="rect">
              <a:avLst/>
            </a:prstGeom>
            <a:noFill/>
          </p:spPr>
          <p:txBody>
            <a:bodyPr wrap="square" rtlCol="0">
              <a:spAutoFit/>
            </a:bodyPr>
            <a:lstStyle>
              <a:defPPr>
                <a:defRPr lang="zh-CN"/>
              </a:defPPr>
              <a:lvl1pPr lvl="0">
                <a:defRPr sz="900" b="1">
                  <a:solidFill>
                    <a:srgbClr val="FFFF00"/>
                  </a:solidFill>
                  <a:latin typeface="微软雅黑"/>
                </a:defRPr>
              </a:lvl1pPr>
            </a:lstStyle>
            <a:p>
              <a:pPr>
                <a:lnSpc>
                  <a:spcPct val="150000"/>
                </a:lnSpc>
              </a:pPr>
              <a:r>
                <a:rPr lang="zh-CN" altLang="en-US" sz="1050" dirty="0"/>
                <a:t>中共中央办公厅、国务院办公厅印发</a:t>
              </a:r>
              <a:r>
                <a:rPr lang="en-US" altLang="zh-CN" sz="1050" dirty="0"/>
                <a:t>《</a:t>
              </a:r>
              <a:r>
                <a:rPr lang="zh-CN" altLang="en-US" sz="1050" dirty="0"/>
                <a:t>国家信息化发展战略纲要</a:t>
              </a:r>
              <a:r>
                <a:rPr lang="en-US" altLang="zh-CN" sz="1050" dirty="0"/>
                <a:t>》</a:t>
              </a:r>
            </a:p>
          </p:txBody>
        </p:sp>
        <p:sp>
          <p:nvSpPr>
            <p:cNvPr id="94" name="圆角矩形 93"/>
            <p:cNvSpPr/>
            <p:nvPr/>
          </p:nvSpPr>
          <p:spPr>
            <a:xfrm>
              <a:off x="5709770" y="1712759"/>
              <a:ext cx="1710685" cy="819455"/>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dirty="0" smtClean="0">
                <a:solidFill>
                  <a:srgbClr val="FFFF00"/>
                </a:solidFill>
              </a:endParaRPr>
            </a:p>
          </p:txBody>
        </p:sp>
      </p:grpSp>
      <p:sp>
        <p:nvSpPr>
          <p:cNvPr id="95" name="矩形 94"/>
          <p:cNvSpPr/>
          <p:nvPr/>
        </p:nvSpPr>
        <p:spPr>
          <a:xfrm>
            <a:off x="3718893" y="3893178"/>
            <a:ext cx="1762971" cy="1962076"/>
          </a:xfrm>
          <a:prstGeom prst="rect">
            <a:avLst/>
          </a:prstGeom>
        </p:spPr>
        <p:txBody>
          <a:bodyPr wrap="square">
            <a:spAutoFit/>
          </a:bodyPr>
          <a:lstStyle/>
          <a:p>
            <a:pPr>
              <a:lnSpc>
                <a:spcPct val="150000"/>
              </a:lnSpc>
            </a:pPr>
            <a:r>
              <a:rPr lang="zh-CN" altLang="en-US" sz="900" dirty="0" smtClean="0">
                <a:latin typeface="+mn-ea"/>
              </a:rPr>
              <a:t>重点领域包括：</a:t>
            </a:r>
            <a:r>
              <a:rPr lang="zh-CN" altLang="en-US" sz="900" b="1" dirty="0" smtClean="0">
                <a:solidFill>
                  <a:srgbClr val="FFFF00"/>
                </a:solidFill>
                <a:latin typeface="+mn-ea"/>
              </a:rPr>
              <a:t>网络</a:t>
            </a:r>
            <a:r>
              <a:rPr lang="zh-CN" altLang="en-US" sz="900" b="1" dirty="0">
                <a:solidFill>
                  <a:srgbClr val="FFFF00"/>
                </a:solidFill>
                <a:latin typeface="+mn-ea"/>
              </a:rPr>
              <a:t>安全威胁监测预警、态势感知与技术处置。</a:t>
            </a:r>
            <a:r>
              <a:rPr lang="zh-CN" altLang="en-US" sz="900" dirty="0">
                <a:latin typeface="+mn-ea"/>
              </a:rPr>
              <a:t>具备网络攻击监测、漏洞挖掘、威胁情报收集或工业互联网安全监测等能力，对安全威胁进行综合分析，实现及早预警、态势感知、攻击溯源和精确应对，降低系统安全风险、净化公共互联网网络环境。</a:t>
            </a:r>
          </a:p>
        </p:txBody>
      </p:sp>
      <p:sp>
        <p:nvSpPr>
          <p:cNvPr id="98" name="文本框 35"/>
          <p:cNvSpPr txBox="1"/>
          <p:nvPr/>
        </p:nvSpPr>
        <p:spPr>
          <a:xfrm>
            <a:off x="3673632" y="1711534"/>
            <a:ext cx="1713016" cy="1061829"/>
          </a:xfrm>
          <a:prstGeom prst="rect">
            <a:avLst/>
          </a:prstGeom>
          <a:noFill/>
        </p:spPr>
        <p:txBody>
          <a:bodyPr wrap="square" rtlCol="0">
            <a:spAutoFit/>
          </a:bodyPr>
          <a:lstStyle>
            <a:defPPr>
              <a:defRPr lang="zh-CN"/>
            </a:defPPr>
            <a:lvl1pPr lvl="0">
              <a:defRPr sz="900" b="1">
                <a:solidFill>
                  <a:srgbClr val="FFFF00"/>
                </a:solidFill>
                <a:latin typeface="微软雅黑"/>
              </a:defRPr>
            </a:lvl1pPr>
          </a:lstStyle>
          <a:p>
            <a:pPr>
              <a:lnSpc>
                <a:spcPct val="150000"/>
              </a:lnSpc>
            </a:pPr>
            <a:r>
              <a:rPr lang="zh-CN" altLang="en-US" sz="1050" dirty="0"/>
              <a:t>工信部网安函</a:t>
            </a:r>
            <a:r>
              <a:rPr lang="en-US" altLang="zh-CN" sz="1050" dirty="0"/>
              <a:t>〔2016〕203</a:t>
            </a:r>
            <a:r>
              <a:rPr lang="zh-CN" altLang="en-US" sz="1050" dirty="0"/>
              <a:t>号，关于开展</a:t>
            </a:r>
            <a:r>
              <a:rPr lang="en-US" altLang="zh-CN" sz="1050" dirty="0"/>
              <a:t>2016</a:t>
            </a:r>
            <a:r>
              <a:rPr lang="zh-CN" altLang="en-US" sz="1050" dirty="0"/>
              <a:t>年电信和互联网行业网络安全试点示范工作的通知</a:t>
            </a:r>
            <a:endParaRPr lang="en-US" altLang="zh-CN" sz="1050" dirty="0"/>
          </a:p>
        </p:txBody>
      </p:sp>
      <p:sp>
        <p:nvSpPr>
          <p:cNvPr id="99" name="圆角矩形 98"/>
          <p:cNvSpPr/>
          <p:nvPr/>
        </p:nvSpPr>
        <p:spPr>
          <a:xfrm>
            <a:off x="3608924" y="1691490"/>
            <a:ext cx="1739330" cy="1061830"/>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dirty="0" smtClean="0">
              <a:solidFill>
                <a:srgbClr val="FFFF00"/>
              </a:solidFill>
            </a:endParaRPr>
          </a:p>
        </p:txBody>
      </p:sp>
      <p:sp>
        <p:nvSpPr>
          <p:cNvPr id="100" name="文本框 43"/>
          <p:cNvSpPr txBox="1"/>
          <p:nvPr/>
        </p:nvSpPr>
        <p:spPr>
          <a:xfrm>
            <a:off x="3841121" y="3514694"/>
            <a:ext cx="1378039" cy="261610"/>
          </a:xfrm>
          <a:prstGeom prst="rect">
            <a:avLst/>
          </a:prstGeom>
          <a:noFill/>
        </p:spPr>
        <p:txBody>
          <a:bodyPr wrap="square" rtlCol="0">
            <a:spAutoFit/>
          </a:bodyPr>
          <a:lstStyle/>
          <a:p>
            <a:pPr algn="ctr"/>
            <a:r>
              <a:rPr lang="en-US" altLang="zh-CN" sz="1100" b="1" dirty="0" smtClean="0">
                <a:latin typeface="+mn-ea"/>
              </a:rPr>
              <a:t>2016.05</a:t>
            </a:r>
            <a:endParaRPr lang="zh-CN" altLang="en-US" sz="1100" b="1" dirty="0">
              <a:latin typeface="+mn-ea"/>
            </a:endParaRPr>
          </a:p>
        </p:txBody>
      </p:sp>
      <p:sp>
        <p:nvSpPr>
          <p:cNvPr id="101" name="矩形 100"/>
          <p:cNvSpPr/>
          <p:nvPr/>
        </p:nvSpPr>
        <p:spPr>
          <a:xfrm>
            <a:off x="7676708" y="3967248"/>
            <a:ext cx="1706726" cy="1754326"/>
          </a:xfrm>
          <a:prstGeom prst="rect">
            <a:avLst/>
          </a:prstGeom>
        </p:spPr>
        <p:txBody>
          <a:bodyPr wrap="square">
            <a:spAutoFit/>
          </a:bodyPr>
          <a:lstStyle/>
          <a:p>
            <a:pPr>
              <a:lnSpc>
                <a:spcPct val="150000"/>
              </a:lnSpc>
            </a:pPr>
            <a:r>
              <a:rPr lang="zh-CN" altLang="en-US" sz="900" dirty="0" smtClean="0">
                <a:latin typeface="+mn-ea"/>
              </a:rPr>
              <a:t>等级</a:t>
            </a:r>
            <a:r>
              <a:rPr lang="zh-CN" altLang="en-US" sz="900" dirty="0">
                <a:latin typeface="+mn-ea"/>
              </a:rPr>
              <a:t>保护安全框架和关键技术</a:t>
            </a:r>
            <a:r>
              <a:rPr lang="zh-CN" altLang="en-US" sz="900" dirty="0" smtClean="0">
                <a:latin typeface="+mn-ea"/>
              </a:rPr>
              <a:t>部分</a:t>
            </a:r>
            <a:r>
              <a:rPr lang="zh-CN" altLang="en-US" sz="900" dirty="0">
                <a:latin typeface="+mn-ea"/>
              </a:rPr>
              <a:t>：</a:t>
            </a:r>
            <a:r>
              <a:rPr lang="zh-CN" altLang="en-US" sz="900" dirty="0" smtClean="0">
                <a:latin typeface="+mn-ea"/>
              </a:rPr>
              <a:t>应</a:t>
            </a:r>
            <a:r>
              <a:rPr lang="zh-CN" altLang="en-US" sz="900" dirty="0">
                <a:latin typeface="+mn-ea"/>
              </a:rPr>
              <a:t>依据国家网络安全等级保护政策和标准，开展组织管理、机制建设、安全规划、通报预警、应急处置、</a:t>
            </a:r>
            <a:r>
              <a:rPr lang="zh-CN" altLang="en-US" sz="900" b="1" dirty="0">
                <a:solidFill>
                  <a:srgbClr val="FFFF00"/>
                </a:solidFill>
                <a:latin typeface="+mn-ea"/>
              </a:rPr>
              <a:t>态势感知</a:t>
            </a:r>
            <a:r>
              <a:rPr lang="zh-CN" altLang="en-US" sz="900" dirty="0">
                <a:latin typeface="+mn-ea"/>
              </a:rPr>
              <a:t>、能力建设、监督检查、技术检测、队伍建设、教育培训和经费保障等工作。</a:t>
            </a:r>
          </a:p>
        </p:txBody>
      </p:sp>
      <p:sp>
        <p:nvSpPr>
          <p:cNvPr id="103" name="文本框 43"/>
          <p:cNvSpPr txBox="1"/>
          <p:nvPr/>
        </p:nvSpPr>
        <p:spPr>
          <a:xfrm>
            <a:off x="7822703" y="3514694"/>
            <a:ext cx="1378039" cy="261610"/>
          </a:xfrm>
          <a:prstGeom prst="rect">
            <a:avLst/>
          </a:prstGeom>
          <a:noFill/>
        </p:spPr>
        <p:txBody>
          <a:bodyPr wrap="square" rtlCol="0">
            <a:spAutoFit/>
          </a:bodyPr>
          <a:lstStyle/>
          <a:p>
            <a:pPr algn="ctr"/>
            <a:r>
              <a:rPr lang="en-US" altLang="zh-CN" sz="1100" b="1" dirty="0" smtClean="0">
                <a:latin typeface="+mn-ea"/>
              </a:rPr>
              <a:t>2016.10</a:t>
            </a:r>
            <a:endParaRPr lang="zh-CN" altLang="en-US" sz="1100" b="1" dirty="0">
              <a:latin typeface="+mn-ea"/>
            </a:endParaRPr>
          </a:p>
        </p:txBody>
      </p:sp>
      <p:grpSp>
        <p:nvGrpSpPr>
          <p:cNvPr id="126" name="组合 125"/>
          <p:cNvGrpSpPr/>
          <p:nvPr/>
        </p:nvGrpSpPr>
        <p:grpSpPr>
          <a:xfrm>
            <a:off x="7632774" y="1643510"/>
            <a:ext cx="1715172" cy="1065608"/>
            <a:chOff x="7705132" y="1643510"/>
            <a:chExt cx="1715172" cy="1065608"/>
          </a:xfrm>
        </p:grpSpPr>
        <p:sp>
          <p:nvSpPr>
            <p:cNvPr id="102" name="矩形 101"/>
            <p:cNvSpPr/>
            <p:nvPr/>
          </p:nvSpPr>
          <p:spPr>
            <a:xfrm>
              <a:off x="7747858" y="1643510"/>
              <a:ext cx="1672446" cy="1061829"/>
            </a:xfrm>
            <a:prstGeom prst="rect">
              <a:avLst/>
            </a:prstGeom>
            <a:noFill/>
          </p:spPr>
          <p:txBody>
            <a:bodyPr wrap="square" rtlCol="0">
              <a:spAutoFit/>
            </a:bodyPr>
            <a:lstStyle/>
            <a:p>
              <a:pPr>
                <a:lnSpc>
                  <a:spcPct val="150000"/>
                </a:lnSpc>
              </a:pPr>
              <a:r>
                <a:rPr lang="en-US" altLang="zh-CN" sz="1050" b="1" dirty="0" smtClean="0">
                  <a:solidFill>
                    <a:srgbClr val="FFFF00"/>
                  </a:solidFill>
                  <a:latin typeface="微软雅黑"/>
                </a:rPr>
                <a:t>《</a:t>
              </a:r>
              <a:r>
                <a:rPr lang="zh-CN" altLang="en-US" sz="1050" b="1" dirty="0">
                  <a:solidFill>
                    <a:srgbClr val="FFFF00"/>
                  </a:solidFill>
                  <a:latin typeface="微软雅黑"/>
                </a:rPr>
                <a:t>信息安全技术 网络安全等级保护基本要求 第</a:t>
              </a:r>
              <a:r>
                <a:rPr lang="en-US" altLang="zh-CN" sz="1050" b="1" dirty="0">
                  <a:solidFill>
                    <a:srgbClr val="FFFF00"/>
                  </a:solidFill>
                  <a:latin typeface="微软雅黑"/>
                </a:rPr>
                <a:t>1</a:t>
              </a:r>
              <a:r>
                <a:rPr lang="zh-CN" altLang="en-US" sz="1050" b="1" dirty="0">
                  <a:solidFill>
                    <a:srgbClr val="FFFF00"/>
                  </a:solidFill>
                  <a:latin typeface="微软雅黑"/>
                </a:rPr>
                <a:t>部分：安全通用要求</a:t>
              </a:r>
              <a:r>
                <a:rPr lang="en-US" altLang="zh-CN" sz="1050" b="1" dirty="0">
                  <a:solidFill>
                    <a:srgbClr val="FFFF00"/>
                  </a:solidFill>
                  <a:latin typeface="微软雅黑"/>
                </a:rPr>
                <a:t>》</a:t>
              </a:r>
              <a:r>
                <a:rPr lang="zh-CN" altLang="en-US" sz="1050" b="1" dirty="0">
                  <a:solidFill>
                    <a:srgbClr val="FFFF00"/>
                  </a:solidFill>
                  <a:latin typeface="微软雅黑"/>
                </a:rPr>
                <a:t>征求意见</a:t>
              </a:r>
              <a:r>
                <a:rPr lang="zh-CN" altLang="en-US" sz="1050" b="1" dirty="0" smtClean="0">
                  <a:solidFill>
                    <a:srgbClr val="FFFF00"/>
                  </a:solidFill>
                  <a:latin typeface="微软雅黑"/>
                </a:rPr>
                <a:t>稿内容</a:t>
              </a:r>
              <a:endParaRPr lang="zh-CN" altLang="en-US" sz="1050" b="1" dirty="0">
                <a:solidFill>
                  <a:srgbClr val="FFFF00"/>
                </a:solidFill>
                <a:latin typeface="微软雅黑"/>
              </a:endParaRPr>
            </a:p>
          </p:txBody>
        </p:sp>
        <p:sp>
          <p:nvSpPr>
            <p:cNvPr id="105" name="圆角矩形 104"/>
            <p:cNvSpPr/>
            <p:nvPr/>
          </p:nvSpPr>
          <p:spPr>
            <a:xfrm>
              <a:off x="7705132" y="1643510"/>
              <a:ext cx="1715172" cy="1065608"/>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dirty="0" smtClean="0">
                <a:solidFill>
                  <a:srgbClr val="FFFF00"/>
                </a:solidFill>
              </a:endParaRPr>
            </a:p>
          </p:txBody>
        </p:sp>
      </p:grpSp>
      <p:pic>
        <p:nvPicPr>
          <p:cNvPr id="106" name="图片 105"/>
          <p:cNvPicPr>
            <a:picLocks noChangeAspect="1"/>
          </p:cNvPicPr>
          <p:nvPr/>
        </p:nvPicPr>
        <p:blipFill>
          <a:blip r:embed="rId4" cstate="print">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10237623" y="2977910"/>
            <a:ext cx="410475" cy="410475"/>
          </a:xfrm>
          <a:prstGeom prst="rect">
            <a:avLst/>
          </a:prstGeom>
        </p:spPr>
      </p:pic>
      <p:grpSp>
        <p:nvGrpSpPr>
          <p:cNvPr id="127" name="组合 126"/>
          <p:cNvGrpSpPr/>
          <p:nvPr/>
        </p:nvGrpSpPr>
        <p:grpSpPr>
          <a:xfrm>
            <a:off x="9554051" y="1889662"/>
            <a:ext cx="1777613" cy="827220"/>
            <a:chOff x="9521644" y="1704995"/>
            <a:chExt cx="1777613" cy="827220"/>
          </a:xfrm>
        </p:grpSpPr>
        <p:sp>
          <p:nvSpPr>
            <p:cNvPr id="107" name="文本框 35"/>
            <p:cNvSpPr txBox="1"/>
            <p:nvPr/>
          </p:nvSpPr>
          <p:spPr>
            <a:xfrm>
              <a:off x="9638301" y="1712760"/>
              <a:ext cx="1609115" cy="819455"/>
            </a:xfrm>
            <a:prstGeom prst="rect">
              <a:avLst/>
            </a:prstGeom>
            <a:noFill/>
          </p:spPr>
          <p:txBody>
            <a:bodyPr wrap="square" rtlCol="0">
              <a:spAutoFit/>
            </a:bodyPr>
            <a:lstStyle>
              <a:defPPr>
                <a:defRPr lang="zh-CN"/>
              </a:defPPr>
              <a:lvl1pPr>
                <a:defRPr sz="900" b="1">
                  <a:solidFill>
                    <a:srgbClr val="FFFF00"/>
                  </a:solidFill>
                  <a:latin typeface="微软雅黑"/>
                </a:defRPr>
              </a:lvl1pPr>
            </a:lstStyle>
            <a:p>
              <a:pPr>
                <a:lnSpc>
                  <a:spcPct val="150000"/>
                </a:lnSpc>
              </a:pPr>
              <a:r>
                <a:rPr lang="zh-CN" altLang="en-US" sz="1050" dirty="0"/>
                <a:t>全国人民代表大会</a:t>
              </a:r>
              <a:r>
                <a:rPr lang="zh-CN" altLang="en-US" sz="1050" dirty="0"/>
                <a:t>常务委员会发布</a:t>
              </a:r>
              <a:r>
                <a:rPr lang="en-US" altLang="zh-CN" sz="1050" dirty="0"/>
                <a:t>《</a:t>
              </a:r>
              <a:r>
                <a:rPr lang="zh-CN" altLang="en-US" sz="1050" dirty="0"/>
                <a:t>中华人民共和国网络安全法</a:t>
              </a:r>
              <a:r>
                <a:rPr lang="en-US" altLang="zh-CN" sz="1050" dirty="0"/>
                <a:t>》</a:t>
              </a:r>
            </a:p>
          </p:txBody>
        </p:sp>
        <p:sp>
          <p:nvSpPr>
            <p:cNvPr id="108" name="圆角矩形 107"/>
            <p:cNvSpPr/>
            <p:nvPr/>
          </p:nvSpPr>
          <p:spPr>
            <a:xfrm>
              <a:off x="9521644" y="1704995"/>
              <a:ext cx="1777613" cy="827219"/>
            </a:xfrm>
            <a:prstGeom prst="roundRect">
              <a:avLst/>
            </a:prstGeom>
            <a:noFill/>
            <a:ln w="31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800" b="1" dirty="0" smtClean="0">
                <a:solidFill>
                  <a:srgbClr val="FFFF00"/>
                </a:solidFill>
              </a:endParaRPr>
            </a:p>
          </p:txBody>
        </p:sp>
      </p:grpSp>
      <p:sp>
        <p:nvSpPr>
          <p:cNvPr id="109" name="矩形 108"/>
          <p:cNvSpPr/>
          <p:nvPr/>
        </p:nvSpPr>
        <p:spPr>
          <a:xfrm>
            <a:off x="9586462" y="3969821"/>
            <a:ext cx="1712795" cy="1338828"/>
          </a:xfrm>
          <a:prstGeom prst="rect">
            <a:avLst/>
          </a:prstGeom>
        </p:spPr>
        <p:txBody>
          <a:bodyPr wrap="square">
            <a:spAutoFit/>
          </a:bodyPr>
          <a:lstStyle/>
          <a:p>
            <a:pPr>
              <a:lnSpc>
                <a:spcPct val="150000"/>
              </a:lnSpc>
            </a:pPr>
            <a:r>
              <a:rPr lang="zh-CN" altLang="en-US" sz="900" dirty="0">
                <a:latin typeface="+mn-ea"/>
              </a:rPr>
              <a:t>第五十二</a:t>
            </a:r>
            <a:r>
              <a:rPr lang="zh-CN" altLang="en-US" sz="900" dirty="0" smtClean="0">
                <a:latin typeface="+mn-ea"/>
              </a:rPr>
              <a:t>条：负责</a:t>
            </a:r>
            <a:r>
              <a:rPr lang="zh-CN" altLang="en-US" sz="900" dirty="0">
                <a:latin typeface="+mn-ea"/>
              </a:rPr>
              <a:t>关键信息基础设施安全保护工作的部门，应当建立健全本行业、本领域的</a:t>
            </a:r>
            <a:r>
              <a:rPr lang="zh-CN" altLang="en-US" sz="900" b="1" dirty="0">
                <a:solidFill>
                  <a:srgbClr val="FFFF00"/>
                </a:solidFill>
                <a:latin typeface="+mn-ea"/>
              </a:rPr>
              <a:t>网络安全监测预警和信息通报制度，并按照规定报送网络安全监测预警信息。</a:t>
            </a:r>
            <a:endParaRPr lang="en-US" altLang="zh-CN" sz="900" b="1" dirty="0">
              <a:solidFill>
                <a:srgbClr val="FFFF00"/>
              </a:solidFill>
              <a:latin typeface="+mn-ea"/>
            </a:endParaRPr>
          </a:p>
        </p:txBody>
      </p:sp>
      <p:sp>
        <p:nvSpPr>
          <p:cNvPr id="110" name="文本框 43"/>
          <p:cNvSpPr txBox="1"/>
          <p:nvPr/>
        </p:nvSpPr>
        <p:spPr>
          <a:xfrm>
            <a:off x="9754961" y="3516208"/>
            <a:ext cx="1378039" cy="261610"/>
          </a:xfrm>
          <a:prstGeom prst="rect">
            <a:avLst/>
          </a:prstGeom>
          <a:noFill/>
        </p:spPr>
        <p:txBody>
          <a:bodyPr wrap="square" rtlCol="0">
            <a:spAutoFit/>
          </a:bodyPr>
          <a:lstStyle/>
          <a:p>
            <a:pPr algn="ctr"/>
            <a:r>
              <a:rPr lang="en-US" altLang="zh-CN" sz="1100" b="1" dirty="0" smtClean="0">
                <a:latin typeface="+mn-ea"/>
              </a:rPr>
              <a:t>2016.11</a:t>
            </a:r>
            <a:endParaRPr lang="zh-CN" altLang="en-US" sz="1100" b="1" dirty="0">
              <a:latin typeface="+mn-ea"/>
            </a:endParaRPr>
          </a:p>
        </p:txBody>
      </p:sp>
      <p:sp>
        <p:nvSpPr>
          <p:cNvPr id="111" name="KSO_Shape"/>
          <p:cNvSpPr>
            <a:spLocks/>
          </p:cNvSpPr>
          <p:nvPr/>
        </p:nvSpPr>
        <p:spPr bwMode="auto">
          <a:xfrm>
            <a:off x="4346917" y="2991758"/>
            <a:ext cx="366448" cy="363853"/>
          </a:xfrm>
          <a:custGeom>
            <a:avLst/>
            <a:gdLst>
              <a:gd name="T0" fmla="*/ 471979 w 1773238"/>
              <a:gd name="T1" fmla="*/ 958334 h 1387475"/>
              <a:gd name="T2" fmla="*/ 185738 w 1773238"/>
              <a:gd name="T3" fmla="*/ 450008 h 1387475"/>
              <a:gd name="T4" fmla="*/ 1444626 w 1773238"/>
              <a:gd name="T5" fmla="*/ 277813 h 1387475"/>
              <a:gd name="T6" fmla="*/ 1694152 w 1773238"/>
              <a:gd name="T7" fmla="*/ 274195 h 1387475"/>
              <a:gd name="T8" fmla="*/ 1717020 w 1773238"/>
              <a:gd name="T9" fmla="*/ 282128 h 1387475"/>
              <a:gd name="T10" fmla="*/ 1737030 w 1773238"/>
              <a:gd name="T11" fmla="*/ 294505 h 1387475"/>
              <a:gd name="T12" fmla="*/ 1753546 w 1773238"/>
              <a:gd name="T13" fmla="*/ 311960 h 1387475"/>
              <a:gd name="T14" fmla="*/ 1765298 w 1773238"/>
              <a:gd name="T15" fmla="*/ 332271 h 1387475"/>
              <a:gd name="T16" fmla="*/ 1771650 w 1773238"/>
              <a:gd name="T17" fmla="*/ 355755 h 1387475"/>
              <a:gd name="T18" fmla="*/ 1772920 w 1773238"/>
              <a:gd name="T19" fmla="*/ 807033 h 1387475"/>
              <a:gd name="T20" fmla="*/ 1768474 w 1773238"/>
              <a:gd name="T21" fmla="*/ 831152 h 1387475"/>
              <a:gd name="T22" fmla="*/ 1758628 w 1773238"/>
              <a:gd name="T23" fmla="*/ 853050 h 1387475"/>
              <a:gd name="T24" fmla="*/ 1744017 w 1773238"/>
              <a:gd name="T25" fmla="*/ 871774 h 1387475"/>
              <a:gd name="T26" fmla="*/ 1725596 w 1773238"/>
              <a:gd name="T27" fmla="*/ 886372 h 1387475"/>
              <a:gd name="T28" fmla="*/ 1703363 w 1773238"/>
              <a:gd name="T29" fmla="*/ 896210 h 1387475"/>
              <a:gd name="T30" fmla="*/ 1679224 w 1773238"/>
              <a:gd name="T31" fmla="*/ 900653 h 1387475"/>
              <a:gd name="T32" fmla="*/ 1570283 w 1773238"/>
              <a:gd name="T33" fmla="*/ 1587 h 1387475"/>
              <a:gd name="T34" fmla="*/ 1595692 w 1773238"/>
              <a:gd name="T35" fmla="*/ 14281 h 1387475"/>
              <a:gd name="T36" fmla="*/ 1612843 w 1773238"/>
              <a:gd name="T37" fmla="*/ 38400 h 1387475"/>
              <a:gd name="T38" fmla="*/ 1617290 w 1773238"/>
              <a:gd name="T39" fmla="*/ 1125340 h 1387475"/>
              <a:gd name="T40" fmla="*/ 1609667 w 1773238"/>
              <a:gd name="T41" fmla="*/ 1153902 h 1387475"/>
              <a:gd name="T42" fmla="*/ 1590610 w 1773238"/>
              <a:gd name="T43" fmla="*/ 1175482 h 1387475"/>
              <a:gd name="T44" fmla="*/ 1562978 w 1773238"/>
              <a:gd name="T45" fmla="*/ 1185320 h 1387475"/>
              <a:gd name="T46" fmla="*/ 1531534 w 1773238"/>
              <a:gd name="T47" fmla="*/ 1179925 h 1387475"/>
              <a:gd name="T48" fmla="*/ 697798 w 1773238"/>
              <a:gd name="T49" fmla="*/ 875265 h 1387475"/>
              <a:gd name="T50" fmla="*/ 666036 w 1773238"/>
              <a:gd name="T51" fmla="*/ 887641 h 1387475"/>
              <a:gd name="T52" fmla="*/ 631416 w 1773238"/>
              <a:gd name="T53" fmla="*/ 893671 h 1387475"/>
              <a:gd name="T54" fmla="*/ 771484 w 1773238"/>
              <a:gd name="T55" fmla="*/ 1307184 h 1387475"/>
              <a:gd name="T56" fmla="*/ 774343 w 1773238"/>
              <a:gd name="T57" fmla="*/ 1336064 h 1387475"/>
              <a:gd name="T58" fmla="*/ 763544 w 1773238"/>
              <a:gd name="T59" fmla="*/ 1362722 h 1387475"/>
              <a:gd name="T60" fmla="*/ 740993 w 1773238"/>
              <a:gd name="T61" fmla="*/ 1381128 h 1387475"/>
              <a:gd name="T62" fmla="*/ 449741 w 1773238"/>
              <a:gd name="T63" fmla="*/ 1387475 h 1387475"/>
              <a:gd name="T64" fmla="*/ 426873 w 1773238"/>
              <a:gd name="T65" fmla="*/ 1383032 h 1387475"/>
              <a:gd name="T66" fmla="*/ 407816 w 1773238"/>
              <a:gd name="T67" fmla="*/ 1370655 h 1387475"/>
              <a:gd name="T68" fmla="*/ 394794 w 1773238"/>
              <a:gd name="T69" fmla="*/ 1352249 h 1387475"/>
              <a:gd name="T70" fmla="*/ 149279 w 1773238"/>
              <a:gd name="T71" fmla="*/ 891450 h 1387475"/>
              <a:gd name="T72" fmla="*/ 108624 w 1773238"/>
              <a:gd name="T73" fmla="*/ 878755 h 1387475"/>
              <a:gd name="T74" fmla="*/ 72416 w 1773238"/>
              <a:gd name="T75" fmla="*/ 857175 h 1387475"/>
              <a:gd name="T76" fmla="*/ 41925 w 1773238"/>
              <a:gd name="T77" fmla="*/ 827979 h 1387475"/>
              <a:gd name="T78" fmla="*/ 18104 w 1773238"/>
              <a:gd name="T79" fmla="*/ 791483 h 1387475"/>
              <a:gd name="T80" fmla="*/ 3812 w 1773238"/>
              <a:gd name="T81" fmla="*/ 748957 h 1387475"/>
              <a:gd name="T82" fmla="*/ 0 w 1773238"/>
              <a:gd name="T83" fmla="*/ 457943 h 1387475"/>
              <a:gd name="T84" fmla="*/ 5717 w 1773238"/>
              <a:gd name="T85" fmla="*/ 412561 h 1387475"/>
              <a:gd name="T86" fmla="*/ 22233 w 1773238"/>
              <a:gd name="T87" fmla="*/ 371622 h 1387475"/>
              <a:gd name="T88" fmla="*/ 47325 w 1773238"/>
              <a:gd name="T89" fmla="*/ 335761 h 1387475"/>
              <a:gd name="T90" fmla="*/ 73051 w 1773238"/>
              <a:gd name="T91" fmla="*/ 311960 h 1387475"/>
              <a:gd name="T92" fmla="*/ 111165 w 1773238"/>
              <a:gd name="T93" fmla="*/ 290062 h 1387475"/>
              <a:gd name="T94" fmla="*/ 154678 w 1773238"/>
              <a:gd name="T95" fmla="*/ 278003 h 1387475"/>
              <a:gd name="T96" fmla="*/ 625699 w 1773238"/>
              <a:gd name="T97" fmla="*/ 275781 h 1387475"/>
              <a:gd name="T98" fmla="*/ 666036 w 1773238"/>
              <a:gd name="T99" fmla="*/ 282446 h 1387475"/>
              <a:gd name="T100" fmla="*/ 702562 w 1773238"/>
              <a:gd name="T101" fmla="*/ 297361 h 1387475"/>
              <a:gd name="T102" fmla="*/ 734958 w 1773238"/>
              <a:gd name="T103" fmla="*/ 318942 h 1387475"/>
              <a:gd name="T104" fmla="*/ 1558531 w 1773238"/>
              <a:gd name="T105" fmla="*/ 0 h 13874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73238" h="1387475">
                <a:moveTo>
                  <a:pt x="471979" y="958334"/>
                </a:moveTo>
                <a:lnTo>
                  <a:pt x="442466" y="1015521"/>
                </a:lnTo>
                <a:lnTo>
                  <a:pt x="569719" y="1268413"/>
                </a:lnTo>
                <a:lnTo>
                  <a:pt x="620177" y="1268413"/>
                </a:lnTo>
                <a:lnTo>
                  <a:pt x="471979" y="958334"/>
                </a:lnTo>
                <a:close/>
                <a:moveTo>
                  <a:pt x="185738" y="450008"/>
                </a:moveTo>
                <a:lnTo>
                  <a:pt x="185738" y="540236"/>
                </a:lnTo>
                <a:lnTo>
                  <a:pt x="604627" y="540236"/>
                </a:lnTo>
                <a:lnTo>
                  <a:pt x="604627" y="450008"/>
                </a:lnTo>
                <a:lnTo>
                  <a:pt x="185738" y="450008"/>
                </a:lnTo>
                <a:close/>
                <a:moveTo>
                  <a:pt x="1444626" y="277813"/>
                </a:moveTo>
                <a:lnTo>
                  <a:pt x="851200" y="479555"/>
                </a:lnTo>
                <a:lnTo>
                  <a:pt x="851200" y="558981"/>
                </a:lnTo>
                <a:lnTo>
                  <a:pt x="1444626" y="455409"/>
                </a:lnTo>
                <a:lnTo>
                  <a:pt x="1444626" y="277813"/>
                </a:lnTo>
                <a:close/>
                <a:moveTo>
                  <a:pt x="1674143" y="272290"/>
                </a:moveTo>
                <a:lnTo>
                  <a:pt x="1679224" y="272290"/>
                </a:lnTo>
                <a:lnTo>
                  <a:pt x="1684306" y="272608"/>
                </a:lnTo>
                <a:lnTo>
                  <a:pt x="1689070" y="273243"/>
                </a:lnTo>
                <a:lnTo>
                  <a:pt x="1694152" y="274195"/>
                </a:lnTo>
                <a:lnTo>
                  <a:pt x="1698916" y="275147"/>
                </a:lnTo>
                <a:lnTo>
                  <a:pt x="1703363" y="276416"/>
                </a:lnTo>
                <a:lnTo>
                  <a:pt x="1708127" y="278003"/>
                </a:lnTo>
                <a:lnTo>
                  <a:pt x="1712574" y="279907"/>
                </a:lnTo>
                <a:lnTo>
                  <a:pt x="1717020" y="282128"/>
                </a:lnTo>
                <a:lnTo>
                  <a:pt x="1721149" y="284033"/>
                </a:lnTo>
                <a:lnTo>
                  <a:pt x="1725596" y="286571"/>
                </a:lnTo>
                <a:lnTo>
                  <a:pt x="1729090" y="289110"/>
                </a:lnTo>
                <a:lnTo>
                  <a:pt x="1733219" y="291966"/>
                </a:lnTo>
                <a:lnTo>
                  <a:pt x="1737030" y="294505"/>
                </a:lnTo>
                <a:lnTo>
                  <a:pt x="1740524" y="297679"/>
                </a:lnTo>
                <a:lnTo>
                  <a:pt x="1744017" y="301170"/>
                </a:lnTo>
                <a:lnTo>
                  <a:pt x="1747194" y="304343"/>
                </a:lnTo>
                <a:lnTo>
                  <a:pt x="1750370" y="308152"/>
                </a:lnTo>
                <a:lnTo>
                  <a:pt x="1753546" y="311960"/>
                </a:lnTo>
                <a:lnTo>
                  <a:pt x="1756087" y="315768"/>
                </a:lnTo>
                <a:lnTo>
                  <a:pt x="1758628" y="319894"/>
                </a:lnTo>
                <a:lnTo>
                  <a:pt x="1760851" y="323702"/>
                </a:lnTo>
                <a:lnTo>
                  <a:pt x="1763392" y="327828"/>
                </a:lnTo>
                <a:lnTo>
                  <a:pt x="1765298" y="332271"/>
                </a:lnTo>
                <a:lnTo>
                  <a:pt x="1766886" y="336713"/>
                </a:lnTo>
                <a:lnTo>
                  <a:pt x="1768474" y="341474"/>
                </a:lnTo>
                <a:lnTo>
                  <a:pt x="1769744" y="346234"/>
                </a:lnTo>
                <a:lnTo>
                  <a:pt x="1771015" y="350994"/>
                </a:lnTo>
                <a:lnTo>
                  <a:pt x="1771650" y="355755"/>
                </a:lnTo>
                <a:lnTo>
                  <a:pt x="1772603" y="360515"/>
                </a:lnTo>
                <a:lnTo>
                  <a:pt x="1772920" y="365593"/>
                </a:lnTo>
                <a:lnTo>
                  <a:pt x="1773238" y="370670"/>
                </a:lnTo>
                <a:lnTo>
                  <a:pt x="1773238" y="801956"/>
                </a:lnTo>
                <a:lnTo>
                  <a:pt x="1772920" y="807033"/>
                </a:lnTo>
                <a:lnTo>
                  <a:pt x="1772603" y="811794"/>
                </a:lnTo>
                <a:lnTo>
                  <a:pt x="1771650" y="816871"/>
                </a:lnTo>
                <a:lnTo>
                  <a:pt x="1771015" y="821632"/>
                </a:lnTo>
                <a:lnTo>
                  <a:pt x="1769744" y="826392"/>
                </a:lnTo>
                <a:lnTo>
                  <a:pt x="1768474" y="831152"/>
                </a:lnTo>
                <a:lnTo>
                  <a:pt x="1766886" y="835595"/>
                </a:lnTo>
                <a:lnTo>
                  <a:pt x="1765298" y="840356"/>
                </a:lnTo>
                <a:lnTo>
                  <a:pt x="1763392" y="844481"/>
                </a:lnTo>
                <a:lnTo>
                  <a:pt x="1760851" y="848924"/>
                </a:lnTo>
                <a:lnTo>
                  <a:pt x="1758628" y="853050"/>
                </a:lnTo>
                <a:lnTo>
                  <a:pt x="1756087" y="856858"/>
                </a:lnTo>
                <a:lnTo>
                  <a:pt x="1753546" y="860666"/>
                </a:lnTo>
                <a:lnTo>
                  <a:pt x="1750370" y="864475"/>
                </a:lnTo>
                <a:lnTo>
                  <a:pt x="1747194" y="868283"/>
                </a:lnTo>
                <a:lnTo>
                  <a:pt x="1744017" y="871774"/>
                </a:lnTo>
                <a:lnTo>
                  <a:pt x="1740524" y="874630"/>
                </a:lnTo>
                <a:lnTo>
                  <a:pt x="1737030" y="878121"/>
                </a:lnTo>
                <a:lnTo>
                  <a:pt x="1733219" y="880660"/>
                </a:lnTo>
                <a:lnTo>
                  <a:pt x="1729090" y="883516"/>
                </a:lnTo>
                <a:lnTo>
                  <a:pt x="1725596" y="886372"/>
                </a:lnTo>
                <a:lnTo>
                  <a:pt x="1721149" y="888593"/>
                </a:lnTo>
                <a:lnTo>
                  <a:pt x="1717020" y="890815"/>
                </a:lnTo>
                <a:lnTo>
                  <a:pt x="1712574" y="892719"/>
                </a:lnTo>
                <a:lnTo>
                  <a:pt x="1708127" y="894306"/>
                </a:lnTo>
                <a:lnTo>
                  <a:pt x="1703363" y="896210"/>
                </a:lnTo>
                <a:lnTo>
                  <a:pt x="1698916" y="897479"/>
                </a:lnTo>
                <a:lnTo>
                  <a:pt x="1694152" y="898431"/>
                </a:lnTo>
                <a:lnTo>
                  <a:pt x="1689070" y="899384"/>
                </a:lnTo>
                <a:lnTo>
                  <a:pt x="1684306" y="900336"/>
                </a:lnTo>
                <a:lnTo>
                  <a:pt x="1679224" y="900653"/>
                </a:lnTo>
                <a:lnTo>
                  <a:pt x="1674143" y="900653"/>
                </a:lnTo>
                <a:lnTo>
                  <a:pt x="1674143" y="272290"/>
                </a:lnTo>
                <a:close/>
                <a:moveTo>
                  <a:pt x="1558531" y="0"/>
                </a:moveTo>
                <a:lnTo>
                  <a:pt x="1564566" y="635"/>
                </a:lnTo>
                <a:lnTo>
                  <a:pt x="1570283" y="1587"/>
                </a:lnTo>
                <a:lnTo>
                  <a:pt x="1575682" y="3174"/>
                </a:lnTo>
                <a:lnTo>
                  <a:pt x="1581082" y="5078"/>
                </a:lnTo>
                <a:lnTo>
                  <a:pt x="1586163" y="7934"/>
                </a:lnTo>
                <a:lnTo>
                  <a:pt x="1590928" y="10790"/>
                </a:lnTo>
                <a:lnTo>
                  <a:pt x="1595692" y="14281"/>
                </a:lnTo>
                <a:lnTo>
                  <a:pt x="1600139" y="18407"/>
                </a:lnTo>
                <a:lnTo>
                  <a:pt x="1603950" y="22850"/>
                </a:lnTo>
                <a:lnTo>
                  <a:pt x="1607444" y="27610"/>
                </a:lnTo>
                <a:lnTo>
                  <a:pt x="1610302" y="32688"/>
                </a:lnTo>
                <a:lnTo>
                  <a:pt x="1612843" y="38400"/>
                </a:lnTo>
                <a:lnTo>
                  <a:pt x="1614749" y="43478"/>
                </a:lnTo>
                <a:lnTo>
                  <a:pt x="1616337" y="49190"/>
                </a:lnTo>
                <a:lnTo>
                  <a:pt x="1616972" y="54585"/>
                </a:lnTo>
                <a:lnTo>
                  <a:pt x="1617290" y="60297"/>
                </a:lnTo>
                <a:lnTo>
                  <a:pt x="1617290" y="1125340"/>
                </a:lnTo>
                <a:lnTo>
                  <a:pt x="1616972" y="1131687"/>
                </a:lnTo>
                <a:lnTo>
                  <a:pt x="1616019" y="1137717"/>
                </a:lnTo>
                <a:lnTo>
                  <a:pt x="1614431" y="1143429"/>
                </a:lnTo>
                <a:lnTo>
                  <a:pt x="1612525" y="1148824"/>
                </a:lnTo>
                <a:lnTo>
                  <a:pt x="1609667" y="1153902"/>
                </a:lnTo>
                <a:lnTo>
                  <a:pt x="1607126" y="1158980"/>
                </a:lnTo>
                <a:lnTo>
                  <a:pt x="1603315" y="1163740"/>
                </a:lnTo>
                <a:lnTo>
                  <a:pt x="1599503" y="1167866"/>
                </a:lnTo>
                <a:lnTo>
                  <a:pt x="1595374" y="1171991"/>
                </a:lnTo>
                <a:lnTo>
                  <a:pt x="1590610" y="1175482"/>
                </a:lnTo>
                <a:lnTo>
                  <a:pt x="1585528" y="1178656"/>
                </a:lnTo>
                <a:lnTo>
                  <a:pt x="1580446" y="1180877"/>
                </a:lnTo>
                <a:lnTo>
                  <a:pt x="1575047" y="1182781"/>
                </a:lnTo>
                <a:lnTo>
                  <a:pt x="1569330" y="1184368"/>
                </a:lnTo>
                <a:lnTo>
                  <a:pt x="1562978" y="1185320"/>
                </a:lnTo>
                <a:lnTo>
                  <a:pt x="1556943" y="1185638"/>
                </a:lnTo>
                <a:lnTo>
                  <a:pt x="1550273" y="1185320"/>
                </a:lnTo>
                <a:lnTo>
                  <a:pt x="1543603" y="1184368"/>
                </a:lnTo>
                <a:lnTo>
                  <a:pt x="1537569" y="1182147"/>
                </a:lnTo>
                <a:lnTo>
                  <a:pt x="1531534" y="1179925"/>
                </a:lnTo>
                <a:lnTo>
                  <a:pt x="721301" y="861301"/>
                </a:lnTo>
                <a:lnTo>
                  <a:pt x="715584" y="865109"/>
                </a:lnTo>
                <a:lnTo>
                  <a:pt x="709867" y="868917"/>
                </a:lnTo>
                <a:lnTo>
                  <a:pt x="704150" y="872408"/>
                </a:lnTo>
                <a:lnTo>
                  <a:pt x="697798" y="875265"/>
                </a:lnTo>
                <a:lnTo>
                  <a:pt x="691763" y="878438"/>
                </a:lnTo>
                <a:lnTo>
                  <a:pt x="685728" y="881294"/>
                </a:lnTo>
                <a:lnTo>
                  <a:pt x="679058" y="883516"/>
                </a:lnTo>
                <a:lnTo>
                  <a:pt x="672706" y="886055"/>
                </a:lnTo>
                <a:lnTo>
                  <a:pt x="666036" y="887641"/>
                </a:lnTo>
                <a:lnTo>
                  <a:pt x="659366" y="889546"/>
                </a:lnTo>
                <a:lnTo>
                  <a:pt x="652696" y="891132"/>
                </a:lnTo>
                <a:lnTo>
                  <a:pt x="645709" y="892402"/>
                </a:lnTo>
                <a:lnTo>
                  <a:pt x="638721" y="893036"/>
                </a:lnTo>
                <a:lnTo>
                  <a:pt x="631416" y="893671"/>
                </a:lnTo>
                <a:lnTo>
                  <a:pt x="624429" y="894306"/>
                </a:lnTo>
                <a:lnTo>
                  <a:pt x="617124" y="894306"/>
                </a:lnTo>
                <a:lnTo>
                  <a:pt x="573928" y="894306"/>
                </a:lnTo>
                <a:lnTo>
                  <a:pt x="768943" y="1301789"/>
                </a:lnTo>
                <a:lnTo>
                  <a:pt x="771484" y="1307184"/>
                </a:lnTo>
                <a:lnTo>
                  <a:pt x="773072" y="1312897"/>
                </a:lnTo>
                <a:lnTo>
                  <a:pt x="774343" y="1318609"/>
                </a:lnTo>
                <a:lnTo>
                  <a:pt x="774978" y="1324322"/>
                </a:lnTo>
                <a:lnTo>
                  <a:pt x="774978" y="1330669"/>
                </a:lnTo>
                <a:lnTo>
                  <a:pt x="774343" y="1336064"/>
                </a:lnTo>
                <a:lnTo>
                  <a:pt x="773072" y="1341776"/>
                </a:lnTo>
                <a:lnTo>
                  <a:pt x="771484" y="1347171"/>
                </a:lnTo>
                <a:lnTo>
                  <a:pt x="769578" y="1352566"/>
                </a:lnTo>
                <a:lnTo>
                  <a:pt x="766720" y="1357961"/>
                </a:lnTo>
                <a:lnTo>
                  <a:pt x="763544" y="1362722"/>
                </a:lnTo>
                <a:lnTo>
                  <a:pt x="760050" y="1366847"/>
                </a:lnTo>
                <a:lnTo>
                  <a:pt x="755921" y="1371290"/>
                </a:lnTo>
                <a:lnTo>
                  <a:pt x="751474" y="1375098"/>
                </a:lnTo>
                <a:lnTo>
                  <a:pt x="746393" y="1378589"/>
                </a:lnTo>
                <a:lnTo>
                  <a:pt x="740993" y="1381128"/>
                </a:lnTo>
                <a:lnTo>
                  <a:pt x="734323" y="1383984"/>
                </a:lnTo>
                <a:lnTo>
                  <a:pt x="728289" y="1385571"/>
                </a:lnTo>
                <a:lnTo>
                  <a:pt x="721301" y="1387158"/>
                </a:lnTo>
                <a:lnTo>
                  <a:pt x="714949" y="1387475"/>
                </a:lnTo>
                <a:lnTo>
                  <a:pt x="449741" y="1387475"/>
                </a:lnTo>
                <a:lnTo>
                  <a:pt x="444977" y="1387475"/>
                </a:lnTo>
                <a:lnTo>
                  <a:pt x="440213" y="1386840"/>
                </a:lnTo>
                <a:lnTo>
                  <a:pt x="435766" y="1385571"/>
                </a:lnTo>
                <a:lnTo>
                  <a:pt x="431002" y="1384619"/>
                </a:lnTo>
                <a:lnTo>
                  <a:pt x="426873" y="1383032"/>
                </a:lnTo>
                <a:lnTo>
                  <a:pt x="422744" y="1381128"/>
                </a:lnTo>
                <a:lnTo>
                  <a:pt x="418615" y="1378907"/>
                </a:lnTo>
                <a:lnTo>
                  <a:pt x="415122" y="1376368"/>
                </a:lnTo>
                <a:lnTo>
                  <a:pt x="411310" y="1373829"/>
                </a:lnTo>
                <a:lnTo>
                  <a:pt x="407816" y="1370655"/>
                </a:lnTo>
                <a:lnTo>
                  <a:pt x="404640" y="1367482"/>
                </a:lnTo>
                <a:lnTo>
                  <a:pt x="402099" y="1363991"/>
                </a:lnTo>
                <a:lnTo>
                  <a:pt x="399241" y="1360183"/>
                </a:lnTo>
                <a:lnTo>
                  <a:pt x="397018" y="1356374"/>
                </a:lnTo>
                <a:lnTo>
                  <a:pt x="394794" y="1352249"/>
                </a:lnTo>
                <a:lnTo>
                  <a:pt x="393206" y="1348123"/>
                </a:lnTo>
                <a:lnTo>
                  <a:pt x="175641" y="894306"/>
                </a:lnTo>
                <a:lnTo>
                  <a:pt x="166748" y="893671"/>
                </a:lnTo>
                <a:lnTo>
                  <a:pt x="157854" y="892719"/>
                </a:lnTo>
                <a:lnTo>
                  <a:pt x="149279" y="891450"/>
                </a:lnTo>
                <a:lnTo>
                  <a:pt x="141021" y="889546"/>
                </a:lnTo>
                <a:lnTo>
                  <a:pt x="132763" y="887641"/>
                </a:lnTo>
                <a:lnTo>
                  <a:pt x="124505" y="884785"/>
                </a:lnTo>
                <a:lnTo>
                  <a:pt x="116565" y="882246"/>
                </a:lnTo>
                <a:lnTo>
                  <a:pt x="108624" y="878755"/>
                </a:lnTo>
                <a:lnTo>
                  <a:pt x="101001" y="875265"/>
                </a:lnTo>
                <a:lnTo>
                  <a:pt x="93696" y="871139"/>
                </a:lnTo>
                <a:lnTo>
                  <a:pt x="86074" y="867013"/>
                </a:lnTo>
                <a:lnTo>
                  <a:pt x="79404" y="862570"/>
                </a:lnTo>
                <a:lnTo>
                  <a:pt x="72416" y="857175"/>
                </a:lnTo>
                <a:lnTo>
                  <a:pt x="65746" y="852098"/>
                </a:lnTo>
                <a:lnTo>
                  <a:pt x="59394" y="846703"/>
                </a:lnTo>
                <a:lnTo>
                  <a:pt x="53359" y="840990"/>
                </a:lnTo>
                <a:lnTo>
                  <a:pt x="47325" y="834643"/>
                </a:lnTo>
                <a:lnTo>
                  <a:pt x="41925" y="827979"/>
                </a:lnTo>
                <a:lnTo>
                  <a:pt x="36526" y="821314"/>
                </a:lnTo>
                <a:lnTo>
                  <a:pt x="31444" y="814015"/>
                </a:lnTo>
                <a:lnTo>
                  <a:pt x="26362" y="806716"/>
                </a:lnTo>
                <a:lnTo>
                  <a:pt x="22233" y="799099"/>
                </a:lnTo>
                <a:lnTo>
                  <a:pt x="18104" y="791483"/>
                </a:lnTo>
                <a:lnTo>
                  <a:pt x="14293" y="783232"/>
                </a:lnTo>
                <a:lnTo>
                  <a:pt x="11117" y="774980"/>
                </a:lnTo>
                <a:lnTo>
                  <a:pt x="8258" y="766412"/>
                </a:lnTo>
                <a:lnTo>
                  <a:pt x="5717" y="757526"/>
                </a:lnTo>
                <a:lnTo>
                  <a:pt x="3812" y="748957"/>
                </a:lnTo>
                <a:lnTo>
                  <a:pt x="1906" y="740071"/>
                </a:lnTo>
                <a:lnTo>
                  <a:pt x="953" y="730868"/>
                </a:lnTo>
                <a:lnTo>
                  <a:pt x="318" y="721665"/>
                </a:lnTo>
                <a:lnTo>
                  <a:pt x="0" y="712462"/>
                </a:lnTo>
                <a:lnTo>
                  <a:pt x="0" y="457943"/>
                </a:lnTo>
                <a:lnTo>
                  <a:pt x="318" y="448422"/>
                </a:lnTo>
                <a:lnTo>
                  <a:pt x="953" y="439219"/>
                </a:lnTo>
                <a:lnTo>
                  <a:pt x="1906" y="430333"/>
                </a:lnTo>
                <a:lnTo>
                  <a:pt x="3812" y="421130"/>
                </a:lnTo>
                <a:lnTo>
                  <a:pt x="5717" y="412561"/>
                </a:lnTo>
                <a:lnTo>
                  <a:pt x="8258" y="403675"/>
                </a:lnTo>
                <a:lnTo>
                  <a:pt x="11117" y="395741"/>
                </a:lnTo>
                <a:lnTo>
                  <a:pt x="14293" y="387173"/>
                </a:lnTo>
                <a:lnTo>
                  <a:pt x="18104" y="379239"/>
                </a:lnTo>
                <a:lnTo>
                  <a:pt x="22233" y="371622"/>
                </a:lnTo>
                <a:lnTo>
                  <a:pt x="26362" y="363689"/>
                </a:lnTo>
                <a:lnTo>
                  <a:pt x="31444" y="356389"/>
                </a:lnTo>
                <a:lnTo>
                  <a:pt x="36526" y="349408"/>
                </a:lnTo>
                <a:lnTo>
                  <a:pt x="41925" y="342426"/>
                </a:lnTo>
                <a:lnTo>
                  <a:pt x="47325" y="335761"/>
                </a:lnTo>
                <a:lnTo>
                  <a:pt x="53359" y="329732"/>
                </a:lnTo>
                <a:lnTo>
                  <a:pt x="53359" y="329414"/>
                </a:lnTo>
                <a:lnTo>
                  <a:pt x="60029" y="323067"/>
                </a:lnTo>
                <a:lnTo>
                  <a:pt x="66382" y="317355"/>
                </a:lnTo>
                <a:lnTo>
                  <a:pt x="73051" y="311960"/>
                </a:lnTo>
                <a:lnTo>
                  <a:pt x="80357" y="306882"/>
                </a:lnTo>
                <a:lnTo>
                  <a:pt x="87662" y="302122"/>
                </a:lnTo>
                <a:lnTo>
                  <a:pt x="95602" y="297679"/>
                </a:lnTo>
                <a:lnTo>
                  <a:pt x="103542" y="293871"/>
                </a:lnTo>
                <a:lnTo>
                  <a:pt x="111165" y="290062"/>
                </a:lnTo>
                <a:lnTo>
                  <a:pt x="119741" y="286889"/>
                </a:lnTo>
                <a:lnTo>
                  <a:pt x="127999" y="284033"/>
                </a:lnTo>
                <a:lnTo>
                  <a:pt x="136892" y="281811"/>
                </a:lnTo>
                <a:lnTo>
                  <a:pt x="145785" y="279590"/>
                </a:lnTo>
                <a:lnTo>
                  <a:pt x="154678" y="278003"/>
                </a:lnTo>
                <a:lnTo>
                  <a:pt x="163889" y="277051"/>
                </a:lnTo>
                <a:lnTo>
                  <a:pt x="172782" y="276099"/>
                </a:lnTo>
                <a:lnTo>
                  <a:pt x="181993" y="275781"/>
                </a:lnTo>
                <a:lnTo>
                  <a:pt x="617124" y="275781"/>
                </a:lnTo>
                <a:lnTo>
                  <a:pt x="625699" y="275781"/>
                </a:lnTo>
                <a:lnTo>
                  <a:pt x="633957" y="276416"/>
                </a:lnTo>
                <a:lnTo>
                  <a:pt x="642215" y="277685"/>
                </a:lnTo>
                <a:lnTo>
                  <a:pt x="649838" y="278955"/>
                </a:lnTo>
                <a:lnTo>
                  <a:pt x="658096" y="280224"/>
                </a:lnTo>
                <a:lnTo>
                  <a:pt x="666036" y="282446"/>
                </a:lnTo>
                <a:lnTo>
                  <a:pt x="673341" y="284667"/>
                </a:lnTo>
                <a:lnTo>
                  <a:pt x="680964" y="287523"/>
                </a:lnTo>
                <a:lnTo>
                  <a:pt x="688269" y="290062"/>
                </a:lnTo>
                <a:lnTo>
                  <a:pt x="695574" y="293553"/>
                </a:lnTo>
                <a:lnTo>
                  <a:pt x="702562" y="297361"/>
                </a:lnTo>
                <a:lnTo>
                  <a:pt x="709549" y="301170"/>
                </a:lnTo>
                <a:lnTo>
                  <a:pt x="715902" y="305295"/>
                </a:lnTo>
                <a:lnTo>
                  <a:pt x="722889" y="309421"/>
                </a:lnTo>
                <a:lnTo>
                  <a:pt x="728924" y="314181"/>
                </a:lnTo>
                <a:lnTo>
                  <a:pt x="734958" y="318942"/>
                </a:lnTo>
                <a:lnTo>
                  <a:pt x="1535028" y="4126"/>
                </a:lnTo>
                <a:lnTo>
                  <a:pt x="1541062" y="2222"/>
                </a:lnTo>
                <a:lnTo>
                  <a:pt x="1546779" y="952"/>
                </a:lnTo>
                <a:lnTo>
                  <a:pt x="1552814" y="317"/>
                </a:lnTo>
                <a:lnTo>
                  <a:pt x="1558531" y="0"/>
                </a:lnTo>
                <a:close/>
              </a:path>
            </a:pathLst>
          </a:custGeom>
          <a:solidFill>
            <a:schemeClr val="accent4">
              <a:lumMod val="60000"/>
              <a:lumOff val="40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2" name="KSO_Shape"/>
          <p:cNvSpPr>
            <a:spLocks/>
          </p:cNvSpPr>
          <p:nvPr/>
        </p:nvSpPr>
        <p:spPr bwMode="auto">
          <a:xfrm>
            <a:off x="8353835" y="2998579"/>
            <a:ext cx="315775" cy="358832"/>
          </a:xfrm>
          <a:custGeom>
            <a:avLst/>
            <a:gdLst>
              <a:gd name="T0" fmla="*/ 288248 w 7158"/>
              <a:gd name="T1" fmla="*/ 137213 h 8988"/>
              <a:gd name="T2" fmla="*/ 167460 w 7158"/>
              <a:gd name="T3" fmla="*/ 305274 h 8988"/>
              <a:gd name="T4" fmla="*/ 1265766 w 7158"/>
              <a:gd name="T5" fmla="*/ 1632737 h 8988"/>
              <a:gd name="T6" fmla="*/ 1029599 w 7158"/>
              <a:gd name="T7" fmla="*/ 305274 h 8988"/>
              <a:gd name="T8" fmla="*/ 374381 w 7158"/>
              <a:gd name="T9" fmla="*/ 374782 h 8988"/>
              <a:gd name="T10" fmla="*/ 374381 w 7158"/>
              <a:gd name="T11" fmla="*/ 137213 h 8988"/>
              <a:gd name="T12" fmla="*/ 499376 w 7158"/>
              <a:gd name="T13" fmla="*/ 67505 h 8988"/>
              <a:gd name="T14" fmla="*/ 902602 w 7158"/>
              <a:gd name="T15" fmla="*/ 0 h 8988"/>
              <a:gd name="T16" fmla="*/ 1029599 w 7158"/>
              <a:gd name="T17" fmla="*/ 67505 h 8988"/>
              <a:gd name="T18" fmla="*/ 1350097 w 7158"/>
              <a:gd name="T19" fmla="*/ 137213 h 8988"/>
              <a:gd name="T20" fmla="*/ 1433827 w 7158"/>
              <a:gd name="T21" fmla="*/ 220943 h 8988"/>
              <a:gd name="T22" fmla="*/ 1433827 w 7158"/>
              <a:gd name="T23" fmla="*/ 1800397 h 8988"/>
              <a:gd name="T24" fmla="*/ 83730 w 7158"/>
              <a:gd name="T25" fmla="*/ 1800397 h 8988"/>
              <a:gd name="T26" fmla="*/ 0 w 7158"/>
              <a:gd name="T27" fmla="*/ 1716467 h 8988"/>
              <a:gd name="T28" fmla="*/ 0 w 7158"/>
              <a:gd name="T29" fmla="*/ 137213 h 8988"/>
              <a:gd name="T30" fmla="*/ 83730 w 7158"/>
              <a:gd name="T31" fmla="*/ 137213 h 8988"/>
              <a:gd name="T32" fmla="*/ 392409 w 7158"/>
              <a:gd name="T33" fmla="*/ 1059246 h 8988"/>
              <a:gd name="T34" fmla="*/ 392409 w 7158"/>
              <a:gd name="T35" fmla="*/ 1352501 h 8988"/>
              <a:gd name="T36" fmla="*/ 588314 w 7158"/>
              <a:gd name="T37" fmla="*/ 1352501 h 8988"/>
              <a:gd name="T38" fmla="*/ 504584 w 7158"/>
              <a:gd name="T39" fmla="*/ 1185442 h 8988"/>
              <a:gd name="T40" fmla="*/ 802847 w 7158"/>
              <a:gd name="T41" fmla="*/ 1433026 h 8988"/>
              <a:gd name="T42" fmla="*/ 1000153 w 7158"/>
              <a:gd name="T43" fmla="*/ 1352501 h 8988"/>
              <a:gd name="T44" fmla="*/ 1056040 w 7158"/>
              <a:gd name="T45" fmla="*/ 1296815 h 8988"/>
              <a:gd name="T46" fmla="*/ 1171019 w 7158"/>
              <a:gd name="T47" fmla="*/ 629378 h 8988"/>
              <a:gd name="T48" fmla="*/ 744156 w 7158"/>
              <a:gd name="T49" fmla="*/ 1157598 h 8988"/>
              <a:gd name="T50" fmla="*/ 341330 w 7158"/>
              <a:gd name="T51" fmla="*/ 1001356 h 8988"/>
              <a:gd name="T52" fmla="*/ 890784 w 7158"/>
              <a:gd name="T53" fmla="*/ 1240527 h 8988"/>
              <a:gd name="T54" fmla="*/ 943866 w 7158"/>
              <a:gd name="T55" fmla="*/ 1124948 h 8988"/>
              <a:gd name="T56" fmla="*/ 890784 w 7158"/>
              <a:gd name="T57" fmla="*/ 1240527 h 8988"/>
              <a:gd name="T58" fmla="*/ 392409 w 7158"/>
              <a:gd name="T59" fmla="*/ 690473 h 8988"/>
              <a:gd name="T60" fmla="*/ 392409 w 7158"/>
              <a:gd name="T61" fmla="*/ 880768 h 8988"/>
              <a:gd name="T62" fmla="*/ 504584 w 7158"/>
              <a:gd name="T63" fmla="*/ 802647 h 8988"/>
              <a:gd name="T64" fmla="*/ 938257 w 7158"/>
              <a:gd name="T65" fmla="*/ 690473 h 8988"/>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0" t="0" r="r" b="b"/>
            <a:pathLst>
              <a:path w="7158" h="8988">
                <a:moveTo>
                  <a:pt x="418" y="685"/>
                </a:moveTo>
                <a:lnTo>
                  <a:pt x="1439" y="685"/>
                </a:lnTo>
                <a:lnTo>
                  <a:pt x="1439" y="1524"/>
                </a:lnTo>
                <a:lnTo>
                  <a:pt x="836" y="1524"/>
                </a:lnTo>
                <a:lnTo>
                  <a:pt x="836" y="8151"/>
                </a:lnTo>
                <a:lnTo>
                  <a:pt x="6319" y="8151"/>
                </a:lnTo>
                <a:lnTo>
                  <a:pt x="6319" y="1524"/>
                </a:lnTo>
                <a:lnTo>
                  <a:pt x="5140" y="1524"/>
                </a:lnTo>
                <a:lnTo>
                  <a:pt x="5140" y="1871"/>
                </a:lnTo>
                <a:lnTo>
                  <a:pt x="1869" y="1871"/>
                </a:lnTo>
                <a:lnTo>
                  <a:pt x="1869" y="1524"/>
                </a:lnTo>
                <a:lnTo>
                  <a:pt x="1869" y="685"/>
                </a:lnTo>
                <a:lnTo>
                  <a:pt x="1869" y="337"/>
                </a:lnTo>
                <a:lnTo>
                  <a:pt x="2493" y="337"/>
                </a:lnTo>
                <a:lnTo>
                  <a:pt x="2493" y="0"/>
                </a:lnTo>
                <a:lnTo>
                  <a:pt x="4506" y="0"/>
                </a:lnTo>
                <a:lnTo>
                  <a:pt x="4506" y="337"/>
                </a:lnTo>
                <a:lnTo>
                  <a:pt x="5140" y="337"/>
                </a:lnTo>
                <a:lnTo>
                  <a:pt x="5140" y="685"/>
                </a:lnTo>
                <a:lnTo>
                  <a:pt x="6740" y="685"/>
                </a:lnTo>
                <a:lnTo>
                  <a:pt x="7158" y="685"/>
                </a:lnTo>
                <a:lnTo>
                  <a:pt x="7158" y="1103"/>
                </a:lnTo>
                <a:lnTo>
                  <a:pt x="7158" y="8569"/>
                </a:lnTo>
                <a:lnTo>
                  <a:pt x="7158" y="8988"/>
                </a:lnTo>
                <a:lnTo>
                  <a:pt x="6740" y="8988"/>
                </a:lnTo>
                <a:lnTo>
                  <a:pt x="418" y="8988"/>
                </a:lnTo>
                <a:lnTo>
                  <a:pt x="0" y="8988"/>
                </a:lnTo>
                <a:lnTo>
                  <a:pt x="0" y="8569"/>
                </a:lnTo>
                <a:lnTo>
                  <a:pt x="0" y="1103"/>
                </a:lnTo>
                <a:lnTo>
                  <a:pt x="0" y="685"/>
                </a:lnTo>
                <a:lnTo>
                  <a:pt x="418" y="685"/>
                </a:lnTo>
                <a:close/>
                <a:moveTo>
                  <a:pt x="1704" y="4999"/>
                </a:moveTo>
                <a:lnTo>
                  <a:pt x="1959" y="5288"/>
                </a:lnTo>
                <a:lnTo>
                  <a:pt x="1959" y="6474"/>
                </a:lnTo>
                <a:lnTo>
                  <a:pt x="1959" y="6752"/>
                </a:lnTo>
                <a:lnTo>
                  <a:pt x="2238" y="6752"/>
                </a:lnTo>
                <a:lnTo>
                  <a:pt x="2937" y="6752"/>
                </a:lnTo>
                <a:lnTo>
                  <a:pt x="2519" y="6193"/>
                </a:lnTo>
                <a:lnTo>
                  <a:pt x="2519" y="5918"/>
                </a:lnTo>
                <a:lnTo>
                  <a:pt x="3623" y="7171"/>
                </a:lnTo>
                <a:lnTo>
                  <a:pt x="4008" y="7154"/>
                </a:lnTo>
                <a:lnTo>
                  <a:pt x="4192" y="6752"/>
                </a:lnTo>
                <a:lnTo>
                  <a:pt x="4993" y="6752"/>
                </a:lnTo>
                <a:lnTo>
                  <a:pt x="5272" y="6752"/>
                </a:lnTo>
                <a:lnTo>
                  <a:pt x="5272" y="6474"/>
                </a:lnTo>
                <a:lnTo>
                  <a:pt x="5272" y="4397"/>
                </a:lnTo>
                <a:lnTo>
                  <a:pt x="5846" y="3142"/>
                </a:lnTo>
                <a:lnTo>
                  <a:pt x="5440" y="2951"/>
                </a:lnTo>
                <a:lnTo>
                  <a:pt x="3715" y="5779"/>
                </a:lnTo>
                <a:lnTo>
                  <a:pt x="1961" y="4718"/>
                </a:lnTo>
                <a:lnTo>
                  <a:pt x="1704" y="4999"/>
                </a:lnTo>
                <a:close/>
                <a:moveTo>
                  <a:pt x="4447" y="6193"/>
                </a:moveTo>
                <a:lnTo>
                  <a:pt x="4712" y="6193"/>
                </a:lnTo>
                <a:lnTo>
                  <a:pt x="4712" y="5616"/>
                </a:lnTo>
                <a:lnTo>
                  <a:pt x="4447" y="6193"/>
                </a:lnTo>
                <a:close/>
                <a:moveTo>
                  <a:pt x="2238" y="3447"/>
                </a:moveTo>
                <a:lnTo>
                  <a:pt x="1959" y="3447"/>
                </a:lnTo>
                <a:lnTo>
                  <a:pt x="1959" y="3728"/>
                </a:lnTo>
                <a:lnTo>
                  <a:pt x="1959" y="4397"/>
                </a:lnTo>
                <a:lnTo>
                  <a:pt x="2519" y="4680"/>
                </a:lnTo>
                <a:lnTo>
                  <a:pt x="2519" y="4007"/>
                </a:lnTo>
                <a:lnTo>
                  <a:pt x="4341" y="4007"/>
                </a:lnTo>
                <a:lnTo>
                  <a:pt x="4684" y="3447"/>
                </a:lnTo>
                <a:lnTo>
                  <a:pt x="2238" y="3447"/>
                </a:lnTo>
                <a:close/>
              </a:path>
            </a:pathLst>
          </a:custGeom>
          <a:solidFill>
            <a:schemeClr val="tx1">
              <a:lumMod val="85000"/>
            </a:schemeClr>
          </a:solidFill>
          <a:ln w="9525">
            <a:noFill/>
            <a:round/>
            <a:headEnd/>
            <a:tailEnd/>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113" name="KSO_Shape"/>
          <p:cNvSpPr>
            <a:spLocks/>
          </p:cNvSpPr>
          <p:nvPr/>
        </p:nvSpPr>
        <p:spPr bwMode="auto">
          <a:xfrm>
            <a:off x="6363320" y="2945888"/>
            <a:ext cx="351149" cy="442497"/>
          </a:xfrm>
          <a:custGeom>
            <a:avLst/>
            <a:gdLst>
              <a:gd name="T0" fmla="*/ 907356 w 545"/>
              <a:gd name="T1" fmla="*/ 1070349 h 619"/>
              <a:gd name="T2" fmla="*/ 259874 w 545"/>
              <a:gd name="T3" fmla="*/ 1113977 h 619"/>
              <a:gd name="T4" fmla="*/ 907356 w 545"/>
              <a:gd name="T5" fmla="*/ 1198326 h 619"/>
              <a:gd name="T6" fmla="*/ 907356 w 545"/>
              <a:gd name="T7" fmla="*/ 1070349 h 619"/>
              <a:gd name="T8" fmla="*/ 907356 w 545"/>
              <a:gd name="T9" fmla="*/ 1369931 h 619"/>
              <a:gd name="T10" fmla="*/ 259874 w 545"/>
              <a:gd name="T11" fmla="*/ 1413559 h 619"/>
              <a:gd name="T12" fmla="*/ 907356 w 545"/>
              <a:gd name="T13" fmla="*/ 1457187 h 619"/>
              <a:gd name="T14" fmla="*/ 907356 w 545"/>
              <a:gd name="T15" fmla="*/ 1369931 h 619"/>
              <a:gd name="T16" fmla="*/ 1037292 w 545"/>
              <a:gd name="T17" fmla="*/ 215233 h 619"/>
              <a:gd name="T18" fmla="*/ 907356 w 545"/>
              <a:gd name="T19" fmla="*/ 84348 h 619"/>
              <a:gd name="T20" fmla="*/ 583615 w 545"/>
              <a:gd name="T21" fmla="*/ 0 h 619"/>
              <a:gd name="T22" fmla="*/ 290706 w 545"/>
              <a:gd name="T23" fmla="*/ 84348 h 619"/>
              <a:gd name="T24" fmla="*/ 160769 w 545"/>
              <a:gd name="T25" fmla="*/ 215233 h 619"/>
              <a:gd name="T26" fmla="*/ 0 w 545"/>
              <a:gd name="T27" fmla="*/ 1585164 h 619"/>
              <a:gd name="T28" fmla="*/ 1037292 w 545"/>
              <a:gd name="T29" fmla="*/ 1797488 h 619"/>
              <a:gd name="T30" fmla="*/ 1198062 w 545"/>
              <a:gd name="T31" fmla="*/ 427558 h 619"/>
              <a:gd name="T32" fmla="*/ 389811 w 545"/>
              <a:gd name="T33" fmla="*/ 215233 h 619"/>
              <a:gd name="T34" fmla="*/ 486713 w 545"/>
              <a:gd name="T35" fmla="*/ 215233 h 619"/>
              <a:gd name="T36" fmla="*/ 713551 w 545"/>
              <a:gd name="T37" fmla="*/ 215233 h 619"/>
              <a:gd name="T38" fmla="*/ 810453 w 545"/>
              <a:gd name="T39" fmla="*/ 427558 h 619"/>
              <a:gd name="T40" fmla="*/ 389811 w 545"/>
              <a:gd name="T41" fmla="*/ 215233 h 619"/>
              <a:gd name="T42" fmla="*/ 1101160 w 545"/>
              <a:gd name="T43" fmla="*/ 1585164 h 619"/>
              <a:gd name="T44" fmla="*/ 160769 w 545"/>
              <a:gd name="T45" fmla="*/ 1713140 h 619"/>
              <a:gd name="T46" fmla="*/ 63867 w 545"/>
              <a:gd name="T47" fmla="*/ 427558 h 619"/>
              <a:gd name="T48" fmla="*/ 290706 w 545"/>
              <a:gd name="T49" fmla="*/ 343210 h 619"/>
              <a:gd name="T50" fmla="*/ 907356 w 545"/>
              <a:gd name="T51" fmla="*/ 558443 h 619"/>
              <a:gd name="T52" fmla="*/ 1037292 w 545"/>
              <a:gd name="T53" fmla="*/ 343210 h 619"/>
              <a:gd name="T54" fmla="*/ 1101160 w 545"/>
              <a:gd name="T55" fmla="*/ 1585164 h 619"/>
              <a:gd name="T56" fmla="*/ 907356 w 545"/>
              <a:gd name="T57" fmla="*/ 770768 h 619"/>
              <a:gd name="T58" fmla="*/ 259874 w 545"/>
              <a:gd name="T59" fmla="*/ 858024 h 619"/>
              <a:gd name="T60" fmla="*/ 907356 w 545"/>
              <a:gd name="T61" fmla="*/ 898744 h 619"/>
              <a:gd name="T62" fmla="*/ 907356 w 545"/>
              <a:gd name="T63" fmla="*/ 770768 h 619"/>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545" h="619">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rgbClr val="C83D52"/>
          </a:solidFill>
          <a:ln>
            <a:noFill/>
          </a:ln>
          <a:extLst/>
        </p:spPr>
        <p:txBody>
          <a:bodyPr wrap="none" lIns="121908" tIns="60955" rIns="121908" bIns="60955"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Tree>
    <p:extLst>
      <p:ext uri="{BB962C8B-B14F-4D97-AF65-F5344CB8AC3E}">
        <p14:creationId xmlns:p14="http://schemas.microsoft.com/office/powerpoint/2010/main" val="16820248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资料库</a:t>
            </a:r>
          </a:p>
        </p:txBody>
      </p:sp>
      <p:graphicFrame>
        <p:nvGraphicFramePr>
          <p:cNvPr id="5" name="表格 4"/>
          <p:cNvGraphicFramePr>
            <a:graphicFrameLocks noGrp="1"/>
          </p:cNvGraphicFramePr>
          <p:nvPr>
            <p:extLst>
              <p:ext uri="{D42A27DB-BD31-4B8C-83A1-F6EECF244321}">
                <p14:modId xmlns:p14="http://schemas.microsoft.com/office/powerpoint/2010/main" val="2553057921"/>
              </p:ext>
            </p:extLst>
          </p:nvPr>
        </p:nvGraphicFramePr>
        <p:xfrm>
          <a:off x="2670105" y="1670918"/>
          <a:ext cx="6756767" cy="2611656"/>
        </p:xfrm>
        <a:graphic>
          <a:graphicData uri="http://schemas.openxmlformats.org/drawingml/2006/table">
            <a:tbl>
              <a:tblPr firstRow="1" bandRow="1">
                <a:tableStyleId>{5C22544A-7EE6-4342-B048-85BDC9FD1C3A}</a:tableStyleId>
              </a:tblPr>
              <a:tblGrid>
                <a:gridCol w="698950"/>
                <a:gridCol w="3626032"/>
                <a:gridCol w="2431785"/>
              </a:tblGrid>
              <a:tr h="386616">
                <a:tc>
                  <a:txBody>
                    <a:bodyPr/>
                    <a:lstStyle/>
                    <a:p>
                      <a:pPr algn="ctr"/>
                      <a:r>
                        <a:rPr lang="zh-CN" altLang="en-US" dirty="0" smtClean="0"/>
                        <a:t>序号</a:t>
                      </a:r>
                      <a:endParaRPr lang="zh-CN" altLang="en-US" dirty="0"/>
                    </a:p>
                  </a:txBody>
                  <a:tcPr/>
                </a:tc>
                <a:tc>
                  <a:txBody>
                    <a:bodyPr/>
                    <a:lstStyle/>
                    <a:p>
                      <a:pPr algn="ctr"/>
                      <a:r>
                        <a:rPr lang="zh-CN" altLang="en-US" dirty="0" smtClean="0"/>
                        <a:t>资料名称</a:t>
                      </a:r>
                      <a:endParaRPr lang="zh-CN" altLang="en-US" dirty="0"/>
                    </a:p>
                  </a:txBody>
                  <a:tcPr/>
                </a:tc>
                <a:tc>
                  <a:txBody>
                    <a:bodyPr/>
                    <a:lstStyle/>
                    <a:p>
                      <a:pPr algn="ctr"/>
                      <a:r>
                        <a:rPr lang="zh-CN" altLang="en-US" dirty="0" smtClean="0"/>
                        <a:t>状态</a:t>
                      </a:r>
                      <a:endParaRPr lang="zh-CN" altLang="en-US" dirty="0"/>
                    </a:p>
                  </a:txBody>
                  <a:tcPr/>
                </a:tc>
              </a:tr>
              <a:tr h="370840">
                <a:tc>
                  <a:txBody>
                    <a:bodyPr/>
                    <a:lstStyle/>
                    <a:p>
                      <a:pPr algn="ctr"/>
                      <a:r>
                        <a:rPr lang="en-US" altLang="zh-CN" sz="1400" dirty="0" smtClean="0"/>
                        <a:t>1</a:t>
                      </a:r>
                      <a:endParaRPr lang="zh-CN" altLang="en-US" sz="1400" dirty="0"/>
                    </a:p>
                  </a:txBody>
                  <a:tcPr/>
                </a:tc>
                <a:tc>
                  <a:txBody>
                    <a:bodyPr/>
                    <a:lstStyle/>
                    <a:p>
                      <a:r>
                        <a:rPr lang="zh-CN" altLang="en-US" sz="1400" dirty="0" smtClean="0"/>
                        <a:t>安全威胁态势感知解决方案主打胶片</a:t>
                      </a:r>
                      <a:endParaRPr lang="zh-CN" altLang="en-US" sz="1400" dirty="0"/>
                    </a:p>
                  </a:txBody>
                  <a:tcPr/>
                </a:tc>
                <a:tc>
                  <a:txBody>
                    <a:bodyPr/>
                    <a:lstStyle/>
                    <a:p>
                      <a:pPr algn="ctr"/>
                      <a:r>
                        <a:rPr lang="zh-CN" altLang="en-US" sz="1400" dirty="0" smtClean="0"/>
                        <a:t>已</a:t>
                      </a:r>
                      <a:r>
                        <a:rPr lang="zh-CN" altLang="en-US" sz="1400" dirty="0" smtClean="0"/>
                        <a:t>完成</a:t>
                      </a:r>
                      <a:endParaRPr lang="en-US" altLang="zh-CN" sz="1400" dirty="0" smtClean="0"/>
                    </a:p>
                  </a:txBody>
                  <a:tcPr/>
                </a:tc>
              </a:tr>
              <a:tr h="370840">
                <a:tc>
                  <a:txBody>
                    <a:bodyPr/>
                    <a:lstStyle/>
                    <a:p>
                      <a:pPr algn="ctr"/>
                      <a:r>
                        <a:rPr lang="en-US" altLang="zh-CN" sz="1400" dirty="0" smtClean="0"/>
                        <a:t>2</a:t>
                      </a:r>
                      <a:endParaRPr lang="zh-CN" altLang="en-US" sz="1400" dirty="0"/>
                    </a:p>
                  </a:txBody>
                  <a:tcPr/>
                </a:tc>
                <a:tc>
                  <a:txBody>
                    <a:bodyPr/>
                    <a:lstStyle/>
                    <a:p>
                      <a:r>
                        <a:rPr lang="zh-CN" altLang="en-US" sz="1400" dirty="0" smtClean="0"/>
                        <a:t>安全威胁态势感知解决方案（</a:t>
                      </a:r>
                      <a:r>
                        <a:rPr lang="en-US" altLang="zh-CN" sz="1400" dirty="0" smtClean="0"/>
                        <a:t>Word</a:t>
                      </a:r>
                      <a:r>
                        <a:rPr lang="zh-CN" altLang="en-US" sz="1400" dirty="0" smtClean="0"/>
                        <a:t>）</a:t>
                      </a:r>
                      <a:endParaRPr lang="zh-CN" altLang="en-US" sz="1400" dirty="0"/>
                    </a:p>
                  </a:txBody>
                  <a:tcPr/>
                </a:tc>
                <a:tc>
                  <a:txBody>
                    <a:bodyPr/>
                    <a:lstStyle/>
                    <a:p>
                      <a:pPr algn="ctr"/>
                      <a:r>
                        <a:rPr lang="zh-CN" altLang="en-US" sz="1400" dirty="0" smtClean="0"/>
                        <a:t>准备中</a:t>
                      </a:r>
                      <a:endParaRPr lang="en-US" altLang="zh-CN" sz="1400" dirty="0" smtClean="0"/>
                    </a:p>
                  </a:txBody>
                  <a:tcPr/>
                </a:tc>
              </a:tr>
              <a:tr h="370840">
                <a:tc>
                  <a:txBody>
                    <a:bodyPr/>
                    <a:lstStyle/>
                    <a:p>
                      <a:pPr algn="ctr"/>
                      <a:r>
                        <a:rPr lang="en-US" altLang="zh-CN" sz="1400" dirty="0" smtClean="0"/>
                        <a:t>3</a:t>
                      </a:r>
                      <a:endParaRPr lang="zh-CN" altLang="en-US" sz="1400" dirty="0"/>
                    </a:p>
                  </a:txBody>
                  <a:tcPr/>
                </a:tc>
                <a:tc>
                  <a:txBody>
                    <a:bodyPr/>
                    <a:lstStyle/>
                    <a:p>
                      <a:r>
                        <a:rPr lang="zh-CN" altLang="en-US" sz="1400" dirty="0" smtClean="0"/>
                        <a:t>安全威胁态势感知平台产品彩页</a:t>
                      </a:r>
                      <a:endParaRPr lang="zh-CN" altLang="en-US" sz="1400" dirty="0"/>
                    </a:p>
                  </a:txBody>
                  <a:tcPr/>
                </a:tc>
                <a:tc>
                  <a:txBody>
                    <a:bodyPr/>
                    <a:lstStyle/>
                    <a:p>
                      <a:pPr algn="ctr"/>
                      <a:r>
                        <a:rPr lang="zh-CN" altLang="en-US" sz="1400" dirty="0" smtClean="0"/>
                        <a:t>已</a:t>
                      </a:r>
                      <a:r>
                        <a:rPr lang="zh-CN" altLang="en-US" sz="1400" dirty="0" smtClean="0"/>
                        <a:t>完成</a:t>
                      </a:r>
                      <a:endParaRPr lang="zh-CN" altLang="en-US" sz="1400" dirty="0"/>
                    </a:p>
                  </a:txBody>
                  <a:tcPr/>
                </a:tc>
              </a:tr>
              <a:tr h="370840">
                <a:tc>
                  <a:txBody>
                    <a:bodyPr/>
                    <a:lstStyle/>
                    <a:p>
                      <a:pPr algn="ctr"/>
                      <a:r>
                        <a:rPr lang="en-US" altLang="zh-CN" sz="1400" dirty="0" smtClean="0"/>
                        <a:t>4</a:t>
                      </a:r>
                      <a:endParaRPr lang="zh-CN" altLang="en-US" sz="1400" dirty="0"/>
                    </a:p>
                  </a:txBody>
                  <a:tcPr/>
                </a:tc>
                <a:tc>
                  <a:txBody>
                    <a:bodyPr/>
                    <a:lstStyle/>
                    <a:p>
                      <a:r>
                        <a:rPr lang="zh-CN" altLang="en-US" sz="1400" dirty="0" smtClean="0"/>
                        <a:t>安全威胁态势感知平台招标模板</a:t>
                      </a:r>
                      <a:endParaRPr lang="zh-CN" altLang="en-US" sz="1400" dirty="0"/>
                    </a:p>
                  </a:txBody>
                  <a:tcPr/>
                </a:tc>
                <a:tc>
                  <a:txBody>
                    <a:bodyPr/>
                    <a:lstStyle/>
                    <a:p>
                      <a:pPr algn="ctr"/>
                      <a:r>
                        <a:rPr lang="zh-CN" altLang="en-US" sz="1400" dirty="0" smtClean="0"/>
                        <a:t>已</a:t>
                      </a:r>
                      <a:r>
                        <a:rPr lang="zh-CN" altLang="en-US" sz="1400" dirty="0" smtClean="0"/>
                        <a:t>完成</a:t>
                      </a:r>
                      <a:endParaRPr lang="zh-CN" altLang="en-US" sz="1400" dirty="0"/>
                    </a:p>
                  </a:txBody>
                  <a:tcPr/>
                </a:tc>
              </a:tr>
              <a:tr h="370840">
                <a:tc>
                  <a:txBody>
                    <a:bodyPr/>
                    <a:lstStyle/>
                    <a:p>
                      <a:pPr algn="ctr"/>
                      <a:r>
                        <a:rPr lang="en-US" altLang="zh-CN" sz="1400" dirty="0" smtClean="0"/>
                        <a:t>5</a:t>
                      </a:r>
                      <a:endParaRPr lang="zh-CN" altLang="en-US" sz="1400" dirty="0"/>
                    </a:p>
                  </a:txBody>
                  <a:tcPr/>
                </a:tc>
                <a:tc>
                  <a:txBody>
                    <a:bodyPr/>
                    <a:lstStyle/>
                    <a:p>
                      <a:r>
                        <a:rPr lang="zh-CN" altLang="en-US" sz="1400" dirty="0" smtClean="0"/>
                        <a:t>安全威胁态势感知平台产品清单及说明</a:t>
                      </a:r>
                      <a:endParaRPr lang="zh-CN" altLang="en-US" sz="1400" dirty="0"/>
                    </a:p>
                  </a:txBody>
                  <a:tcPr/>
                </a:tc>
                <a:tc>
                  <a:txBody>
                    <a:bodyPr/>
                    <a:lstStyle/>
                    <a:p>
                      <a:pPr algn="ctr"/>
                      <a:r>
                        <a:rPr lang="zh-CN" altLang="en-US" sz="1400" dirty="0" smtClean="0"/>
                        <a:t>准备中</a:t>
                      </a:r>
                      <a:endParaRPr lang="zh-CN" altLang="en-US" sz="1400" dirty="0"/>
                    </a:p>
                  </a:txBody>
                  <a:tcPr/>
                </a:tc>
              </a:tr>
              <a:tr h="370840">
                <a:tc>
                  <a:txBody>
                    <a:bodyPr/>
                    <a:lstStyle/>
                    <a:p>
                      <a:pPr algn="ctr"/>
                      <a:r>
                        <a:rPr lang="en-US" altLang="zh-CN" sz="1400" b="0" dirty="0" smtClean="0"/>
                        <a:t>6</a:t>
                      </a:r>
                      <a:endParaRPr lang="zh-CN" altLang="en-US" sz="1400" b="0" dirty="0"/>
                    </a:p>
                  </a:txBody>
                  <a:tcPr/>
                </a:tc>
                <a:tc>
                  <a:txBody>
                    <a:bodyPr/>
                    <a:lstStyle/>
                    <a:p>
                      <a:pPr algn="l"/>
                      <a:r>
                        <a:rPr lang="zh-CN" altLang="en-US" sz="1400" b="0" dirty="0" smtClean="0"/>
                        <a:t>友商竞争分析及常见问题应答</a:t>
                      </a:r>
                      <a:endParaRPr lang="zh-CN" altLang="en-US" sz="1400" b="0" dirty="0"/>
                    </a:p>
                  </a:txBody>
                  <a:tcPr/>
                </a:tc>
                <a:tc>
                  <a:txBody>
                    <a:bodyPr/>
                    <a:lstStyle/>
                    <a:p>
                      <a:pPr algn="ctr"/>
                      <a:r>
                        <a:rPr lang="zh-CN" altLang="en-US" sz="1400" b="0" dirty="0" smtClean="0"/>
                        <a:t>准备中</a:t>
                      </a:r>
                      <a:endParaRPr lang="zh-CN" altLang="en-US" sz="1400" b="0" dirty="0"/>
                    </a:p>
                  </a:txBody>
                  <a:tcPr/>
                </a:tc>
              </a:tr>
            </a:tbl>
          </a:graphicData>
        </a:graphic>
      </p:graphicFrame>
      <p:sp>
        <p:nvSpPr>
          <p:cNvPr id="6" name="矩形 5"/>
          <p:cNvSpPr/>
          <p:nvPr/>
        </p:nvSpPr>
        <p:spPr>
          <a:xfrm>
            <a:off x="3416251" y="5830366"/>
            <a:ext cx="5359497" cy="430887"/>
          </a:xfrm>
          <a:prstGeom prst="rect">
            <a:avLst/>
          </a:prstGeom>
        </p:spPr>
        <p:txBody>
          <a:bodyPr wrap="square">
            <a:spAutoFit/>
          </a:bodyPr>
          <a:lstStyle/>
          <a:p>
            <a:pPr>
              <a:defRPr/>
            </a:pPr>
            <a:r>
              <a:rPr lang="zh-CN" altLang="en-US" sz="1100" dirty="0" smtClean="0">
                <a:latin typeface="+mn-ea"/>
              </a:rPr>
              <a:t>*备注：关于平台的对外报价，</a:t>
            </a:r>
            <a:r>
              <a:rPr lang="zh-CN" altLang="en-US" sz="1100" dirty="0" smtClean="0">
                <a:latin typeface="+mn-ea"/>
              </a:rPr>
              <a:t>请提前与</a:t>
            </a:r>
            <a:r>
              <a:rPr lang="zh-CN" altLang="en-US" sz="1100" dirty="0" smtClean="0">
                <a:latin typeface="+mn-ea"/>
              </a:rPr>
              <a:t>总部</a:t>
            </a:r>
            <a:r>
              <a:rPr lang="en-US" altLang="zh-CN" sz="1100" dirty="0" smtClean="0">
                <a:latin typeface="+mn-ea"/>
              </a:rPr>
              <a:t>-</a:t>
            </a:r>
            <a:r>
              <a:rPr lang="zh-CN" altLang="en-US" sz="1100" dirty="0" smtClean="0">
                <a:latin typeface="+mn-ea"/>
              </a:rPr>
              <a:t>安全产品</a:t>
            </a:r>
            <a:r>
              <a:rPr lang="zh-CN" altLang="en-US" sz="1100" dirty="0" smtClean="0">
                <a:latin typeface="+mn-ea"/>
              </a:rPr>
              <a:t>部领导沟通，</a:t>
            </a:r>
            <a:r>
              <a:rPr lang="zh-CN" altLang="en-US" sz="1100" dirty="0" smtClean="0">
                <a:latin typeface="+mn-ea"/>
              </a:rPr>
              <a:t>同时请大家通过邮件把项目基本信息情况反馈给安全产品部贾彬（</a:t>
            </a:r>
            <a:r>
              <a:rPr lang="en-US" altLang="zh-CN" sz="1100" u="sng" dirty="0" smtClean="0">
                <a:latin typeface="+mn-ea"/>
              </a:rPr>
              <a:t>jiabin@dptech.com </a:t>
            </a:r>
            <a:r>
              <a:rPr lang="zh-CN" altLang="en-US" sz="1100" dirty="0" smtClean="0">
                <a:latin typeface="+mn-ea"/>
              </a:rPr>
              <a:t>）</a:t>
            </a:r>
            <a:endParaRPr lang="zh-CN" altLang="en-US" sz="1100" dirty="0">
              <a:latin typeface="+mn-ea"/>
            </a:endParaRPr>
          </a:p>
        </p:txBody>
      </p:sp>
    </p:spTree>
    <p:extLst>
      <p:ext uri="{BB962C8B-B14F-4D97-AF65-F5344CB8AC3E}">
        <p14:creationId xmlns:p14="http://schemas.microsoft.com/office/powerpoint/2010/main" val="209929589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81689955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2"/>
          <p:cNvSpPr txBox="1"/>
          <p:nvPr/>
        </p:nvSpPr>
        <p:spPr>
          <a:xfrm>
            <a:off x="4397540" y="823836"/>
            <a:ext cx="5542448" cy="1938992"/>
          </a:xfrm>
          <a:prstGeom prst="rect">
            <a:avLst/>
          </a:prstGeom>
          <a:noFill/>
          <a:ln w="3175">
            <a:noFill/>
          </a:ln>
        </p:spPr>
        <p:txBody>
          <a:bodyPr wrap="square" rtlCol="0">
            <a:spAutoFit/>
          </a:bodyPr>
          <a:lstStyle/>
          <a:p>
            <a:pPr>
              <a:lnSpc>
                <a:spcPct val="200000"/>
              </a:lnSpc>
            </a:pPr>
            <a:r>
              <a:rPr lang="zh-CN" altLang="en-US" b="1" dirty="0" smtClean="0">
                <a:solidFill>
                  <a:srgbClr val="FFFF00"/>
                </a:solidFill>
                <a:latin typeface="+mn-ea"/>
              </a:rPr>
              <a:t>态势感知本质上是一种安全检测技术</a:t>
            </a:r>
            <a:endParaRPr lang="en-US" altLang="zh-CN" dirty="0">
              <a:latin typeface="+mn-ea"/>
            </a:endParaRPr>
          </a:p>
          <a:p>
            <a:pPr marL="171450" indent="-171450">
              <a:lnSpc>
                <a:spcPct val="200000"/>
              </a:lnSpc>
              <a:buFont typeface="Wingdings" panose="05000000000000000000" pitchFamily="2" charset="2"/>
              <a:buChar char="l"/>
            </a:pPr>
            <a:r>
              <a:rPr lang="zh-CN" altLang="en-US" sz="1400" dirty="0" smtClean="0">
                <a:latin typeface="+mn-ea"/>
              </a:rPr>
              <a:t>以</a:t>
            </a:r>
            <a:r>
              <a:rPr lang="zh-CN" altLang="en-US" sz="1400" dirty="0">
                <a:latin typeface="+mn-ea"/>
              </a:rPr>
              <a:t>安全大</a:t>
            </a:r>
            <a:r>
              <a:rPr lang="zh-CN" altLang="en-US" sz="1400" dirty="0" smtClean="0">
                <a:latin typeface="+mn-ea"/>
              </a:rPr>
              <a:t>数据（原始日志、威胁情报）为基础；</a:t>
            </a:r>
            <a:endParaRPr lang="en-US" altLang="zh-CN" sz="1400" dirty="0" smtClean="0">
              <a:latin typeface="+mn-ea"/>
            </a:endParaRPr>
          </a:p>
          <a:p>
            <a:pPr marL="171450" indent="-171450">
              <a:lnSpc>
                <a:spcPct val="200000"/>
              </a:lnSpc>
              <a:buFont typeface="Wingdings" panose="05000000000000000000" pitchFamily="2" charset="2"/>
              <a:buChar char="l"/>
            </a:pPr>
            <a:r>
              <a:rPr lang="zh-CN" altLang="en-US" sz="1400" dirty="0" smtClean="0">
                <a:latin typeface="+mn-ea"/>
              </a:rPr>
              <a:t>从</a:t>
            </a:r>
            <a:r>
              <a:rPr lang="zh-CN" altLang="en-US" sz="1400" dirty="0">
                <a:latin typeface="+mn-ea"/>
              </a:rPr>
              <a:t>全局视角提升对安全威胁</a:t>
            </a:r>
            <a:r>
              <a:rPr lang="zh-CN" altLang="en-US" sz="1400" dirty="0" smtClean="0">
                <a:latin typeface="+mn-ea"/>
              </a:rPr>
              <a:t>的智能识别、多维度分析、及时响应；</a:t>
            </a:r>
            <a:endParaRPr lang="en-US" altLang="zh-CN" sz="1400" dirty="0" smtClean="0">
              <a:latin typeface="+mn-ea"/>
            </a:endParaRPr>
          </a:p>
          <a:p>
            <a:pPr marL="171450" indent="-171450">
              <a:lnSpc>
                <a:spcPct val="200000"/>
              </a:lnSpc>
              <a:buFont typeface="Wingdings" panose="05000000000000000000" pitchFamily="2" charset="2"/>
              <a:buChar char="l"/>
            </a:pPr>
            <a:r>
              <a:rPr lang="zh-CN" altLang="en-US" sz="1400" dirty="0" smtClean="0">
                <a:latin typeface="+mn-ea"/>
              </a:rPr>
              <a:t>为用户最终决策及行动提供科学数据支撑。</a:t>
            </a:r>
            <a:r>
              <a:rPr lang="en-US" altLang="zh-CN" sz="1400" dirty="0" smtClean="0">
                <a:latin typeface="+mn-ea"/>
              </a:rPr>
              <a:t>       </a:t>
            </a:r>
            <a:endParaRPr lang="en-US" altLang="zh-CN" sz="1400" dirty="0">
              <a:latin typeface="+mn-ea"/>
            </a:endParaRPr>
          </a:p>
        </p:txBody>
      </p:sp>
      <p:sp>
        <p:nvSpPr>
          <p:cNvPr id="3" name="标题 1"/>
          <p:cNvSpPr txBox="1">
            <a:spLocks/>
          </p:cNvSpPr>
          <p:nvPr/>
        </p:nvSpPr>
        <p:spPr>
          <a:xfrm>
            <a:off x="152400" y="116013"/>
            <a:ext cx="3215750"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关于</a:t>
            </a:r>
            <a:r>
              <a:rPr lang="zh-CN" altLang="en-US" dirty="0" smtClean="0"/>
              <a:t>态势感知</a:t>
            </a:r>
            <a:endParaRPr lang="zh-CN" altLang="en-US" dirty="0"/>
          </a:p>
        </p:txBody>
      </p:sp>
      <p:grpSp>
        <p:nvGrpSpPr>
          <p:cNvPr id="10" name="组合 9"/>
          <p:cNvGrpSpPr/>
          <p:nvPr/>
        </p:nvGrpSpPr>
        <p:grpSpPr>
          <a:xfrm>
            <a:off x="4824113" y="3756583"/>
            <a:ext cx="4811952" cy="2164364"/>
            <a:chOff x="4549295" y="3857430"/>
            <a:chExt cx="5368051" cy="2476659"/>
          </a:xfrm>
        </p:grpSpPr>
        <p:sp>
          <p:nvSpPr>
            <p:cNvPr id="11" name="矩形 10"/>
            <p:cNvSpPr/>
            <p:nvPr/>
          </p:nvSpPr>
          <p:spPr>
            <a:xfrm>
              <a:off x="4549296" y="4303052"/>
              <a:ext cx="1112197" cy="612886"/>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2" name="TextBox 11"/>
            <p:cNvSpPr txBox="1"/>
            <p:nvPr/>
          </p:nvSpPr>
          <p:spPr>
            <a:xfrm>
              <a:off x="4735744" y="3857430"/>
              <a:ext cx="739303" cy="369332"/>
            </a:xfrm>
            <a:prstGeom prst="rect">
              <a:avLst/>
            </a:prstGeom>
            <a:noFill/>
          </p:spPr>
          <p:txBody>
            <a:bodyPr wrap="square" rtlCol="0">
              <a:spAutoFit/>
            </a:bodyPr>
            <a:lstStyle/>
            <a:p>
              <a:pPr algn="ctr"/>
              <a:r>
                <a:rPr lang="zh-CN" altLang="en-US" b="1" dirty="0" smtClean="0">
                  <a:solidFill>
                    <a:srgbClr val="FFC000"/>
                  </a:solidFill>
                </a:rPr>
                <a:t>过去</a:t>
              </a:r>
              <a:endParaRPr lang="zh-CN" altLang="en-US" b="1" dirty="0">
                <a:solidFill>
                  <a:srgbClr val="FFC000"/>
                </a:solidFill>
              </a:endParaRPr>
            </a:p>
          </p:txBody>
        </p:sp>
        <p:sp>
          <p:nvSpPr>
            <p:cNvPr id="13" name="TextBox 12"/>
            <p:cNvSpPr txBox="1"/>
            <p:nvPr/>
          </p:nvSpPr>
          <p:spPr>
            <a:xfrm>
              <a:off x="6832941" y="3859296"/>
              <a:ext cx="739303" cy="369332"/>
            </a:xfrm>
            <a:prstGeom prst="rect">
              <a:avLst/>
            </a:prstGeom>
            <a:noFill/>
          </p:spPr>
          <p:txBody>
            <a:bodyPr wrap="square" rtlCol="0">
              <a:spAutoFit/>
            </a:bodyPr>
            <a:lstStyle/>
            <a:p>
              <a:pPr algn="ctr"/>
              <a:r>
                <a:rPr lang="zh-CN" altLang="en-US" b="1" dirty="0">
                  <a:solidFill>
                    <a:srgbClr val="FFC000"/>
                  </a:solidFill>
                </a:rPr>
                <a:t>现在</a:t>
              </a:r>
            </a:p>
          </p:txBody>
        </p:sp>
        <p:sp>
          <p:nvSpPr>
            <p:cNvPr id="14" name="TextBox 13"/>
            <p:cNvSpPr txBox="1"/>
            <p:nvPr/>
          </p:nvSpPr>
          <p:spPr>
            <a:xfrm>
              <a:off x="8991597" y="3861062"/>
              <a:ext cx="739303" cy="369332"/>
            </a:xfrm>
            <a:prstGeom prst="rect">
              <a:avLst/>
            </a:prstGeom>
            <a:noFill/>
          </p:spPr>
          <p:txBody>
            <a:bodyPr wrap="square" rtlCol="0">
              <a:spAutoFit/>
            </a:bodyPr>
            <a:lstStyle/>
            <a:p>
              <a:pPr algn="ctr"/>
              <a:r>
                <a:rPr lang="zh-CN" altLang="en-US" b="1" dirty="0">
                  <a:solidFill>
                    <a:srgbClr val="FFC000"/>
                  </a:solidFill>
                </a:rPr>
                <a:t>未来</a:t>
              </a:r>
            </a:p>
          </p:txBody>
        </p:sp>
        <p:sp>
          <p:nvSpPr>
            <p:cNvPr id="15" name="矩形 14"/>
            <p:cNvSpPr/>
            <p:nvPr/>
          </p:nvSpPr>
          <p:spPr>
            <a:xfrm>
              <a:off x="6646493" y="4303052"/>
              <a:ext cx="1112197" cy="612886"/>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6" name="矩形 15"/>
            <p:cNvSpPr/>
            <p:nvPr/>
          </p:nvSpPr>
          <p:spPr>
            <a:xfrm>
              <a:off x="8805149" y="4303052"/>
              <a:ext cx="1112197" cy="612886"/>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7" name="TextBox 16"/>
            <p:cNvSpPr txBox="1"/>
            <p:nvPr/>
          </p:nvSpPr>
          <p:spPr>
            <a:xfrm>
              <a:off x="8805149" y="4441550"/>
              <a:ext cx="1112197" cy="290553"/>
            </a:xfrm>
            <a:prstGeom prst="rect">
              <a:avLst/>
            </a:prstGeom>
            <a:noFill/>
          </p:spPr>
          <p:txBody>
            <a:bodyPr wrap="square" rtlCol="0">
              <a:spAutoFit/>
            </a:bodyPr>
            <a:lstStyle>
              <a:defPPr>
                <a:defRPr lang="zh-CN"/>
              </a:defPPr>
              <a:lvl1pPr algn="ctr">
                <a:defRPr sz="1050">
                  <a:solidFill>
                    <a:schemeClr val="bg1"/>
                  </a:solidFill>
                </a:defRPr>
              </a:lvl1pPr>
            </a:lstStyle>
            <a:p>
              <a:r>
                <a:rPr lang="zh-CN" altLang="en-US" dirty="0" smtClean="0"/>
                <a:t>安全</a:t>
              </a:r>
              <a:r>
                <a:rPr lang="zh-CN" altLang="en-US" dirty="0"/>
                <a:t>风险</a:t>
              </a:r>
            </a:p>
          </p:txBody>
        </p:sp>
        <p:sp>
          <p:nvSpPr>
            <p:cNvPr id="18" name="TextBox 17"/>
            <p:cNvSpPr txBox="1"/>
            <p:nvPr/>
          </p:nvSpPr>
          <p:spPr>
            <a:xfrm>
              <a:off x="4549295" y="4448372"/>
              <a:ext cx="1112197" cy="290553"/>
            </a:xfrm>
            <a:prstGeom prst="rect">
              <a:avLst/>
            </a:prstGeom>
            <a:noFill/>
          </p:spPr>
          <p:txBody>
            <a:bodyPr wrap="square" rtlCol="0">
              <a:spAutoFit/>
            </a:bodyPr>
            <a:lstStyle/>
            <a:p>
              <a:pPr algn="ctr"/>
              <a:r>
                <a:rPr lang="zh-CN" altLang="en-US" sz="1050" dirty="0" smtClean="0">
                  <a:solidFill>
                    <a:schemeClr val="bg1"/>
                  </a:solidFill>
                </a:rPr>
                <a:t>安全大数据</a:t>
              </a:r>
              <a:endParaRPr lang="zh-CN" altLang="en-US" sz="1050" dirty="0">
                <a:solidFill>
                  <a:schemeClr val="bg1"/>
                </a:solidFill>
              </a:endParaRPr>
            </a:p>
          </p:txBody>
        </p:sp>
        <p:cxnSp>
          <p:nvCxnSpPr>
            <p:cNvPr id="19" name="肘形连接符 18"/>
            <p:cNvCxnSpPr>
              <a:stCxn id="15" idx="2"/>
              <a:endCxn id="11" idx="2"/>
            </p:cNvCxnSpPr>
            <p:nvPr/>
          </p:nvCxnSpPr>
          <p:spPr>
            <a:xfrm rot="5400000">
              <a:off x="6153994" y="3867340"/>
              <a:ext cx="12700" cy="2097197"/>
            </a:xfrm>
            <a:prstGeom prst="bentConnector3">
              <a:avLst>
                <a:gd name="adj1" fmla="val 1800000"/>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5588347" y="5130841"/>
              <a:ext cx="1112197" cy="299358"/>
            </a:xfrm>
            <a:prstGeom prst="rect">
              <a:avLst/>
            </a:prstGeom>
            <a:noFill/>
          </p:spPr>
          <p:txBody>
            <a:bodyPr wrap="square" rtlCol="0">
              <a:spAutoFit/>
            </a:bodyPr>
            <a:lstStyle/>
            <a:p>
              <a:pPr algn="ctr"/>
              <a:r>
                <a:rPr lang="zh-CN" altLang="en-US" sz="1100" dirty="0" smtClean="0"/>
                <a:t>回溯关联</a:t>
              </a:r>
              <a:endParaRPr lang="zh-CN" altLang="en-US" sz="1100" dirty="0"/>
            </a:p>
          </p:txBody>
        </p:sp>
        <p:sp>
          <p:nvSpPr>
            <p:cNvPr id="21" name="右箭头 20"/>
            <p:cNvSpPr/>
            <p:nvPr/>
          </p:nvSpPr>
          <p:spPr>
            <a:xfrm>
              <a:off x="7931284" y="4339493"/>
              <a:ext cx="706876" cy="517854"/>
            </a:xfrm>
            <a:prstGeom prst="rightArrow">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22" name="TextBox 21"/>
            <p:cNvSpPr txBox="1"/>
            <p:nvPr/>
          </p:nvSpPr>
          <p:spPr>
            <a:xfrm>
              <a:off x="7644319" y="4433369"/>
              <a:ext cx="1112197" cy="276999"/>
            </a:xfrm>
            <a:prstGeom prst="rect">
              <a:avLst/>
            </a:prstGeom>
            <a:noFill/>
          </p:spPr>
          <p:txBody>
            <a:bodyPr wrap="square" rtlCol="0">
              <a:spAutoFit/>
            </a:bodyPr>
            <a:lstStyle/>
            <a:p>
              <a:pPr algn="ctr"/>
              <a:r>
                <a:rPr lang="zh-CN" altLang="en-US" sz="1200" b="1" dirty="0"/>
                <a:t>预测</a:t>
              </a:r>
            </a:p>
          </p:txBody>
        </p:sp>
        <p:sp>
          <p:nvSpPr>
            <p:cNvPr id="23" name="TextBox 22"/>
            <p:cNvSpPr txBox="1"/>
            <p:nvPr/>
          </p:nvSpPr>
          <p:spPr>
            <a:xfrm>
              <a:off x="6700544" y="4453143"/>
              <a:ext cx="1112197" cy="290553"/>
            </a:xfrm>
            <a:prstGeom prst="rect">
              <a:avLst/>
            </a:prstGeom>
            <a:noFill/>
          </p:spPr>
          <p:txBody>
            <a:bodyPr wrap="square" rtlCol="0">
              <a:spAutoFit/>
            </a:bodyPr>
            <a:lstStyle>
              <a:defPPr>
                <a:defRPr lang="zh-CN"/>
              </a:defPPr>
              <a:lvl1pPr algn="ctr">
                <a:defRPr sz="1050">
                  <a:solidFill>
                    <a:schemeClr val="bg1"/>
                  </a:solidFill>
                </a:defRPr>
              </a:lvl1pPr>
            </a:lstStyle>
            <a:p>
              <a:r>
                <a:rPr lang="zh-CN" altLang="en-US" dirty="0" smtClean="0"/>
                <a:t>攻击行为</a:t>
              </a:r>
              <a:endParaRPr lang="zh-CN" altLang="en-US" dirty="0"/>
            </a:p>
          </p:txBody>
        </p:sp>
        <p:sp>
          <p:nvSpPr>
            <p:cNvPr id="24" name="右箭头 23"/>
            <p:cNvSpPr/>
            <p:nvPr/>
          </p:nvSpPr>
          <p:spPr>
            <a:xfrm rot="5400000">
              <a:off x="6855529" y="5055576"/>
              <a:ext cx="706876" cy="517854"/>
            </a:xfrm>
            <a:prstGeom prst="rightArrow">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25" name="TextBox 24"/>
            <p:cNvSpPr txBox="1"/>
            <p:nvPr/>
          </p:nvSpPr>
          <p:spPr>
            <a:xfrm>
              <a:off x="7015357" y="4922382"/>
              <a:ext cx="618021" cy="461665"/>
            </a:xfrm>
            <a:prstGeom prst="rect">
              <a:avLst/>
            </a:prstGeom>
            <a:noFill/>
          </p:spPr>
          <p:txBody>
            <a:bodyPr vert="eaVert" wrap="square" rtlCol="0">
              <a:spAutoFit/>
            </a:bodyPr>
            <a:lstStyle>
              <a:defPPr>
                <a:defRPr lang="zh-CN"/>
              </a:defPPr>
              <a:lvl1pPr algn="ctr">
                <a:defRPr sz="1200" b="1"/>
              </a:lvl1pPr>
            </a:lstStyle>
            <a:p>
              <a:endParaRPr lang="en-US" altLang="zh-CN" dirty="0"/>
            </a:p>
            <a:p>
              <a:r>
                <a:rPr lang="zh-CN" altLang="en-US" dirty="0"/>
                <a:t>展示</a:t>
              </a:r>
            </a:p>
          </p:txBody>
        </p:sp>
        <p:sp>
          <p:nvSpPr>
            <p:cNvPr id="26" name="矩形 25"/>
            <p:cNvSpPr/>
            <p:nvPr/>
          </p:nvSpPr>
          <p:spPr>
            <a:xfrm>
              <a:off x="6652844" y="5721203"/>
              <a:ext cx="1112197" cy="612886"/>
            </a:xfrm>
            <a:prstGeom prst="rect">
              <a:avLst/>
            </a:prstGeom>
            <a:solidFill>
              <a:schemeClr val="accent4">
                <a:lumMod val="40000"/>
                <a:lumOff val="6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cxnSp>
          <p:nvCxnSpPr>
            <p:cNvPr id="27" name="肘形连接符 26"/>
            <p:cNvCxnSpPr>
              <a:stCxn id="26" idx="1"/>
              <a:endCxn id="11" idx="1"/>
            </p:cNvCxnSpPr>
            <p:nvPr/>
          </p:nvCxnSpPr>
          <p:spPr>
            <a:xfrm rot="10800000">
              <a:off x="4549296" y="4609496"/>
              <a:ext cx="2103548" cy="1418151"/>
            </a:xfrm>
            <a:prstGeom prst="bentConnector3">
              <a:avLst>
                <a:gd name="adj1" fmla="val 110867"/>
              </a:avLst>
            </a:prstGeom>
            <a:ln w="190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4918947" y="6027646"/>
              <a:ext cx="1112197" cy="299358"/>
            </a:xfrm>
            <a:prstGeom prst="rect">
              <a:avLst/>
            </a:prstGeom>
            <a:noFill/>
          </p:spPr>
          <p:txBody>
            <a:bodyPr wrap="square" rtlCol="0">
              <a:spAutoFit/>
            </a:bodyPr>
            <a:lstStyle/>
            <a:p>
              <a:pPr algn="ctr"/>
              <a:r>
                <a:rPr lang="zh-CN" altLang="en-US" sz="1100" dirty="0"/>
                <a:t>记录</a:t>
              </a:r>
            </a:p>
          </p:txBody>
        </p:sp>
        <p:sp>
          <p:nvSpPr>
            <p:cNvPr id="29" name="TextBox 28"/>
            <p:cNvSpPr txBox="1"/>
            <p:nvPr/>
          </p:nvSpPr>
          <p:spPr>
            <a:xfrm>
              <a:off x="6654289" y="5883295"/>
              <a:ext cx="1112197" cy="290553"/>
            </a:xfrm>
            <a:prstGeom prst="rect">
              <a:avLst/>
            </a:prstGeom>
            <a:noFill/>
          </p:spPr>
          <p:txBody>
            <a:bodyPr wrap="square" rtlCol="0">
              <a:spAutoFit/>
            </a:bodyPr>
            <a:lstStyle>
              <a:defPPr>
                <a:defRPr lang="zh-CN"/>
              </a:defPPr>
              <a:lvl1pPr algn="ctr">
                <a:defRPr sz="1050">
                  <a:solidFill>
                    <a:schemeClr val="bg1"/>
                  </a:solidFill>
                </a:defRPr>
              </a:lvl1pPr>
            </a:lstStyle>
            <a:p>
              <a:r>
                <a:rPr lang="zh-CN" altLang="en-US" dirty="0" smtClean="0"/>
                <a:t>安全</a:t>
              </a:r>
              <a:r>
                <a:rPr lang="zh-CN" altLang="en-US" dirty="0"/>
                <a:t>状态</a:t>
              </a:r>
            </a:p>
          </p:txBody>
        </p:sp>
        <p:sp>
          <p:nvSpPr>
            <p:cNvPr id="30" name="右箭头 29"/>
            <p:cNvSpPr/>
            <p:nvPr/>
          </p:nvSpPr>
          <p:spPr>
            <a:xfrm>
              <a:off x="5791007" y="4361875"/>
              <a:ext cx="706876" cy="517854"/>
            </a:xfrm>
            <a:prstGeom prst="rightArrow">
              <a:avLst/>
            </a:prstGeom>
            <a:solidFill>
              <a:schemeClr val="accent3">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31" name="TextBox 30"/>
            <p:cNvSpPr txBox="1"/>
            <p:nvPr/>
          </p:nvSpPr>
          <p:spPr>
            <a:xfrm>
              <a:off x="5512319" y="4459266"/>
              <a:ext cx="1112197" cy="276999"/>
            </a:xfrm>
            <a:prstGeom prst="rect">
              <a:avLst/>
            </a:prstGeom>
            <a:noFill/>
          </p:spPr>
          <p:txBody>
            <a:bodyPr wrap="square" rtlCol="0">
              <a:spAutoFit/>
            </a:bodyPr>
            <a:lstStyle/>
            <a:p>
              <a:pPr algn="ctr"/>
              <a:r>
                <a:rPr lang="zh-CN" altLang="en-US" sz="1200" b="1" dirty="0"/>
                <a:t>取证</a:t>
              </a:r>
            </a:p>
          </p:txBody>
        </p:sp>
      </p:grpSp>
      <p:grpSp>
        <p:nvGrpSpPr>
          <p:cNvPr id="38" name="组合 37"/>
          <p:cNvGrpSpPr/>
          <p:nvPr/>
        </p:nvGrpSpPr>
        <p:grpSpPr>
          <a:xfrm>
            <a:off x="1276550" y="1113268"/>
            <a:ext cx="2405974" cy="4596374"/>
            <a:chOff x="968760" y="1203850"/>
            <a:chExt cx="2405974" cy="4596374"/>
          </a:xfrm>
        </p:grpSpPr>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76007" y="1416085"/>
              <a:ext cx="1991480" cy="1687071"/>
            </a:xfrm>
            <a:prstGeom prst="rect">
              <a:avLst/>
            </a:prstGeom>
            <a:ln>
              <a:noFill/>
            </a:ln>
            <a:effectLst>
              <a:outerShdw blurRad="190500" algn="tl" rotWithShape="0">
                <a:srgbClr val="000000">
                  <a:alpha val="70000"/>
                </a:srgbClr>
              </a:outerShdw>
            </a:effectLst>
          </p:spPr>
        </p:pic>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76007" y="3385054"/>
              <a:ext cx="1991480" cy="1396024"/>
            </a:xfrm>
            <a:prstGeom prst="rect">
              <a:avLst/>
            </a:prstGeom>
            <a:ln>
              <a:noFill/>
            </a:ln>
            <a:effectLst>
              <a:outerShdw blurRad="190500" algn="tl" rotWithShape="0">
                <a:srgbClr val="000000">
                  <a:alpha val="70000"/>
                </a:srgbClr>
              </a:outerShdw>
            </a:effectLst>
          </p:spPr>
        </p:pic>
        <p:sp>
          <p:nvSpPr>
            <p:cNvPr id="32" name="矩形 31"/>
            <p:cNvSpPr/>
            <p:nvPr/>
          </p:nvSpPr>
          <p:spPr>
            <a:xfrm>
              <a:off x="968760" y="1203850"/>
              <a:ext cx="2405974" cy="4596374"/>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grpSp>
      <p:sp>
        <p:nvSpPr>
          <p:cNvPr id="42" name="TextBox 41"/>
          <p:cNvSpPr txBox="1"/>
          <p:nvPr/>
        </p:nvSpPr>
        <p:spPr>
          <a:xfrm>
            <a:off x="1426354" y="4795114"/>
            <a:ext cx="2106365" cy="738664"/>
          </a:xfrm>
          <a:prstGeom prst="rect">
            <a:avLst/>
          </a:prstGeom>
          <a:noFill/>
        </p:spPr>
        <p:txBody>
          <a:bodyPr wrap="square" rtlCol="0">
            <a:spAutoFit/>
          </a:bodyPr>
          <a:lstStyle/>
          <a:p>
            <a:r>
              <a:rPr lang="en-US" altLang="zh-CN" sz="1050" dirty="0"/>
              <a:t>@</a:t>
            </a:r>
            <a:r>
              <a:rPr lang="zh-CN" altLang="en-US" sz="1050" dirty="0" smtClean="0"/>
              <a:t>小故事：态势感知概念最早起源于</a:t>
            </a:r>
            <a:r>
              <a:rPr lang="en-US" altLang="zh-CN" sz="1050" dirty="0" smtClean="0"/>
              <a:t>20</a:t>
            </a:r>
            <a:r>
              <a:rPr lang="zh-CN" altLang="en-US" sz="1050" dirty="0" smtClean="0"/>
              <a:t>世纪</a:t>
            </a:r>
            <a:r>
              <a:rPr lang="en-US" altLang="zh-CN" sz="1050" dirty="0" smtClean="0"/>
              <a:t>80</a:t>
            </a:r>
            <a:r>
              <a:rPr lang="zh-CN" altLang="en-US" sz="1050" dirty="0"/>
              <a:t>年代的美国空军，随着网络的兴起</a:t>
            </a:r>
            <a:r>
              <a:rPr lang="zh-CN" altLang="en-US" sz="1050" dirty="0" smtClean="0"/>
              <a:t>而</a:t>
            </a:r>
            <a:r>
              <a:rPr lang="zh-CN" altLang="en-US" sz="1050" dirty="0"/>
              <a:t>衍生</a:t>
            </a:r>
            <a:r>
              <a:rPr lang="zh-CN" altLang="en-US" sz="1050" dirty="0" smtClean="0"/>
              <a:t>到网络安全领域。</a:t>
            </a:r>
            <a:endParaRPr lang="zh-CN" altLang="en-US" sz="1050" dirty="0"/>
          </a:p>
        </p:txBody>
      </p:sp>
      <p:sp>
        <p:nvSpPr>
          <p:cNvPr id="43" name="任意多边形 42"/>
          <p:cNvSpPr/>
          <p:nvPr/>
        </p:nvSpPr>
        <p:spPr>
          <a:xfrm flipV="1">
            <a:off x="3613866" y="1414360"/>
            <a:ext cx="512176" cy="2819996"/>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Tree>
    <p:extLst>
      <p:ext uri="{BB962C8B-B14F-4D97-AF65-F5344CB8AC3E}">
        <p14:creationId xmlns:p14="http://schemas.microsoft.com/office/powerpoint/2010/main" val="3120184248"/>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p:cNvCxnSpPr/>
          <p:nvPr/>
        </p:nvCxnSpPr>
        <p:spPr>
          <a:xfrm flipH="1">
            <a:off x="6463508" y="4622493"/>
            <a:ext cx="1523" cy="69531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 name="直接连接符 2"/>
          <p:cNvCxnSpPr/>
          <p:nvPr/>
        </p:nvCxnSpPr>
        <p:spPr>
          <a:xfrm>
            <a:off x="5258735" y="4637940"/>
            <a:ext cx="0" cy="657299"/>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 name="直接连接符 3"/>
          <p:cNvCxnSpPr>
            <a:stCxn id="19" idx="14"/>
          </p:cNvCxnSpPr>
          <p:nvPr/>
        </p:nvCxnSpPr>
        <p:spPr>
          <a:xfrm>
            <a:off x="5858375" y="1526186"/>
            <a:ext cx="13475" cy="310403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TextBox 4"/>
          <p:cNvSpPr txBox="1"/>
          <p:nvPr/>
        </p:nvSpPr>
        <p:spPr>
          <a:xfrm>
            <a:off x="1204684" y="1527146"/>
            <a:ext cx="1850926" cy="369332"/>
          </a:xfrm>
          <a:prstGeom prst="rect">
            <a:avLst/>
          </a:prstGeom>
          <a:noFill/>
        </p:spPr>
        <p:txBody>
          <a:bodyPr wrap="square" rtlCol="0">
            <a:spAutoFit/>
          </a:bodyPr>
          <a:lstStyle/>
          <a:p>
            <a:pPr algn="ctr"/>
            <a:r>
              <a:rPr lang="zh-CN" altLang="en-US" b="1" dirty="0" smtClean="0">
                <a:solidFill>
                  <a:srgbClr val="FFFF00"/>
                </a:solidFill>
              </a:rPr>
              <a:t>被动</a:t>
            </a:r>
            <a:r>
              <a:rPr lang="zh-CN" altLang="en-US" b="1" dirty="0">
                <a:solidFill>
                  <a:srgbClr val="FFFF00"/>
                </a:solidFill>
              </a:rPr>
              <a:t>防护</a:t>
            </a:r>
          </a:p>
        </p:txBody>
      </p:sp>
      <p:sp>
        <p:nvSpPr>
          <p:cNvPr id="6" name="TextBox 5"/>
          <p:cNvSpPr txBox="1"/>
          <p:nvPr/>
        </p:nvSpPr>
        <p:spPr>
          <a:xfrm>
            <a:off x="991733" y="2113894"/>
            <a:ext cx="1804879" cy="600164"/>
          </a:xfrm>
          <a:prstGeom prst="rect">
            <a:avLst/>
          </a:prstGeom>
          <a:noFill/>
        </p:spPr>
        <p:txBody>
          <a:bodyPr wrap="square" rtlCol="0">
            <a:spAutoFit/>
          </a:bodyPr>
          <a:lstStyle/>
          <a:p>
            <a:r>
              <a:rPr lang="zh-CN" altLang="en-US" sz="1100" dirty="0" smtClean="0"/>
              <a:t>处于</a:t>
            </a:r>
            <a:r>
              <a:rPr lang="zh-CN" altLang="en-US" sz="1100" dirty="0"/>
              <a:t>被动</a:t>
            </a:r>
            <a:r>
              <a:rPr lang="zh-CN" altLang="en-US" sz="1100" dirty="0" smtClean="0"/>
              <a:t>防御状态，</a:t>
            </a:r>
            <a:r>
              <a:rPr lang="zh-CN" altLang="en-US" sz="1100" dirty="0"/>
              <a:t>仅</a:t>
            </a:r>
            <a:r>
              <a:rPr lang="zh-CN" altLang="en-US" sz="1100" dirty="0" smtClean="0"/>
              <a:t>在检测到有攻击行为时</a:t>
            </a:r>
            <a:r>
              <a:rPr lang="zh-CN" altLang="en-US" sz="1100" dirty="0"/>
              <a:t>才</a:t>
            </a:r>
            <a:r>
              <a:rPr lang="zh-CN" altLang="en-US" sz="1100" dirty="0" smtClean="0"/>
              <a:t>进行响应。</a:t>
            </a:r>
            <a:endParaRPr lang="zh-CN" altLang="en-US" sz="1100" dirty="0"/>
          </a:p>
        </p:txBody>
      </p:sp>
      <p:sp>
        <p:nvSpPr>
          <p:cNvPr id="7" name="TextBox 6"/>
          <p:cNvSpPr txBox="1"/>
          <p:nvPr/>
        </p:nvSpPr>
        <p:spPr>
          <a:xfrm>
            <a:off x="9342339" y="1257042"/>
            <a:ext cx="1850926" cy="369332"/>
          </a:xfrm>
          <a:prstGeom prst="rect">
            <a:avLst/>
          </a:prstGeom>
          <a:noFill/>
        </p:spPr>
        <p:txBody>
          <a:bodyPr wrap="square" rtlCol="0">
            <a:spAutoFit/>
          </a:bodyPr>
          <a:lstStyle/>
          <a:p>
            <a:pPr algn="ctr"/>
            <a:r>
              <a:rPr lang="zh-CN" altLang="en-US" b="1" dirty="0" smtClean="0">
                <a:solidFill>
                  <a:srgbClr val="FFFF00"/>
                </a:solidFill>
              </a:rPr>
              <a:t>单点</a:t>
            </a:r>
            <a:r>
              <a:rPr lang="zh-CN" altLang="en-US" b="1" dirty="0">
                <a:solidFill>
                  <a:srgbClr val="FFFF00"/>
                </a:solidFill>
              </a:rPr>
              <a:t>防护</a:t>
            </a:r>
          </a:p>
        </p:txBody>
      </p:sp>
      <p:sp>
        <p:nvSpPr>
          <p:cNvPr id="8" name="TextBox 7"/>
          <p:cNvSpPr txBox="1"/>
          <p:nvPr/>
        </p:nvSpPr>
        <p:spPr>
          <a:xfrm>
            <a:off x="9052748" y="1831040"/>
            <a:ext cx="2140517" cy="769441"/>
          </a:xfrm>
          <a:prstGeom prst="rect">
            <a:avLst/>
          </a:prstGeom>
          <a:noFill/>
        </p:spPr>
        <p:txBody>
          <a:bodyPr wrap="square" rtlCol="0">
            <a:spAutoFit/>
          </a:bodyPr>
          <a:lstStyle/>
          <a:p>
            <a:r>
              <a:rPr lang="zh-CN" altLang="en-US" sz="1100" dirty="0"/>
              <a:t>在当前复杂的网络环境中，单点的安全防护已经很难应付一些高级安全</a:t>
            </a:r>
            <a:r>
              <a:rPr lang="zh-CN" altLang="en-US" sz="1100" dirty="0" smtClean="0"/>
              <a:t>威胁，且安全设备间缺乏彼此间的信息联动。</a:t>
            </a:r>
            <a:endParaRPr lang="zh-CN" altLang="en-US" sz="1100" dirty="0"/>
          </a:p>
        </p:txBody>
      </p:sp>
      <p:pic>
        <p:nvPicPr>
          <p:cNvPr id="9" name="Picture 5" descr="C:\迪普科技\资料\pic\图标\376-package-tracking.png"/>
          <p:cNvPicPr>
            <a:picLocks noChangeAspect="1" noChangeArrowheads="1"/>
          </p:cNvPicPr>
          <p:nvPr/>
        </p:nvPicPr>
        <p:blipFill>
          <a:blip r:embed="rId2" cstate="print">
            <a:biLevel thresh="25000"/>
            <a:extLst>
              <a:ext uri="{28A0092B-C50C-407E-A947-70E740481C1C}">
                <a14:useLocalDpi xmlns:a14="http://schemas.microsoft.com/office/drawing/2010/main" val="0"/>
              </a:ext>
            </a:extLst>
          </a:blip>
          <a:srcRect/>
          <a:stretch>
            <a:fillRect/>
          </a:stretch>
        </p:blipFill>
        <p:spPr bwMode="auto">
          <a:xfrm>
            <a:off x="9071555" y="1125400"/>
            <a:ext cx="632616" cy="6326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C:\迪普科技\资料\pic\图标\421-ask-question.png"/>
          <p:cNvPicPr>
            <a:picLocks noChangeAspect="1" noChangeArrowheads="1"/>
          </p:cNvPicPr>
          <p:nvPr/>
        </p:nvPicPr>
        <p:blipFill>
          <a:blip r:embed="rId3" cstate="print">
            <a:biLevel thresh="25000"/>
            <a:extLst>
              <a:ext uri="{28A0092B-C50C-407E-A947-70E740481C1C}">
                <a14:useLocalDpi xmlns:a14="http://schemas.microsoft.com/office/drawing/2010/main" val="0"/>
              </a:ext>
            </a:extLst>
          </a:blip>
          <a:srcRect/>
          <a:stretch>
            <a:fillRect/>
          </a:stretch>
        </p:blipFill>
        <p:spPr bwMode="auto">
          <a:xfrm>
            <a:off x="8779554" y="4387175"/>
            <a:ext cx="615434" cy="615434"/>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p:cNvSpPr txBox="1"/>
          <p:nvPr/>
        </p:nvSpPr>
        <p:spPr>
          <a:xfrm>
            <a:off x="9325789" y="4510226"/>
            <a:ext cx="1850926" cy="369332"/>
          </a:xfrm>
          <a:prstGeom prst="rect">
            <a:avLst/>
          </a:prstGeom>
          <a:noFill/>
        </p:spPr>
        <p:txBody>
          <a:bodyPr wrap="square" rtlCol="0">
            <a:spAutoFit/>
          </a:bodyPr>
          <a:lstStyle/>
          <a:p>
            <a:pPr algn="ctr"/>
            <a:r>
              <a:rPr lang="zh-CN" altLang="en-US" b="1" dirty="0">
                <a:solidFill>
                  <a:srgbClr val="FFFF00"/>
                </a:solidFill>
              </a:rPr>
              <a:t>安全事件难发现</a:t>
            </a:r>
          </a:p>
        </p:txBody>
      </p:sp>
      <p:sp>
        <p:nvSpPr>
          <p:cNvPr id="12" name="TextBox 11"/>
          <p:cNvSpPr txBox="1"/>
          <p:nvPr/>
        </p:nvSpPr>
        <p:spPr>
          <a:xfrm>
            <a:off x="8855298" y="5078557"/>
            <a:ext cx="2337967" cy="600164"/>
          </a:xfrm>
          <a:prstGeom prst="rect">
            <a:avLst/>
          </a:prstGeom>
          <a:noFill/>
        </p:spPr>
        <p:txBody>
          <a:bodyPr wrap="square" rtlCol="0">
            <a:spAutoFit/>
          </a:bodyPr>
          <a:lstStyle/>
          <a:p>
            <a:r>
              <a:rPr lang="zh-CN" altLang="en-US" sz="1100" dirty="0" smtClean="0"/>
              <a:t>大量未知威胁攻击其隐藏</a:t>
            </a:r>
            <a:r>
              <a:rPr lang="zh-CN" altLang="en-US" sz="1100" dirty="0"/>
              <a:t>于企业海量数据中，运维人员对其发生时间</a:t>
            </a:r>
            <a:r>
              <a:rPr lang="zh-CN" altLang="en-US" sz="1100" dirty="0" smtClean="0"/>
              <a:t>和存在形式很难</a:t>
            </a:r>
            <a:r>
              <a:rPr lang="zh-CN" altLang="en-US" sz="1100" dirty="0"/>
              <a:t>察觉。</a:t>
            </a:r>
          </a:p>
        </p:txBody>
      </p:sp>
      <p:sp>
        <p:nvSpPr>
          <p:cNvPr id="13" name="TextBox 12"/>
          <p:cNvSpPr txBox="1"/>
          <p:nvPr/>
        </p:nvSpPr>
        <p:spPr>
          <a:xfrm>
            <a:off x="1283620" y="4154445"/>
            <a:ext cx="1850926" cy="369332"/>
          </a:xfrm>
          <a:prstGeom prst="rect">
            <a:avLst/>
          </a:prstGeom>
          <a:noFill/>
        </p:spPr>
        <p:txBody>
          <a:bodyPr wrap="square" rtlCol="0">
            <a:spAutoFit/>
          </a:bodyPr>
          <a:lstStyle/>
          <a:p>
            <a:pPr algn="ctr"/>
            <a:r>
              <a:rPr lang="zh-CN" altLang="en-US" b="1" dirty="0" smtClean="0">
                <a:solidFill>
                  <a:srgbClr val="FFFF00"/>
                </a:solidFill>
              </a:rPr>
              <a:t>日志碎片</a:t>
            </a:r>
            <a:r>
              <a:rPr lang="zh-CN" altLang="en-US" b="1" dirty="0">
                <a:solidFill>
                  <a:srgbClr val="FFFF00"/>
                </a:solidFill>
              </a:rPr>
              <a:t>化</a:t>
            </a:r>
          </a:p>
        </p:txBody>
      </p:sp>
      <p:sp>
        <p:nvSpPr>
          <p:cNvPr id="14" name="TextBox 13"/>
          <p:cNvSpPr txBox="1"/>
          <p:nvPr/>
        </p:nvSpPr>
        <p:spPr>
          <a:xfrm>
            <a:off x="857154" y="4744751"/>
            <a:ext cx="2190612" cy="769441"/>
          </a:xfrm>
          <a:prstGeom prst="rect">
            <a:avLst/>
          </a:prstGeom>
          <a:noFill/>
        </p:spPr>
        <p:txBody>
          <a:bodyPr wrap="square" rtlCol="0">
            <a:spAutoFit/>
          </a:bodyPr>
          <a:lstStyle/>
          <a:p>
            <a:r>
              <a:rPr lang="zh-CN" altLang="en-US" sz="1100" dirty="0" smtClean="0"/>
              <a:t>原始日志散列分布，部分</a:t>
            </a:r>
            <a:r>
              <a:rPr lang="zh-CN" altLang="en-US" sz="1100" dirty="0" smtClean="0"/>
              <a:t>日志</a:t>
            </a:r>
            <a:r>
              <a:rPr lang="zh-CN" altLang="en-US" sz="1100" dirty="0" smtClean="0"/>
              <a:t>“零”</a:t>
            </a:r>
            <a:r>
              <a:rPr lang="zh-CN" altLang="en-US" sz="1100" dirty="0" smtClean="0"/>
              <a:t>价值</a:t>
            </a:r>
            <a:r>
              <a:rPr lang="zh-CN" altLang="en-US" sz="1100" dirty="0" smtClean="0"/>
              <a:t>，</a:t>
            </a:r>
            <a:r>
              <a:rPr lang="zh-CN" altLang="en-US" sz="1100" dirty="0"/>
              <a:t>仅通过</a:t>
            </a:r>
            <a:r>
              <a:rPr lang="zh-CN" altLang="en-US" sz="1100" dirty="0" smtClean="0"/>
              <a:t>单台设备</a:t>
            </a:r>
            <a:r>
              <a:rPr lang="zh-CN" altLang="en-US" sz="1100" dirty="0"/>
              <a:t>日志分析</a:t>
            </a:r>
            <a:r>
              <a:rPr lang="zh-CN" altLang="en-US" sz="1100" dirty="0" smtClean="0"/>
              <a:t>，有</a:t>
            </a:r>
            <a:r>
              <a:rPr lang="zh-CN" altLang="en-US" sz="1100" dirty="0"/>
              <a:t>可能</a:t>
            </a:r>
            <a:r>
              <a:rPr lang="zh-CN" altLang="en-US" sz="1100" dirty="0" smtClean="0"/>
              <a:t>导致</a:t>
            </a:r>
            <a:r>
              <a:rPr lang="zh-CN" altLang="en-US" sz="1100" dirty="0"/>
              <a:t>分析结果与真正</a:t>
            </a:r>
            <a:r>
              <a:rPr lang="zh-CN" altLang="en-US" sz="1100" dirty="0" smtClean="0"/>
              <a:t>攻击情况存在</a:t>
            </a:r>
            <a:r>
              <a:rPr lang="zh-CN" altLang="en-US" sz="1100" dirty="0"/>
              <a:t>严重</a:t>
            </a:r>
            <a:r>
              <a:rPr lang="zh-CN" altLang="en-US" sz="1100" dirty="0" smtClean="0"/>
              <a:t>失真。</a:t>
            </a:r>
            <a:endParaRPr lang="zh-CN" altLang="en-US" sz="1100" dirty="0"/>
          </a:p>
        </p:txBody>
      </p:sp>
      <p:pic>
        <p:nvPicPr>
          <p:cNvPr id="15" name="Picture 7" descr="C:\迪普科技\资料\pic\图标\44-grid.png"/>
          <p:cNvPicPr>
            <a:picLocks noChangeAspect="1" noChangeArrowheads="1"/>
          </p:cNvPicPr>
          <p:nvPr/>
        </p:nvPicPr>
        <p:blipFill>
          <a:blip r:embed="rId4" cstate="print">
            <a:biLevel thresh="25000"/>
            <a:extLst>
              <a:ext uri="{28A0092B-C50C-407E-A947-70E740481C1C}">
                <a14:useLocalDpi xmlns:a14="http://schemas.microsoft.com/office/drawing/2010/main" val="0"/>
              </a:ext>
            </a:extLst>
          </a:blip>
          <a:srcRect/>
          <a:stretch>
            <a:fillRect/>
          </a:stretch>
        </p:blipFill>
        <p:spPr bwMode="auto">
          <a:xfrm>
            <a:off x="991733" y="4061868"/>
            <a:ext cx="554486" cy="554486"/>
          </a:xfrm>
          <a:prstGeom prst="rect">
            <a:avLst/>
          </a:prstGeom>
          <a:noFill/>
          <a:extLst>
            <a:ext uri="{909E8E84-426E-40DD-AFC4-6F175D3DCCD1}">
              <a14:hiddenFill xmlns:a14="http://schemas.microsoft.com/office/drawing/2010/main">
                <a:solidFill>
                  <a:srgbClr val="FFFFFF"/>
                </a:solidFill>
              </a14:hiddenFill>
            </a:ext>
          </a:extLst>
        </p:spPr>
      </p:pic>
      <p:sp>
        <p:nvSpPr>
          <p:cNvPr id="16" name="任意多边形 15"/>
          <p:cNvSpPr/>
          <p:nvPr/>
        </p:nvSpPr>
        <p:spPr>
          <a:xfrm>
            <a:off x="7728155" y="4238875"/>
            <a:ext cx="2474970" cy="161524"/>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7" name="矩形 16"/>
          <p:cNvSpPr/>
          <p:nvPr/>
        </p:nvSpPr>
        <p:spPr>
          <a:xfrm>
            <a:off x="3131443" y="1640892"/>
            <a:ext cx="5343192" cy="4140476"/>
          </a:xfrm>
          <a:prstGeom prst="rect">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pic>
        <p:nvPicPr>
          <p:cNvPr id="18" name="图片 17"/>
          <p:cNvPicPr>
            <a:picLocks noChangeAspect="1"/>
          </p:cNvPicPr>
          <p:nvPr/>
        </p:nvPicPr>
        <p:blipFill>
          <a:blip r:embed="rId5"/>
          <a:stretch>
            <a:fillRect/>
          </a:stretch>
        </p:blipFill>
        <p:spPr>
          <a:xfrm>
            <a:off x="5636058" y="1813314"/>
            <a:ext cx="432000" cy="432000"/>
          </a:xfrm>
          <a:prstGeom prst="rect">
            <a:avLst/>
          </a:prstGeom>
        </p:spPr>
      </p:pic>
      <p:sp>
        <p:nvSpPr>
          <p:cNvPr id="19" name="任意多边形 18"/>
          <p:cNvSpPr/>
          <p:nvPr/>
        </p:nvSpPr>
        <p:spPr>
          <a:xfrm>
            <a:off x="5251719" y="896362"/>
            <a:ext cx="1213312" cy="655813"/>
          </a:xfrm>
          <a:custGeom>
            <a:avLst/>
            <a:gdLst>
              <a:gd name="connsiteX0" fmla="*/ 1620000 w 4320000"/>
              <a:gd name="connsiteY0" fmla="*/ 0 h 2520000"/>
              <a:gd name="connsiteX1" fmla="*/ 2040385 w 4320000"/>
              <a:gd name="connsiteY1" fmla="*/ 56581 h 2520000"/>
              <a:gd name="connsiteX2" fmla="*/ 2160000 w 4320000"/>
              <a:gd name="connsiteY2" fmla="*/ 99865 h 2520000"/>
              <a:gd name="connsiteX3" fmla="*/ 2279615 w 4320000"/>
              <a:gd name="connsiteY3" fmla="*/ 56581 h 2520000"/>
              <a:gd name="connsiteX4" fmla="*/ 2700000 w 4320000"/>
              <a:gd name="connsiteY4" fmla="*/ 0 h 2520000"/>
              <a:gd name="connsiteX5" fmla="*/ 3758058 w 4320000"/>
              <a:gd name="connsiteY5" fmla="*/ 574895 h 2520000"/>
              <a:gd name="connsiteX6" fmla="*/ 3771239 w 4320000"/>
              <a:gd name="connsiteY6" fmla="*/ 662063 h 2520000"/>
              <a:gd name="connsiteX7" fmla="*/ 3826761 w 4320000"/>
              <a:gd name="connsiteY7" fmla="*/ 687517 h 2520000"/>
              <a:gd name="connsiteX8" fmla="*/ 4320000 w 4320000"/>
              <a:gd name="connsiteY8" fmla="*/ 1260000 h 2520000"/>
              <a:gd name="connsiteX9" fmla="*/ 3826761 w 4320000"/>
              <a:gd name="connsiteY9" fmla="*/ 1832484 h 2520000"/>
              <a:gd name="connsiteX10" fmla="*/ 3771239 w 4320000"/>
              <a:gd name="connsiteY10" fmla="*/ 1857938 h 2520000"/>
              <a:gd name="connsiteX11" fmla="*/ 3758058 w 4320000"/>
              <a:gd name="connsiteY11" fmla="*/ 1945105 h 2520000"/>
              <a:gd name="connsiteX12" fmla="*/ 2700000 w 4320000"/>
              <a:gd name="connsiteY12" fmla="*/ 2520000 h 2520000"/>
              <a:gd name="connsiteX13" fmla="*/ 2279615 w 4320000"/>
              <a:gd name="connsiteY13" fmla="*/ 2463419 h 2520000"/>
              <a:gd name="connsiteX14" fmla="*/ 2160000 w 4320000"/>
              <a:gd name="connsiteY14" fmla="*/ 2420136 h 2520000"/>
              <a:gd name="connsiteX15" fmla="*/ 2040385 w 4320000"/>
              <a:gd name="connsiteY15" fmla="*/ 2463419 h 2520000"/>
              <a:gd name="connsiteX16" fmla="*/ 1620000 w 4320000"/>
              <a:gd name="connsiteY16" fmla="*/ 2520000 h 2520000"/>
              <a:gd name="connsiteX17" fmla="*/ 561942 w 4320000"/>
              <a:gd name="connsiteY17" fmla="*/ 1945105 h 2520000"/>
              <a:gd name="connsiteX18" fmla="*/ 548761 w 4320000"/>
              <a:gd name="connsiteY18" fmla="*/ 1857938 h 2520000"/>
              <a:gd name="connsiteX19" fmla="*/ 493239 w 4320000"/>
              <a:gd name="connsiteY19" fmla="*/ 1832484 h 2520000"/>
              <a:gd name="connsiteX20" fmla="*/ 0 w 4320000"/>
              <a:gd name="connsiteY20" fmla="*/ 1260000 h 2520000"/>
              <a:gd name="connsiteX21" fmla="*/ 493239 w 4320000"/>
              <a:gd name="connsiteY21" fmla="*/ 687517 h 2520000"/>
              <a:gd name="connsiteX22" fmla="*/ 548761 w 4320000"/>
              <a:gd name="connsiteY22" fmla="*/ 662063 h 2520000"/>
              <a:gd name="connsiteX23" fmla="*/ 561942 w 4320000"/>
              <a:gd name="connsiteY23" fmla="*/ 574895 h 2520000"/>
              <a:gd name="connsiteX24" fmla="*/ 1620000 w 4320000"/>
              <a:gd name="connsiteY24" fmla="*/ 0 h 252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4320000" h="2520000">
                <a:moveTo>
                  <a:pt x="1620000" y="0"/>
                </a:moveTo>
                <a:cubicBezTo>
                  <a:pt x="1769117" y="0"/>
                  <a:pt x="1911176" y="20147"/>
                  <a:pt x="2040385" y="56581"/>
                </a:cubicBezTo>
                <a:lnTo>
                  <a:pt x="2160000" y="99865"/>
                </a:lnTo>
                <a:lnTo>
                  <a:pt x="2279615" y="56581"/>
                </a:lnTo>
                <a:cubicBezTo>
                  <a:pt x="2408825" y="20147"/>
                  <a:pt x="2550883" y="0"/>
                  <a:pt x="2700000" y="0"/>
                </a:cubicBezTo>
                <a:cubicBezTo>
                  <a:pt x="3221910" y="0"/>
                  <a:pt x="3657352" y="246803"/>
                  <a:pt x="3758058" y="574895"/>
                </a:cubicBezTo>
                <a:lnTo>
                  <a:pt x="3771239" y="662063"/>
                </a:lnTo>
                <a:lnTo>
                  <a:pt x="3826761" y="687517"/>
                </a:lnTo>
                <a:cubicBezTo>
                  <a:pt x="4134898" y="843090"/>
                  <a:pt x="4320000" y="1042538"/>
                  <a:pt x="4320000" y="1260000"/>
                </a:cubicBezTo>
                <a:cubicBezTo>
                  <a:pt x="4320000" y="1477462"/>
                  <a:pt x="4134898" y="1676911"/>
                  <a:pt x="3826761" y="1832484"/>
                </a:cubicBezTo>
                <a:lnTo>
                  <a:pt x="3771239" y="1857938"/>
                </a:lnTo>
                <a:lnTo>
                  <a:pt x="3758058" y="1945105"/>
                </a:lnTo>
                <a:cubicBezTo>
                  <a:pt x="3657352" y="2273197"/>
                  <a:pt x="3221910" y="2520000"/>
                  <a:pt x="2700000" y="2520000"/>
                </a:cubicBezTo>
                <a:cubicBezTo>
                  <a:pt x="2550883" y="2520000"/>
                  <a:pt x="2408825" y="2499853"/>
                  <a:pt x="2279615" y="2463419"/>
                </a:cubicBezTo>
                <a:lnTo>
                  <a:pt x="2160000" y="2420136"/>
                </a:lnTo>
                <a:lnTo>
                  <a:pt x="2040385" y="2463419"/>
                </a:lnTo>
                <a:cubicBezTo>
                  <a:pt x="1911176" y="2499853"/>
                  <a:pt x="1769117" y="2520000"/>
                  <a:pt x="1620000" y="2520000"/>
                </a:cubicBezTo>
                <a:cubicBezTo>
                  <a:pt x="1098091" y="2520000"/>
                  <a:pt x="662648" y="2273197"/>
                  <a:pt x="561942" y="1945105"/>
                </a:cubicBezTo>
                <a:lnTo>
                  <a:pt x="548761" y="1857938"/>
                </a:lnTo>
                <a:lnTo>
                  <a:pt x="493239" y="1832484"/>
                </a:lnTo>
                <a:cubicBezTo>
                  <a:pt x="185102" y="1676911"/>
                  <a:pt x="0" y="1477462"/>
                  <a:pt x="0" y="1260000"/>
                </a:cubicBezTo>
                <a:cubicBezTo>
                  <a:pt x="0" y="1042538"/>
                  <a:pt x="185102" y="843090"/>
                  <a:pt x="493239" y="687517"/>
                </a:cubicBezTo>
                <a:lnTo>
                  <a:pt x="548761" y="662063"/>
                </a:lnTo>
                <a:lnTo>
                  <a:pt x="561942" y="574895"/>
                </a:lnTo>
                <a:cubicBezTo>
                  <a:pt x="662648" y="246803"/>
                  <a:pt x="1098091" y="0"/>
                  <a:pt x="1620000" y="0"/>
                </a:cubicBezTo>
                <a:close/>
              </a:path>
            </a:pathLst>
          </a:custGeom>
          <a:solidFill>
            <a:srgbClr val="4D87C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p:cNvSpPr txBox="1"/>
          <p:nvPr/>
        </p:nvSpPr>
        <p:spPr>
          <a:xfrm>
            <a:off x="4932912" y="1039602"/>
            <a:ext cx="1850926" cy="369332"/>
          </a:xfrm>
          <a:prstGeom prst="rect">
            <a:avLst/>
          </a:prstGeom>
          <a:noFill/>
        </p:spPr>
        <p:txBody>
          <a:bodyPr wrap="square" rtlCol="0">
            <a:spAutoFit/>
          </a:bodyPr>
          <a:lstStyle/>
          <a:p>
            <a:pPr algn="ctr"/>
            <a:r>
              <a:rPr lang="en-US" altLang="zh-CN" b="1" dirty="0" smtClean="0"/>
              <a:t>Internet</a:t>
            </a:r>
            <a:endParaRPr lang="zh-CN" altLang="en-US" b="1" dirty="0"/>
          </a:p>
        </p:txBody>
      </p:sp>
      <p:pic>
        <p:nvPicPr>
          <p:cNvPr id="21" name="图片 20"/>
          <p:cNvPicPr>
            <a:picLocks noChangeAspect="1"/>
          </p:cNvPicPr>
          <p:nvPr/>
        </p:nvPicPr>
        <p:blipFill>
          <a:blip r:embed="rId6"/>
          <a:stretch>
            <a:fillRect/>
          </a:stretch>
        </p:blipFill>
        <p:spPr>
          <a:xfrm>
            <a:off x="5642169" y="2441545"/>
            <a:ext cx="432000" cy="432000"/>
          </a:xfrm>
          <a:prstGeom prst="rect">
            <a:avLst/>
          </a:prstGeom>
        </p:spPr>
      </p:pic>
      <p:pic>
        <p:nvPicPr>
          <p:cNvPr id="22" name="图片 21"/>
          <p:cNvPicPr>
            <a:picLocks noChangeAspect="1"/>
          </p:cNvPicPr>
          <p:nvPr/>
        </p:nvPicPr>
        <p:blipFill>
          <a:blip r:embed="rId7"/>
          <a:stretch>
            <a:fillRect/>
          </a:stretch>
        </p:blipFill>
        <p:spPr>
          <a:xfrm>
            <a:off x="5613936" y="3700347"/>
            <a:ext cx="488867" cy="754015"/>
          </a:xfrm>
          <a:prstGeom prst="rect">
            <a:avLst/>
          </a:prstGeom>
        </p:spPr>
      </p:pic>
      <p:pic>
        <p:nvPicPr>
          <p:cNvPr id="23" name="图片 22"/>
          <p:cNvPicPr>
            <a:picLocks noChangeAspect="1"/>
          </p:cNvPicPr>
          <p:nvPr/>
        </p:nvPicPr>
        <p:blipFill>
          <a:blip r:embed="rId8"/>
          <a:stretch>
            <a:fillRect/>
          </a:stretch>
        </p:blipFill>
        <p:spPr>
          <a:xfrm>
            <a:off x="4883681" y="4768786"/>
            <a:ext cx="822896" cy="274066"/>
          </a:xfrm>
          <a:prstGeom prst="rect">
            <a:avLst/>
          </a:prstGeom>
        </p:spPr>
      </p:pic>
      <p:pic>
        <p:nvPicPr>
          <p:cNvPr id="24" name="图片 23"/>
          <p:cNvPicPr>
            <a:picLocks noChangeAspect="1"/>
          </p:cNvPicPr>
          <p:nvPr/>
        </p:nvPicPr>
        <p:blipFill>
          <a:blip r:embed="rId8"/>
          <a:stretch>
            <a:fillRect/>
          </a:stretch>
        </p:blipFill>
        <p:spPr>
          <a:xfrm>
            <a:off x="6053583" y="4770766"/>
            <a:ext cx="822896" cy="274066"/>
          </a:xfrm>
          <a:prstGeom prst="rect">
            <a:avLst/>
          </a:prstGeom>
        </p:spPr>
      </p:pic>
      <p:pic>
        <p:nvPicPr>
          <p:cNvPr id="25" name="图片 24"/>
          <p:cNvPicPr>
            <a:picLocks noChangeAspect="1"/>
          </p:cNvPicPr>
          <p:nvPr/>
        </p:nvPicPr>
        <p:blipFill>
          <a:blip r:embed="rId8"/>
          <a:stretch>
            <a:fillRect/>
          </a:stretch>
        </p:blipFill>
        <p:spPr>
          <a:xfrm>
            <a:off x="4883681" y="5156226"/>
            <a:ext cx="822896" cy="274066"/>
          </a:xfrm>
          <a:prstGeom prst="rect">
            <a:avLst/>
          </a:prstGeom>
        </p:spPr>
      </p:pic>
      <p:pic>
        <p:nvPicPr>
          <p:cNvPr id="26" name="图片 25"/>
          <p:cNvPicPr>
            <a:picLocks noChangeAspect="1"/>
          </p:cNvPicPr>
          <p:nvPr/>
        </p:nvPicPr>
        <p:blipFill>
          <a:blip r:embed="rId8"/>
          <a:stretch>
            <a:fillRect/>
          </a:stretch>
        </p:blipFill>
        <p:spPr>
          <a:xfrm>
            <a:off x="6053583" y="5158206"/>
            <a:ext cx="822896" cy="274066"/>
          </a:xfrm>
          <a:prstGeom prst="rect">
            <a:avLst/>
          </a:prstGeom>
        </p:spPr>
      </p:pic>
      <p:cxnSp>
        <p:nvCxnSpPr>
          <p:cNvPr id="27" name="直接连接符 26"/>
          <p:cNvCxnSpPr/>
          <p:nvPr/>
        </p:nvCxnSpPr>
        <p:spPr>
          <a:xfrm>
            <a:off x="5251719" y="4630216"/>
            <a:ext cx="1206296"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p:nvPicPr>
        <p:blipFill>
          <a:blip r:embed="rId9"/>
          <a:stretch>
            <a:fillRect/>
          </a:stretch>
        </p:blipFill>
        <p:spPr>
          <a:xfrm>
            <a:off x="5636058" y="3078195"/>
            <a:ext cx="432000" cy="399420"/>
          </a:xfrm>
          <a:prstGeom prst="rect">
            <a:avLst/>
          </a:prstGeom>
        </p:spPr>
      </p:pic>
      <p:sp>
        <p:nvSpPr>
          <p:cNvPr id="29" name="TextBox 28"/>
          <p:cNvSpPr txBox="1"/>
          <p:nvPr/>
        </p:nvSpPr>
        <p:spPr>
          <a:xfrm>
            <a:off x="6102803" y="1955498"/>
            <a:ext cx="1169902" cy="230832"/>
          </a:xfrm>
          <a:prstGeom prst="rect">
            <a:avLst/>
          </a:prstGeom>
          <a:noFill/>
        </p:spPr>
        <p:txBody>
          <a:bodyPr wrap="square" rtlCol="0">
            <a:spAutoFit/>
          </a:bodyPr>
          <a:lstStyle/>
          <a:p>
            <a:r>
              <a:rPr lang="zh-CN" altLang="en-US" sz="900" dirty="0">
                <a:latin typeface="+mn-ea"/>
              </a:rPr>
              <a:t>防火墙</a:t>
            </a:r>
          </a:p>
        </p:txBody>
      </p:sp>
      <p:sp>
        <p:nvSpPr>
          <p:cNvPr id="30" name="TextBox 29"/>
          <p:cNvSpPr txBox="1"/>
          <p:nvPr/>
        </p:nvSpPr>
        <p:spPr>
          <a:xfrm>
            <a:off x="6102803" y="2544781"/>
            <a:ext cx="1169902" cy="230832"/>
          </a:xfrm>
          <a:prstGeom prst="rect">
            <a:avLst/>
          </a:prstGeom>
          <a:noFill/>
        </p:spPr>
        <p:txBody>
          <a:bodyPr wrap="square" rtlCol="0">
            <a:spAutoFit/>
          </a:bodyPr>
          <a:lstStyle/>
          <a:p>
            <a:r>
              <a:rPr lang="zh-CN" altLang="en-US" sz="900" dirty="0" smtClean="0">
                <a:latin typeface="+mn-ea"/>
              </a:rPr>
              <a:t>入侵防御系统</a:t>
            </a:r>
            <a:endParaRPr lang="zh-CN" altLang="en-US" sz="900" dirty="0">
              <a:latin typeface="+mn-ea"/>
            </a:endParaRPr>
          </a:p>
        </p:txBody>
      </p:sp>
      <p:sp>
        <p:nvSpPr>
          <p:cNvPr id="31" name="TextBox 30"/>
          <p:cNvSpPr txBox="1"/>
          <p:nvPr/>
        </p:nvSpPr>
        <p:spPr>
          <a:xfrm>
            <a:off x="6102803" y="3154975"/>
            <a:ext cx="1169902" cy="230832"/>
          </a:xfrm>
          <a:prstGeom prst="rect">
            <a:avLst/>
          </a:prstGeom>
          <a:noFill/>
        </p:spPr>
        <p:txBody>
          <a:bodyPr wrap="square" rtlCol="0">
            <a:spAutoFit/>
          </a:bodyPr>
          <a:lstStyle/>
          <a:p>
            <a:r>
              <a:rPr lang="zh-CN" altLang="en-US" sz="900" dirty="0">
                <a:latin typeface="+mn-ea"/>
              </a:rPr>
              <a:t>流量</a:t>
            </a:r>
            <a:r>
              <a:rPr lang="zh-CN" altLang="en-US" sz="900" dirty="0" smtClean="0">
                <a:latin typeface="+mn-ea"/>
              </a:rPr>
              <a:t>清洗设备</a:t>
            </a:r>
            <a:endParaRPr lang="zh-CN" altLang="en-US" sz="900" dirty="0">
              <a:latin typeface="+mn-ea"/>
            </a:endParaRPr>
          </a:p>
        </p:txBody>
      </p:sp>
      <p:sp>
        <p:nvSpPr>
          <p:cNvPr id="32" name="TextBox 31"/>
          <p:cNvSpPr txBox="1"/>
          <p:nvPr/>
        </p:nvSpPr>
        <p:spPr>
          <a:xfrm>
            <a:off x="6198887" y="3967548"/>
            <a:ext cx="1169902" cy="230832"/>
          </a:xfrm>
          <a:prstGeom prst="rect">
            <a:avLst/>
          </a:prstGeom>
          <a:noFill/>
        </p:spPr>
        <p:txBody>
          <a:bodyPr wrap="square" rtlCol="0">
            <a:spAutoFit/>
          </a:bodyPr>
          <a:lstStyle/>
          <a:p>
            <a:r>
              <a:rPr lang="zh-CN" altLang="en-US" sz="900" dirty="0" smtClean="0">
                <a:latin typeface="+mn-ea"/>
              </a:rPr>
              <a:t>交换机</a:t>
            </a:r>
            <a:endParaRPr lang="zh-CN" altLang="en-US" sz="900" dirty="0">
              <a:latin typeface="+mn-ea"/>
            </a:endParaRPr>
          </a:p>
        </p:txBody>
      </p:sp>
      <p:sp>
        <p:nvSpPr>
          <p:cNvPr id="33" name="TextBox 32"/>
          <p:cNvSpPr txBox="1"/>
          <p:nvPr/>
        </p:nvSpPr>
        <p:spPr>
          <a:xfrm>
            <a:off x="5613936" y="5432272"/>
            <a:ext cx="1169902" cy="230832"/>
          </a:xfrm>
          <a:prstGeom prst="rect">
            <a:avLst/>
          </a:prstGeom>
          <a:noFill/>
        </p:spPr>
        <p:txBody>
          <a:bodyPr wrap="square" rtlCol="0">
            <a:spAutoFit/>
          </a:bodyPr>
          <a:lstStyle/>
          <a:p>
            <a:r>
              <a:rPr lang="zh-CN" altLang="en-US" sz="900" dirty="0">
                <a:latin typeface="+mn-ea"/>
              </a:rPr>
              <a:t>服务器</a:t>
            </a:r>
          </a:p>
        </p:txBody>
      </p:sp>
      <p:sp>
        <p:nvSpPr>
          <p:cNvPr id="34" name="任意多边形 33"/>
          <p:cNvSpPr/>
          <p:nvPr/>
        </p:nvSpPr>
        <p:spPr>
          <a:xfrm flipV="1">
            <a:off x="7223484" y="2907968"/>
            <a:ext cx="2899521" cy="189217"/>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5" name="任意多边形 34"/>
          <p:cNvSpPr/>
          <p:nvPr/>
        </p:nvSpPr>
        <p:spPr>
          <a:xfrm flipH="1">
            <a:off x="1546218" y="3761802"/>
            <a:ext cx="2391599" cy="161811"/>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6" name="右大括号 35"/>
          <p:cNvSpPr/>
          <p:nvPr/>
        </p:nvSpPr>
        <p:spPr>
          <a:xfrm>
            <a:off x="6895979" y="1955498"/>
            <a:ext cx="206386" cy="2283377"/>
          </a:xfrm>
          <a:prstGeom prst="rightBrace">
            <a:avLst/>
          </a:prstGeom>
          <a:noFill/>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KSO_Shape"/>
          <p:cNvSpPr>
            <a:spLocks/>
          </p:cNvSpPr>
          <p:nvPr/>
        </p:nvSpPr>
        <p:spPr bwMode="auto">
          <a:xfrm>
            <a:off x="7251905" y="4357616"/>
            <a:ext cx="952500" cy="589699"/>
          </a:xfrm>
          <a:custGeom>
            <a:avLst/>
            <a:gdLst>
              <a:gd name="T0" fmla="*/ 113939 w 6855"/>
              <a:gd name="T1" fmla="*/ 556 h 4342"/>
              <a:gd name="T2" fmla="*/ 83370 w 6855"/>
              <a:gd name="T3" fmla="*/ 7500 h 4342"/>
              <a:gd name="T4" fmla="*/ 56136 w 6855"/>
              <a:gd name="T5" fmla="*/ 21666 h 4342"/>
              <a:gd name="T6" fmla="*/ 33070 w 6855"/>
              <a:gd name="T7" fmla="*/ 41387 h 4342"/>
              <a:gd name="T8" fmla="*/ 15284 w 6855"/>
              <a:gd name="T9" fmla="*/ 66386 h 4342"/>
              <a:gd name="T10" fmla="*/ 3891 w 6855"/>
              <a:gd name="T11" fmla="*/ 95273 h 4342"/>
              <a:gd name="T12" fmla="*/ 0 w 6855"/>
              <a:gd name="T13" fmla="*/ 126939 h 4342"/>
              <a:gd name="T14" fmla="*/ 1389 w 6855"/>
              <a:gd name="T15" fmla="*/ 971345 h 4342"/>
              <a:gd name="T16" fmla="*/ 10004 w 6855"/>
              <a:gd name="T17" fmla="*/ 1001343 h 4342"/>
              <a:gd name="T18" fmla="*/ 25289 w 6855"/>
              <a:gd name="T19" fmla="*/ 1027731 h 4342"/>
              <a:gd name="T20" fmla="*/ 46409 w 6855"/>
              <a:gd name="T21" fmla="*/ 1049674 h 4342"/>
              <a:gd name="T22" fmla="*/ 71976 w 6855"/>
              <a:gd name="T23" fmla="*/ 1066340 h 4342"/>
              <a:gd name="T24" fmla="*/ 101433 w 6855"/>
              <a:gd name="T25" fmla="*/ 1076340 h 4342"/>
              <a:gd name="T26" fmla="*/ 825361 w 6855"/>
              <a:gd name="T27" fmla="*/ 1078840 h 4342"/>
              <a:gd name="T28" fmla="*/ 687245 w 6855"/>
              <a:gd name="T29" fmla="*/ 1143281 h 4342"/>
              <a:gd name="T30" fmla="*/ 665013 w 6855"/>
              <a:gd name="T31" fmla="*/ 1150225 h 4342"/>
              <a:gd name="T32" fmla="*/ 650284 w 6855"/>
              <a:gd name="T33" fmla="*/ 1162447 h 4342"/>
              <a:gd name="T34" fmla="*/ 638057 w 6855"/>
              <a:gd name="T35" fmla="*/ 1185779 h 4342"/>
              <a:gd name="T36" fmla="*/ 635000 w 6855"/>
              <a:gd name="T37" fmla="*/ 1206056 h 4342"/>
              <a:gd name="T38" fmla="*/ 1268333 w 6855"/>
              <a:gd name="T39" fmla="*/ 1189668 h 4342"/>
              <a:gd name="T40" fmla="*/ 1259996 w 6855"/>
              <a:gd name="T41" fmla="*/ 1169113 h 4342"/>
              <a:gd name="T42" fmla="*/ 1246934 w 6855"/>
              <a:gd name="T43" fmla="*/ 1155781 h 4342"/>
              <a:gd name="T44" fmla="*/ 1220812 w 6855"/>
              <a:gd name="T45" fmla="*/ 1144392 h 4342"/>
              <a:gd name="T46" fmla="*/ 1079361 w 6855"/>
              <a:gd name="T47" fmla="*/ 1142448 h 4342"/>
              <a:gd name="T48" fmla="*/ 1790783 w 6855"/>
              <a:gd name="T49" fmla="*/ 1078284 h 4342"/>
              <a:gd name="T50" fmla="*/ 1821352 w 6855"/>
              <a:gd name="T51" fmla="*/ 1071062 h 4342"/>
              <a:gd name="T52" fmla="*/ 1848864 w 6855"/>
              <a:gd name="T53" fmla="*/ 1057174 h 4342"/>
              <a:gd name="T54" fmla="*/ 1871652 w 6855"/>
              <a:gd name="T55" fmla="*/ 1037175 h 4342"/>
              <a:gd name="T56" fmla="*/ 1889438 w 6855"/>
              <a:gd name="T57" fmla="*/ 1012176 h 4342"/>
              <a:gd name="T58" fmla="*/ 1900832 w 6855"/>
              <a:gd name="T59" fmla="*/ 983566 h 4342"/>
              <a:gd name="T60" fmla="*/ 1905000 w 6855"/>
              <a:gd name="T61" fmla="*/ 952179 h 4342"/>
              <a:gd name="T62" fmla="*/ 1903333 w 6855"/>
              <a:gd name="T63" fmla="*/ 107773 h 4342"/>
              <a:gd name="T64" fmla="*/ 1894718 w 6855"/>
              <a:gd name="T65" fmla="*/ 77774 h 4342"/>
              <a:gd name="T66" fmla="*/ 1879711 w 6855"/>
              <a:gd name="T67" fmla="*/ 51109 h 4342"/>
              <a:gd name="T68" fmla="*/ 1858313 w 6855"/>
              <a:gd name="T69" fmla="*/ 29165 h 4342"/>
              <a:gd name="T70" fmla="*/ 1832746 w 6855"/>
              <a:gd name="T71" fmla="*/ 12499 h 4342"/>
              <a:gd name="T72" fmla="*/ 1803289 w 6855"/>
              <a:gd name="T73" fmla="*/ 2500 h 4342"/>
              <a:gd name="T74" fmla="*/ 1841083 w 6855"/>
              <a:gd name="T75" fmla="*/ 952179 h 4342"/>
              <a:gd name="T76" fmla="*/ 1836359 w 6855"/>
              <a:gd name="T77" fmla="*/ 976900 h 4342"/>
              <a:gd name="T78" fmla="*/ 1818018 w 6855"/>
              <a:gd name="T79" fmla="*/ 1001065 h 4342"/>
              <a:gd name="T80" fmla="*/ 1790505 w 6855"/>
              <a:gd name="T81" fmla="*/ 1014120 h 4342"/>
              <a:gd name="T82" fmla="*/ 120330 w 6855"/>
              <a:gd name="T83" fmla="*/ 1015231 h 4342"/>
              <a:gd name="T84" fmla="*/ 91707 w 6855"/>
              <a:gd name="T85" fmla="*/ 1004676 h 4342"/>
              <a:gd name="T86" fmla="*/ 71142 w 6855"/>
              <a:gd name="T87" fmla="*/ 982177 h 4342"/>
              <a:gd name="T88" fmla="*/ 63361 w 6855"/>
              <a:gd name="T89" fmla="*/ 952179 h 4342"/>
              <a:gd name="T90" fmla="*/ 66418 w 6855"/>
              <a:gd name="T91" fmla="*/ 108051 h 4342"/>
              <a:gd name="T92" fmla="*/ 81980 w 6855"/>
              <a:gd name="T93" fmla="*/ 82218 h 4342"/>
              <a:gd name="T94" fmla="*/ 107825 w 6855"/>
              <a:gd name="T95" fmla="*/ 66108 h 4342"/>
              <a:gd name="T96" fmla="*/ 1777722 w 6855"/>
              <a:gd name="T97" fmla="*/ 63330 h 4342"/>
              <a:gd name="T98" fmla="*/ 1808291 w 6855"/>
              <a:gd name="T99" fmla="*/ 70830 h 4342"/>
              <a:gd name="T100" fmla="*/ 1830523 w 6855"/>
              <a:gd name="T101" fmla="*/ 91385 h 4342"/>
              <a:gd name="T102" fmla="*/ 1840805 w 6855"/>
              <a:gd name="T103" fmla="*/ 120272 h 4342"/>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6855" h="4342">
                <a:moveTo>
                  <a:pt x="6397" y="0"/>
                </a:moveTo>
                <a:lnTo>
                  <a:pt x="456" y="0"/>
                </a:lnTo>
                <a:lnTo>
                  <a:pt x="433" y="1"/>
                </a:lnTo>
                <a:lnTo>
                  <a:pt x="410" y="2"/>
                </a:lnTo>
                <a:lnTo>
                  <a:pt x="387" y="5"/>
                </a:lnTo>
                <a:lnTo>
                  <a:pt x="365" y="9"/>
                </a:lnTo>
                <a:lnTo>
                  <a:pt x="343" y="15"/>
                </a:lnTo>
                <a:lnTo>
                  <a:pt x="322" y="20"/>
                </a:lnTo>
                <a:lnTo>
                  <a:pt x="300" y="27"/>
                </a:lnTo>
                <a:lnTo>
                  <a:pt x="279" y="35"/>
                </a:lnTo>
                <a:lnTo>
                  <a:pt x="259" y="45"/>
                </a:lnTo>
                <a:lnTo>
                  <a:pt x="240" y="55"/>
                </a:lnTo>
                <a:lnTo>
                  <a:pt x="220" y="67"/>
                </a:lnTo>
                <a:lnTo>
                  <a:pt x="202" y="78"/>
                </a:lnTo>
                <a:lnTo>
                  <a:pt x="184" y="91"/>
                </a:lnTo>
                <a:lnTo>
                  <a:pt x="167" y="105"/>
                </a:lnTo>
                <a:lnTo>
                  <a:pt x="150" y="118"/>
                </a:lnTo>
                <a:lnTo>
                  <a:pt x="134" y="134"/>
                </a:lnTo>
                <a:lnTo>
                  <a:pt x="119" y="149"/>
                </a:lnTo>
                <a:lnTo>
                  <a:pt x="105" y="167"/>
                </a:lnTo>
                <a:lnTo>
                  <a:pt x="91" y="184"/>
                </a:lnTo>
                <a:lnTo>
                  <a:pt x="78" y="201"/>
                </a:lnTo>
                <a:lnTo>
                  <a:pt x="66" y="221"/>
                </a:lnTo>
                <a:lnTo>
                  <a:pt x="55" y="239"/>
                </a:lnTo>
                <a:lnTo>
                  <a:pt x="45" y="259"/>
                </a:lnTo>
                <a:lnTo>
                  <a:pt x="36" y="280"/>
                </a:lnTo>
                <a:lnTo>
                  <a:pt x="28" y="300"/>
                </a:lnTo>
                <a:lnTo>
                  <a:pt x="21" y="321"/>
                </a:lnTo>
                <a:lnTo>
                  <a:pt x="14" y="343"/>
                </a:lnTo>
                <a:lnTo>
                  <a:pt x="9" y="365"/>
                </a:lnTo>
                <a:lnTo>
                  <a:pt x="5" y="388"/>
                </a:lnTo>
                <a:lnTo>
                  <a:pt x="2" y="410"/>
                </a:lnTo>
                <a:lnTo>
                  <a:pt x="0" y="433"/>
                </a:lnTo>
                <a:lnTo>
                  <a:pt x="0" y="457"/>
                </a:lnTo>
                <a:lnTo>
                  <a:pt x="0" y="3428"/>
                </a:lnTo>
                <a:lnTo>
                  <a:pt x="0" y="3451"/>
                </a:lnTo>
                <a:lnTo>
                  <a:pt x="2" y="3474"/>
                </a:lnTo>
                <a:lnTo>
                  <a:pt x="5" y="3497"/>
                </a:lnTo>
                <a:lnTo>
                  <a:pt x="9" y="3519"/>
                </a:lnTo>
                <a:lnTo>
                  <a:pt x="14" y="3541"/>
                </a:lnTo>
                <a:lnTo>
                  <a:pt x="21" y="3563"/>
                </a:lnTo>
                <a:lnTo>
                  <a:pt x="28" y="3584"/>
                </a:lnTo>
                <a:lnTo>
                  <a:pt x="36" y="3605"/>
                </a:lnTo>
                <a:lnTo>
                  <a:pt x="45" y="3625"/>
                </a:lnTo>
                <a:lnTo>
                  <a:pt x="55" y="3644"/>
                </a:lnTo>
                <a:lnTo>
                  <a:pt x="66" y="3664"/>
                </a:lnTo>
                <a:lnTo>
                  <a:pt x="78" y="3682"/>
                </a:lnTo>
                <a:lnTo>
                  <a:pt x="91" y="3700"/>
                </a:lnTo>
                <a:lnTo>
                  <a:pt x="105" y="3717"/>
                </a:lnTo>
                <a:lnTo>
                  <a:pt x="119" y="3734"/>
                </a:lnTo>
                <a:lnTo>
                  <a:pt x="134" y="3750"/>
                </a:lnTo>
                <a:lnTo>
                  <a:pt x="150" y="3765"/>
                </a:lnTo>
                <a:lnTo>
                  <a:pt x="167" y="3779"/>
                </a:lnTo>
                <a:lnTo>
                  <a:pt x="184" y="3793"/>
                </a:lnTo>
                <a:lnTo>
                  <a:pt x="202" y="3806"/>
                </a:lnTo>
                <a:lnTo>
                  <a:pt x="220" y="3818"/>
                </a:lnTo>
                <a:lnTo>
                  <a:pt x="240" y="3829"/>
                </a:lnTo>
                <a:lnTo>
                  <a:pt x="259" y="3839"/>
                </a:lnTo>
                <a:lnTo>
                  <a:pt x="279" y="3848"/>
                </a:lnTo>
                <a:lnTo>
                  <a:pt x="300" y="3856"/>
                </a:lnTo>
                <a:lnTo>
                  <a:pt x="322" y="3863"/>
                </a:lnTo>
                <a:lnTo>
                  <a:pt x="343" y="3870"/>
                </a:lnTo>
                <a:lnTo>
                  <a:pt x="365" y="3875"/>
                </a:lnTo>
                <a:lnTo>
                  <a:pt x="387" y="3879"/>
                </a:lnTo>
                <a:lnTo>
                  <a:pt x="410" y="3882"/>
                </a:lnTo>
                <a:lnTo>
                  <a:pt x="433" y="3884"/>
                </a:lnTo>
                <a:lnTo>
                  <a:pt x="456" y="3884"/>
                </a:lnTo>
                <a:lnTo>
                  <a:pt x="2970" y="3884"/>
                </a:lnTo>
                <a:lnTo>
                  <a:pt x="2970" y="4113"/>
                </a:lnTo>
                <a:lnTo>
                  <a:pt x="2513" y="4113"/>
                </a:lnTo>
                <a:lnTo>
                  <a:pt x="2492" y="4113"/>
                </a:lnTo>
                <a:lnTo>
                  <a:pt x="2473" y="4116"/>
                </a:lnTo>
                <a:lnTo>
                  <a:pt x="2454" y="4118"/>
                </a:lnTo>
                <a:lnTo>
                  <a:pt x="2438" y="4123"/>
                </a:lnTo>
                <a:lnTo>
                  <a:pt x="2422" y="4128"/>
                </a:lnTo>
                <a:lnTo>
                  <a:pt x="2407" y="4134"/>
                </a:lnTo>
                <a:lnTo>
                  <a:pt x="2393" y="4141"/>
                </a:lnTo>
                <a:lnTo>
                  <a:pt x="2381" y="4148"/>
                </a:lnTo>
                <a:lnTo>
                  <a:pt x="2369" y="4157"/>
                </a:lnTo>
                <a:lnTo>
                  <a:pt x="2359" y="4166"/>
                </a:lnTo>
                <a:lnTo>
                  <a:pt x="2349" y="4176"/>
                </a:lnTo>
                <a:lnTo>
                  <a:pt x="2340" y="4185"/>
                </a:lnTo>
                <a:lnTo>
                  <a:pt x="2332" y="4195"/>
                </a:lnTo>
                <a:lnTo>
                  <a:pt x="2325" y="4206"/>
                </a:lnTo>
                <a:lnTo>
                  <a:pt x="2314" y="4227"/>
                </a:lnTo>
                <a:lnTo>
                  <a:pt x="2303" y="4248"/>
                </a:lnTo>
                <a:lnTo>
                  <a:pt x="2296" y="4269"/>
                </a:lnTo>
                <a:lnTo>
                  <a:pt x="2292" y="4289"/>
                </a:lnTo>
                <a:lnTo>
                  <a:pt x="2288" y="4306"/>
                </a:lnTo>
                <a:lnTo>
                  <a:pt x="2286" y="4321"/>
                </a:lnTo>
                <a:lnTo>
                  <a:pt x="2285" y="4331"/>
                </a:lnTo>
                <a:lnTo>
                  <a:pt x="2285" y="4342"/>
                </a:lnTo>
                <a:lnTo>
                  <a:pt x="4570" y="4342"/>
                </a:lnTo>
                <a:lnTo>
                  <a:pt x="4569" y="4321"/>
                </a:lnTo>
                <a:lnTo>
                  <a:pt x="4567" y="4301"/>
                </a:lnTo>
                <a:lnTo>
                  <a:pt x="4564" y="4283"/>
                </a:lnTo>
                <a:lnTo>
                  <a:pt x="4559" y="4266"/>
                </a:lnTo>
                <a:lnTo>
                  <a:pt x="4555" y="4251"/>
                </a:lnTo>
                <a:lnTo>
                  <a:pt x="4548" y="4236"/>
                </a:lnTo>
                <a:lnTo>
                  <a:pt x="4541" y="4222"/>
                </a:lnTo>
                <a:lnTo>
                  <a:pt x="4534" y="4209"/>
                </a:lnTo>
                <a:lnTo>
                  <a:pt x="4526" y="4198"/>
                </a:lnTo>
                <a:lnTo>
                  <a:pt x="4517" y="4187"/>
                </a:lnTo>
                <a:lnTo>
                  <a:pt x="4507" y="4178"/>
                </a:lnTo>
                <a:lnTo>
                  <a:pt x="4497" y="4169"/>
                </a:lnTo>
                <a:lnTo>
                  <a:pt x="4487" y="4161"/>
                </a:lnTo>
                <a:lnTo>
                  <a:pt x="4476" y="4154"/>
                </a:lnTo>
                <a:lnTo>
                  <a:pt x="4456" y="4141"/>
                </a:lnTo>
                <a:lnTo>
                  <a:pt x="4434" y="4132"/>
                </a:lnTo>
                <a:lnTo>
                  <a:pt x="4413" y="4125"/>
                </a:lnTo>
                <a:lnTo>
                  <a:pt x="4393" y="4120"/>
                </a:lnTo>
                <a:lnTo>
                  <a:pt x="4376" y="4117"/>
                </a:lnTo>
                <a:lnTo>
                  <a:pt x="4362" y="4115"/>
                </a:lnTo>
                <a:lnTo>
                  <a:pt x="4351" y="4113"/>
                </a:lnTo>
                <a:lnTo>
                  <a:pt x="4340" y="4113"/>
                </a:lnTo>
                <a:lnTo>
                  <a:pt x="3884" y="4113"/>
                </a:lnTo>
                <a:lnTo>
                  <a:pt x="3884" y="3884"/>
                </a:lnTo>
                <a:lnTo>
                  <a:pt x="6397" y="3884"/>
                </a:lnTo>
                <a:lnTo>
                  <a:pt x="6421" y="3884"/>
                </a:lnTo>
                <a:lnTo>
                  <a:pt x="6444" y="3882"/>
                </a:lnTo>
                <a:lnTo>
                  <a:pt x="6466" y="3879"/>
                </a:lnTo>
                <a:lnTo>
                  <a:pt x="6489" y="3875"/>
                </a:lnTo>
                <a:lnTo>
                  <a:pt x="6511" y="3870"/>
                </a:lnTo>
                <a:lnTo>
                  <a:pt x="6533" y="3863"/>
                </a:lnTo>
                <a:lnTo>
                  <a:pt x="6554" y="3856"/>
                </a:lnTo>
                <a:lnTo>
                  <a:pt x="6575" y="3848"/>
                </a:lnTo>
                <a:lnTo>
                  <a:pt x="6595" y="3839"/>
                </a:lnTo>
                <a:lnTo>
                  <a:pt x="6615" y="3829"/>
                </a:lnTo>
                <a:lnTo>
                  <a:pt x="6633" y="3818"/>
                </a:lnTo>
                <a:lnTo>
                  <a:pt x="6653" y="3806"/>
                </a:lnTo>
                <a:lnTo>
                  <a:pt x="6670" y="3793"/>
                </a:lnTo>
                <a:lnTo>
                  <a:pt x="6687" y="3779"/>
                </a:lnTo>
                <a:lnTo>
                  <a:pt x="6705" y="3765"/>
                </a:lnTo>
                <a:lnTo>
                  <a:pt x="6720" y="3750"/>
                </a:lnTo>
                <a:lnTo>
                  <a:pt x="6735" y="3734"/>
                </a:lnTo>
                <a:lnTo>
                  <a:pt x="6750" y="3717"/>
                </a:lnTo>
                <a:lnTo>
                  <a:pt x="6764" y="3700"/>
                </a:lnTo>
                <a:lnTo>
                  <a:pt x="6776" y="3682"/>
                </a:lnTo>
                <a:lnTo>
                  <a:pt x="6788" y="3664"/>
                </a:lnTo>
                <a:lnTo>
                  <a:pt x="6799" y="3644"/>
                </a:lnTo>
                <a:lnTo>
                  <a:pt x="6810" y="3625"/>
                </a:lnTo>
                <a:lnTo>
                  <a:pt x="6818" y="3605"/>
                </a:lnTo>
                <a:lnTo>
                  <a:pt x="6827" y="3584"/>
                </a:lnTo>
                <a:lnTo>
                  <a:pt x="6834" y="3563"/>
                </a:lnTo>
                <a:lnTo>
                  <a:pt x="6840" y="3541"/>
                </a:lnTo>
                <a:lnTo>
                  <a:pt x="6845" y="3519"/>
                </a:lnTo>
                <a:lnTo>
                  <a:pt x="6849" y="3497"/>
                </a:lnTo>
                <a:lnTo>
                  <a:pt x="6852" y="3474"/>
                </a:lnTo>
                <a:lnTo>
                  <a:pt x="6853" y="3451"/>
                </a:lnTo>
                <a:lnTo>
                  <a:pt x="6855" y="3428"/>
                </a:lnTo>
                <a:lnTo>
                  <a:pt x="6855" y="457"/>
                </a:lnTo>
                <a:lnTo>
                  <a:pt x="6853" y="433"/>
                </a:lnTo>
                <a:lnTo>
                  <a:pt x="6852" y="410"/>
                </a:lnTo>
                <a:lnTo>
                  <a:pt x="6849" y="388"/>
                </a:lnTo>
                <a:lnTo>
                  <a:pt x="6845" y="365"/>
                </a:lnTo>
                <a:lnTo>
                  <a:pt x="6840" y="343"/>
                </a:lnTo>
                <a:lnTo>
                  <a:pt x="6834" y="321"/>
                </a:lnTo>
                <a:lnTo>
                  <a:pt x="6827" y="300"/>
                </a:lnTo>
                <a:lnTo>
                  <a:pt x="6818" y="280"/>
                </a:lnTo>
                <a:lnTo>
                  <a:pt x="6810" y="259"/>
                </a:lnTo>
                <a:lnTo>
                  <a:pt x="6799" y="239"/>
                </a:lnTo>
                <a:lnTo>
                  <a:pt x="6788" y="221"/>
                </a:lnTo>
                <a:lnTo>
                  <a:pt x="6776" y="201"/>
                </a:lnTo>
                <a:lnTo>
                  <a:pt x="6764" y="184"/>
                </a:lnTo>
                <a:lnTo>
                  <a:pt x="6750" y="167"/>
                </a:lnTo>
                <a:lnTo>
                  <a:pt x="6735" y="149"/>
                </a:lnTo>
                <a:lnTo>
                  <a:pt x="6720" y="134"/>
                </a:lnTo>
                <a:lnTo>
                  <a:pt x="6705" y="118"/>
                </a:lnTo>
                <a:lnTo>
                  <a:pt x="6687" y="105"/>
                </a:lnTo>
                <a:lnTo>
                  <a:pt x="6670" y="91"/>
                </a:lnTo>
                <a:lnTo>
                  <a:pt x="6653" y="78"/>
                </a:lnTo>
                <a:lnTo>
                  <a:pt x="6633" y="67"/>
                </a:lnTo>
                <a:lnTo>
                  <a:pt x="6615" y="55"/>
                </a:lnTo>
                <a:lnTo>
                  <a:pt x="6595" y="45"/>
                </a:lnTo>
                <a:lnTo>
                  <a:pt x="6575" y="35"/>
                </a:lnTo>
                <a:lnTo>
                  <a:pt x="6554" y="27"/>
                </a:lnTo>
                <a:lnTo>
                  <a:pt x="6533" y="20"/>
                </a:lnTo>
                <a:lnTo>
                  <a:pt x="6511" y="15"/>
                </a:lnTo>
                <a:lnTo>
                  <a:pt x="6489" y="9"/>
                </a:lnTo>
                <a:lnTo>
                  <a:pt x="6466" y="5"/>
                </a:lnTo>
                <a:lnTo>
                  <a:pt x="6444" y="2"/>
                </a:lnTo>
                <a:lnTo>
                  <a:pt x="6421" y="1"/>
                </a:lnTo>
                <a:lnTo>
                  <a:pt x="6397" y="0"/>
                </a:lnTo>
                <a:close/>
                <a:moveTo>
                  <a:pt x="6625" y="3428"/>
                </a:moveTo>
                <a:lnTo>
                  <a:pt x="6625" y="3428"/>
                </a:lnTo>
                <a:lnTo>
                  <a:pt x="6624" y="3451"/>
                </a:lnTo>
                <a:lnTo>
                  <a:pt x="6621" y="3474"/>
                </a:lnTo>
                <a:lnTo>
                  <a:pt x="6616" y="3496"/>
                </a:lnTo>
                <a:lnTo>
                  <a:pt x="6608" y="3517"/>
                </a:lnTo>
                <a:lnTo>
                  <a:pt x="6599" y="3536"/>
                </a:lnTo>
                <a:lnTo>
                  <a:pt x="6587" y="3555"/>
                </a:lnTo>
                <a:lnTo>
                  <a:pt x="6573" y="3573"/>
                </a:lnTo>
                <a:lnTo>
                  <a:pt x="6558" y="3589"/>
                </a:lnTo>
                <a:lnTo>
                  <a:pt x="6542" y="3604"/>
                </a:lnTo>
                <a:lnTo>
                  <a:pt x="6525" y="3617"/>
                </a:lnTo>
                <a:lnTo>
                  <a:pt x="6507" y="3628"/>
                </a:lnTo>
                <a:lnTo>
                  <a:pt x="6486" y="3638"/>
                </a:lnTo>
                <a:lnTo>
                  <a:pt x="6465" y="3646"/>
                </a:lnTo>
                <a:lnTo>
                  <a:pt x="6443" y="3651"/>
                </a:lnTo>
                <a:lnTo>
                  <a:pt x="6420" y="3655"/>
                </a:lnTo>
                <a:lnTo>
                  <a:pt x="6397" y="3656"/>
                </a:lnTo>
                <a:lnTo>
                  <a:pt x="456" y="3656"/>
                </a:lnTo>
                <a:lnTo>
                  <a:pt x="433" y="3655"/>
                </a:lnTo>
                <a:lnTo>
                  <a:pt x="410" y="3651"/>
                </a:lnTo>
                <a:lnTo>
                  <a:pt x="388" y="3646"/>
                </a:lnTo>
                <a:lnTo>
                  <a:pt x="368" y="3638"/>
                </a:lnTo>
                <a:lnTo>
                  <a:pt x="348" y="3628"/>
                </a:lnTo>
                <a:lnTo>
                  <a:pt x="330" y="3617"/>
                </a:lnTo>
                <a:lnTo>
                  <a:pt x="311" y="3604"/>
                </a:lnTo>
                <a:lnTo>
                  <a:pt x="295" y="3589"/>
                </a:lnTo>
                <a:lnTo>
                  <a:pt x="280" y="3573"/>
                </a:lnTo>
                <a:lnTo>
                  <a:pt x="267" y="3555"/>
                </a:lnTo>
                <a:lnTo>
                  <a:pt x="256" y="3536"/>
                </a:lnTo>
                <a:lnTo>
                  <a:pt x="247" y="3517"/>
                </a:lnTo>
                <a:lnTo>
                  <a:pt x="239" y="3496"/>
                </a:lnTo>
                <a:lnTo>
                  <a:pt x="233" y="3474"/>
                </a:lnTo>
                <a:lnTo>
                  <a:pt x="229" y="3451"/>
                </a:lnTo>
                <a:lnTo>
                  <a:pt x="228" y="3428"/>
                </a:lnTo>
                <a:lnTo>
                  <a:pt x="228" y="457"/>
                </a:lnTo>
                <a:lnTo>
                  <a:pt x="229" y="433"/>
                </a:lnTo>
                <a:lnTo>
                  <a:pt x="233" y="411"/>
                </a:lnTo>
                <a:lnTo>
                  <a:pt x="239" y="389"/>
                </a:lnTo>
                <a:lnTo>
                  <a:pt x="247" y="368"/>
                </a:lnTo>
                <a:lnTo>
                  <a:pt x="256" y="348"/>
                </a:lnTo>
                <a:lnTo>
                  <a:pt x="267" y="329"/>
                </a:lnTo>
                <a:lnTo>
                  <a:pt x="280" y="312"/>
                </a:lnTo>
                <a:lnTo>
                  <a:pt x="295" y="296"/>
                </a:lnTo>
                <a:lnTo>
                  <a:pt x="311" y="281"/>
                </a:lnTo>
                <a:lnTo>
                  <a:pt x="330" y="267"/>
                </a:lnTo>
                <a:lnTo>
                  <a:pt x="348" y="255"/>
                </a:lnTo>
                <a:lnTo>
                  <a:pt x="368" y="246"/>
                </a:lnTo>
                <a:lnTo>
                  <a:pt x="388" y="238"/>
                </a:lnTo>
                <a:lnTo>
                  <a:pt x="410" y="232"/>
                </a:lnTo>
                <a:lnTo>
                  <a:pt x="433" y="229"/>
                </a:lnTo>
                <a:lnTo>
                  <a:pt x="456" y="228"/>
                </a:lnTo>
                <a:lnTo>
                  <a:pt x="6397" y="228"/>
                </a:lnTo>
                <a:lnTo>
                  <a:pt x="6420" y="229"/>
                </a:lnTo>
                <a:lnTo>
                  <a:pt x="6443" y="232"/>
                </a:lnTo>
                <a:lnTo>
                  <a:pt x="6465" y="238"/>
                </a:lnTo>
                <a:lnTo>
                  <a:pt x="6486" y="246"/>
                </a:lnTo>
                <a:lnTo>
                  <a:pt x="6507" y="255"/>
                </a:lnTo>
                <a:lnTo>
                  <a:pt x="6525" y="267"/>
                </a:lnTo>
                <a:lnTo>
                  <a:pt x="6542" y="281"/>
                </a:lnTo>
                <a:lnTo>
                  <a:pt x="6558" y="296"/>
                </a:lnTo>
                <a:lnTo>
                  <a:pt x="6573" y="312"/>
                </a:lnTo>
                <a:lnTo>
                  <a:pt x="6587" y="329"/>
                </a:lnTo>
                <a:lnTo>
                  <a:pt x="6599" y="348"/>
                </a:lnTo>
                <a:lnTo>
                  <a:pt x="6608" y="368"/>
                </a:lnTo>
                <a:lnTo>
                  <a:pt x="6616" y="389"/>
                </a:lnTo>
                <a:lnTo>
                  <a:pt x="6621" y="411"/>
                </a:lnTo>
                <a:lnTo>
                  <a:pt x="6624" y="433"/>
                </a:lnTo>
                <a:lnTo>
                  <a:pt x="6625" y="457"/>
                </a:lnTo>
                <a:lnTo>
                  <a:pt x="6625" y="3428"/>
                </a:lnTo>
                <a:close/>
              </a:path>
            </a:pathLst>
          </a:custGeom>
          <a:solidFill>
            <a:schemeClr val="tx1"/>
          </a:solidFill>
          <a:ln>
            <a:noFill/>
          </a:ln>
          <a:extLst/>
        </p:spPr>
        <p:txBody>
          <a:bodyPr bIns="144000"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dirty="0">
              <a:solidFill>
                <a:srgbClr val="FFFFFF"/>
              </a:solidFill>
            </a:endParaRPr>
          </a:p>
        </p:txBody>
      </p:sp>
      <p:sp>
        <p:nvSpPr>
          <p:cNvPr id="38" name="TextBox 37"/>
          <p:cNvSpPr txBox="1"/>
          <p:nvPr/>
        </p:nvSpPr>
        <p:spPr>
          <a:xfrm>
            <a:off x="7410554" y="5002609"/>
            <a:ext cx="1169902" cy="230832"/>
          </a:xfrm>
          <a:prstGeom prst="rect">
            <a:avLst/>
          </a:prstGeom>
          <a:noFill/>
        </p:spPr>
        <p:txBody>
          <a:bodyPr wrap="square" rtlCol="0">
            <a:spAutoFit/>
          </a:bodyPr>
          <a:lstStyle/>
          <a:p>
            <a:r>
              <a:rPr lang="zh-CN" altLang="en-US" sz="900" dirty="0">
                <a:latin typeface="+mn-ea"/>
              </a:rPr>
              <a:t>安全运维</a:t>
            </a:r>
          </a:p>
        </p:txBody>
      </p:sp>
      <p:sp>
        <p:nvSpPr>
          <p:cNvPr id="39" name="TextBox 38"/>
          <p:cNvSpPr txBox="1"/>
          <p:nvPr/>
        </p:nvSpPr>
        <p:spPr>
          <a:xfrm>
            <a:off x="7414913" y="4469828"/>
            <a:ext cx="1169902" cy="307777"/>
          </a:xfrm>
          <a:prstGeom prst="rect">
            <a:avLst/>
          </a:prstGeom>
          <a:noFill/>
        </p:spPr>
        <p:txBody>
          <a:bodyPr wrap="square" rtlCol="0">
            <a:spAutoFit/>
          </a:bodyPr>
          <a:lstStyle/>
          <a:p>
            <a:r>
              <a:rPr lang="zh-CN" altLang="en-US" sz="1400" b="1" dirty="0">
                <a:latin typeface="+mn-ea"/>
              </a:rPr>
              <a:t>入侵</a:t>
            </a:r>
            <a:r>
              <a:rPr lang="zh-CN" altLang="en-US" sz="1400" b="1" dirty="0" smtClean="0">
                <a:latin typeface="+mn-ea"/>
              </a:rPr>
              <a:t>？</a:t>
            </a:r>
            <a:endParaRPr lang="zh-CN" altLang="en-US" sz="1400" b="1" dirty="0">
              <a:latin typeface="+mn-ea"/>
            </a:endParaRPr>
          </a:p>
        </p:txBody>
      </p:sp>
      <p:cxnSp>
        <p:nvCxnSpPr>
          <p:cNvPr id="40" name="直接连接符 39"/>
          <p:cNvCxnSpPr/>
          <p:nvPr/>
        </p:nvCxnSpPr>
        <p:spPr>
          <a:xfrm flipH="1">
            <a:off x="5871851" y="4523775"/>
            <a:ext cx="1400854" cy="2"/>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KSO_Shape"/>
          <p:cNvSpPr>
            <a:spLocks/>
          </p:cNvSpPr>
          <p:nvPr/>
        </p:nvSpPr>
        <p:spPr bwMode="auto">
          <a:xfrm>
            <a:off x="3619500" y="4269696"/>
            <a:ext cx="318319" cy="369332"/>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2" name="KSO_Shape"/>
          <p:cNvSpPr>
            <a:spLocks/>
          </p:cNvSpPr>
          <p:nvPr/>
        </p:nvSpPr>
        <p:spPr bwMode="auto">
          <a:xfrm>
            <a:off x="4090219" y="4269793"/>
            <a:ext cx="318319" cy="369332"/>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570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096534 w 3950"/>
              <a:gd name="T31" fmla="*/ 1403692 h 3962"/>
              <a:gd name="T32" fmla="*/ 1034303 w 3950"/>
              <a:gd name="T33" fmla="*/ 1455495 h 3962"/>
              <a:gd name="T34" fmla="*/ 908478 w 3950"/>
              <a:gd name="T35" fmla="*/ 1147401 h 3962"/>
              <a:gd name="T36" fmla="*/ 713156 w 3950"/>
              <a:gd name="T37" fmla="*/ 1147401 h 3962"/>
              <a:gd name="T38" fmla="*/ 778112 w 3950"/>
              <a:gd name="T39" fmla="*/ 1455495 h 3962"/>
              <a:gd name="T40" fmla="*/ 989787 w 3950"/>
              <a:gd name="T41" fmla="*/ 1455495 h 3962"/>
              <a:gd name="T42" fmla="*/ 1371348 w 3950"/>
              <a:gd name="T43" fmla="*/ 1204657 h 3962"/>
              <a:gd name="T44" fmla="*/ 1470372 w 3950"/>
              <a:gd name="T45" fmla="*/ 1238284 h 3962"/>
              <a:gd name="T46" fmla="*/ 1414501 w 3950"/>
              <a:gd name="T47" fmla="*/ 1141948 h 3962"/>
              <a:gd name="T48" fmla="*/ 1301850 w 3950"/>
              <a:gd name="T49" fmla="*/ 1228287 h 3962"/>
              <a:gd name="T50" fmla="*/ 1450386 w 3950"/>
              <a:gd name="T51" fmla="*/ 1334166 h 3962"/>
              <a:gd name="T52" fmla="*/ 1464013 w 3950"/>
              <a:gd name="T53" fmla="*/ 1395967 h 3962"/>
              <a:gd name="T54" fmla="*/ 1351362 w 3950"/>
              <a:gd name="T55" fmla="*/ 1349616 h 3962"/>
              <a:gd name="T56" fmla="*/ 1418135 w 3950"/>
              <a:gd name="T57" fmla="*/ 1460948 h 3962"/>
              <a:gd name="T58" fmla="*/ 1541234 w 3950"/>
              <a:gd name="T59" fmla="*/ 1365975 h 3962"/>
              <a:gd name="T60" fmla="*/ 1427674 w 3950"/>
              <a:gd name="T61" fmla="*/ 1263277 h 3962"/>
              <a:gd name="T62" fmla="*/ 1371348 w 3950"/>
              <a:gd name="T63" fmla="*/ 1204657 h 3962"/>
              <a:gd name="T64" fmla="*/ 143540 w 3950"/>
              <a:gd name="T65" fmla="*/ 400341 h 3962"/>
              <a:gd name="T66" fmla="*/ 825353 w 3950"/>
              <a:gd name="T67" fmla="*/ 220846 h 3962"/>
              <a:gd name="T68" fmla="*/ 825353 w 3950"/>
              <a:gd name="T69" fmla="*/ 831127 h 3962"/>
              <a:gd name="T70" fmla="*/ 215309 w 3950"/>
              <a:gd name="T71" fmla="*/ 902925 h 3962"/>
              <a:gd name="T72" fmla="*/ 215309 w 3950"/>
              <a:gd name="T73" fmla="*/ 400341 h 3962"/>
              <a:gd name="T74" fmla="*/ 322964 w 3950"/>
              <a:gd name="T75" fmla="*/ 400341 h 3962"/>
              <a:gd name="T76" fmla="*/ 215309 w 3950"/>
              <a:gd name="T77" fmla="*/ 615734 h 3962"/>
              <a:gd name="T78" fmla="*/ 322964 w 3950"/>
              <a:gd name="T79" fmla="*/ 651633 h 3962"/>
              <a:gd name="T80" fmla="*/ 322964 w 3950"/>
              <a:gd name="T81" fmla="*/ 723431 h 3962"/>
              <a:gd name="T82" fmla="*/ 753583 w 3950"/>
              <a:gd name="T83" fmla="*/ 831127 h 3962"/>
              <a:gd name="T84" fmla="*/ 645928 w 3950"/>
              <a:gd name="T85" fmla="*/ 831127 h 3962"/>
              <a:gd name="T86" fmla="*/ 753583 w 3950"/>
              <a:gd name="T87" fmla="*/ 651633 h 3962"/>
              <a:gd name="T88" fmla="*/ 645928 w 3950"/>
              <a:gd name="T89" fmla="*/ 615734 h 3962"/>
              <a:gd name="T90" fmla="*/ 645928 w 3950"/>
              <a:gd name="T91" fmla="*/ 543936 h 3962"/>
              <a:gd name="T92" fmla="*/ 753583 w 3950"/>
              <a:gd name="T93" fmla="*/ 508037 h 3962"/>
              <a:gd name="T94" fmla="*/ 645928 w 3950"/>
              <a:gd name="T95" fmla="*/ 508037 h 3962"/>
              <a:gd name="T96" fmla="*/ 610043 w 3950"/>
              <a:gd name="T97" fmla="*/ 759329 h 3962"/>
              <a:gd name="T98" fmla="*/ 502389 w 3950"/>
              <a:gd name="T99" fmla="*/ 723431 h 3962"/>
              <a:gd name="T100" fmla="*/ 502389 w 3950"/>
              <a:gd name="T101" fmla="*/ 651633 h 3962"/>
              <a:gd name="T102" fmla="*/ 610043 w 3950"/>
              <a:gd name="T103" fmla="*/ 615734 h 3962"/>
              <a:gd name="T104" fmla="*/ 502389 w 3950"/>
              <a:gd name="T105" fmla="*/ 615734 h 3962"/>
              <a:gd name="T106" fmla="*/ 610043 w 3950"/>
              <a:gd name="T107" fmla="*/ 400341 h 3962"/>
              <a:gd name="T108" fmla="*/ 358849 w 3950"/>
              <a:gd name="T109" fmla="*/ 831127 h 3962"/>
              <a:gd name="T110" fmla="*/ 358849 w 3950"/>
              <a:gd name="T111" fmla="*/ 759329 h 3962"/>
              <a:gd name="T112" fmla="*/ 466504 w 3950"/>
              <a:gd name="T113" fmla="*/ 723431 h 3962"/>
              <a:gd name="T114" fmla="*/ 358849 w 3950"/>
              <a:gd name="T115" fmla="*/ 723431 h 3962"/>
              <a:gd name="T116" fmla="*/ 466504 w 3950"/>
              <a:gd name="T117" fmla="*/ 543936 h 3962"/>
              <a:gd name="T118" fmla="*/ 358849 w 3950"/>
              <a:gd name="T119" fmla="*/ 508037 h 3962"/>
              <a:gd name="T120" fmla="*/ 358849 w 3950"/>
              <a:gd name="T121" fmla="*/ 400341 h 3962"/>
              <a:gd name="T122" fmla="*/ 215309 w 3950"/>
              <a:gd name="T123" fmla="*/ 759329 h 3962"/>
              <a:gd name="T124" fmla="*/ 322964 w 3950"/>
              <a:gd name="T125" fmla="*/ 759329 h 3962"/>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6"/>
                  <a:pt x="3245" y="1216"/>
                  <a:pt x="3245" y="1216"/>
                </a:cubicBezTo>
                <a:cubicBezTo>
                  <a:pt x="3239" y="1216"/>
                  <a:pt x="3239" y="1216"/>
                  <a:pt x="3239" y="1216"/>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55" y="3203"/>
                </a:moveTo>
                <a:cubicBezTo>
                  <a:pt x="2755" y="3089"/>
                  <a:pt x="2755" y="3089"/>
                  <a:pt x="2755" y="3089"/>
                </a:cubicBezTo>
                <a:cubicBezTo>
                  <a:pt x="2414" y="3089"/>
                  <a:pt x="2414" y="3089"/>
                  <a:pt x="2414" y="3089"/>
                </a:cubicBezTo>
                <a:cubicBezTo>
                  <a:pt x="2414" y="2530"/>
                  <a:pt x="2414" y="2530"/>
                  <a:pt x="2414" y="2530"/>
                </a:cubicBezTo>
                <a:cubicBezTo>
                  <a:pt x="2277" y="2530"/>
                  <a:pt x="2277" y="2530"/>
                  <a:pt x="2277" y="2530"/>
                </a:cubicBezTo>
                <a:cubicBezTo>
                  <a:pt x="2277" y="3203"/>
                  <a:pt x="2277" y="3203"/>
                  <a:pt x="2277" y="3203"/>
                </a:cubicBezTo>
                <a:lnTo>
                  <a:pt x="2755" y="3203"/>
                </a:lnTo>
                <a:close/>
                <a:moveTo>
                  <a:pt x="2159" y="2525"/>
                </a:moveTo>
                <a:cubicBezTo>
                  <a:pt x="2000" y="2525"/>
                  <a:pt x="2000" y="2525"/>
                  <a:pt x="2000" y="2525"/>
                </a:cubicBezTo>
                <a:cubicBezTo>
                  <a:pt x="1866" y="2743"/>
                  <a:pt x="1866" y="2743"/>
                  <a:pt x="1866" y="2743"/>
                </a:cubicBezTo>
                <a:cubicBezTo>
                  <a:pt x="1731" y="2525"/>
                  <a:pt x="1731" y="2525"/>
                  <a:pt x="1731" y="2525"/>
                </a:cubicBezTo>
                <a:cubicBezTo>
                  <a:pt x="1570" y="2525"/>
                  <a:pt x="1570" y="2525"/>
                  <a:pt x="1570" y="2525"/>
                </a:cubicBezTo>
                <a:cubicBezTo>
                  <a:pt x="1780" y="2849"/>
                  <a:pt x="1780" y="2849"/>
                  <a:pt x="1780" y="2849"/>
                </a:cubicBezTo>
                <a:cubicBezTo>
                  <a:pt x="1548" y="3203"/>
                  <a:pt x="1548" y="3203"/>
                  <a:pt x="1548" y="3203"/>
                </a:cubicBezTo>
                <a:cubicBezTo>
                  <a:pt x="1713" y="3203"/>
                  <a:pt x="1713" y="3203"/>
                  <a:pt x="1713" y="3203"/>
                </a:cubicBezTo>
                <a:cubicBezTo>
                  <a:pt x="1864" y="2969"/>
                  <a:pt x="1864" y="2969"/>
                  <a:pt x="1864" y="2969"/>
                </a:cubicBezTo>
                <a:cubicBezTo>
                  <a:pt x="2014" y="3203"/>
                  <a:pt x="2014" y="3203"/>
                  <a:pt x="2014" y="3203"/>
                </a:cubicBezTo>
                <a:cubicBezTo>
                  <a:pt x="2179" y="3203"/>
                  <a:pt x="2179" y="3203"/>
                  <a:pt x="2179" y="3203"/>
                </a:cubicBezTo>
                <a:cubicBezTo>
                  <a:pt x="1948" y="2854"/>
                  <a:pt x="1948" y="2854"/>
                  <a:pt x="1948" y="2854"/>
                </a:cubicBezTo>
                <a:lnTo>
                  <a:pt x="2159" y="2525"/>
                </a:lnTo>
                <a:close/>
                <a:moveTo>
                  <a:pt x="3019" y="2651"/>
                </a:moveTo>
                <a:cubicBezTo>
                  <a:pt x="3041" y="2635"/>
                  <a:pt x="3073" y="2627"/>
                  <a:pt x="3112" y="2627"/>
                </a:cubicBezTo>
                <a:cubicBezTo>
                  <a:pt x="3151" y="2627"/>
                  <a:pt x="3180" y="2634"/>
                  <a:pt x="3199" y="2650"/>
                </a:cubicBezTo>
                <a:cubicBezTo>
                  <a:pt x="3218" y="2665"/>
                  <a:pt x="3231" y="2690"/>
                  <a:pt x="3237" y="2725"/>
                </a:cubicBezTo>
                <a:cubicBezTo>
                  <a:pt x="3374" y="2719"/>
                  <a:pt x="3374" y="2719"/>
                  <a:pt x="3374" y="2719"/>
                </a:cubicBezTo>
                <a:cubicBezTo>
                  <a:pt x="3372" y="2656"/>
                  <a:pt x="3349" y="2607"/>
                  <a:pt x="3306" y="2569"/>
                </a:cubicBezTo>
                <a:cubicBezTo>
                  <a:pt x="3263" y="2532"/>
                  <a:pt x="3199" y="2513"/>
                  <a:pt x="3114" y="2513"/>
                </a:cubicBezTo>
                <a:cubicBezTo>
                  <a:pt x="3061" y="2513"/>
                  <a:pt x="3017" y="2521"/>
                  <a:pt x="2980" y="2537"/>
                </a:cubicBezTo>
                <a:cubicBezTo>
                  <a:pt x="2943" y="2553"/>
                  <a:pt x="2915" y="2575"/>
                  <a:pt x="2895" y="2606"/>
                </a:cubicBezTo>
                <a:cubicBezTo>
                  <a:pt x="2876" y="2636"/>
                  <a:pt x="2866" y="2668"/>
                  <a:pt x="2866" y="2703"/>
                </a:cubicBezTo>
                <a:cubicBezTo>
                  <a:pt x="2866" y="2756"/>
                  <a:pt x="2887" y="2802"/>
                  <a:pt x="2929" y="2839"/>
                </a:cubicBezTo>
                <a:cubicBezTo>
                  <a:pt x="2958" y="2866"/>
                  <a:pt x="3010" y="2888"/>
                  <a:pt x="3083" y="2906"/>
                </a:cubicBezTo>
                <a:cubicBezTo>
                  <a:pt x="3140" y="2920"/>
                  <a:pt x="3177" y="2930"/>
                  <a:pt x="3193" y="2936"/>
                </a:cubicBezTo>
                <a:cubicBezTo>
                  <a:pt x="3216" y="2944"/>
                  <a:pt x="3233" y="2954"/>
                  <a:pt x="3242" y="2965"/>
                </a:cubicBezTo>
                <a:cubicBezTo>
                  <a:pt x="3252" y="2977"/>
                  <a:pt x="3256" y="2990"/>
                  <a:pt x="3256" y="3006"/>
                </a:cubicBezTo>
                <a:cubicBezTo>
                  <a:pt x="3256" y="3031"/>
                  <a:pt x="3245" y="3053"/>
                  <a:pt x="3223" y="3072"/>
                </a:cubicBezTo>
                <a:cubicBezTo>
                  <a:pt x="3200" y="3090"/>
                  <a:pt x="3167" y="3100"/>
                  <a:pt x="3123" y="3100"/>
                </a:cubicBezTo>
                <a:cubicBezTo>
                  <a:pt x="3081" y="3100"/>
                  <a:pt x="3048" y="3089"/>
                  <a:pt x="3024" y="3068"/>
                </a:cubicBezTo>
                <a:cubicBezTo>
                  <a:pt x="2999" y="3047"/>
                  <a:pt x="2983" y="3014"/>
                  <a:pt x="2975" y="2970"/>
                </a:cubicBezTo>
                <a:cubicBezTo>
                  <a:pt x="2842" y="2983"/>
                  <a:pt x="2842" y="2983"/>
                  <a:pt x="2842" y="2983"/>
                </a:cubicBezTo>
                <a:cubicBezTo>
                  <a:pt x="2851" y="3059"/>
                  <a:pt x="2878" y="3116"/>
                  <a:pt x="2924" y="3156"/>
                </a:cubicBezTo>
                <a:cubicBezTo>
                  <a:pt x="2970" y="3196"/>
                  <a:pt x="3036" y="3215"/>
                  <a:pt x="3122" y="3215"/>
                </a:cubicBezTo>
                <a:cubicBezTo>
                  <a:pt x="3181" y="3215"/>
                  <a:pt x="3230" y="3207"/>
                  <a:pt x="3269" y="3191"/>
                </a:cubicBezTo>
                <a:cubicBezTo>
                  <a:pt x="3309" y="3174"/>
                  <a:pt x="3339" y="3149"/>
                  <a:pt x="3361" y="3115"/>
                </a:cubicBezTo>
                <a:cubicBezTo>
                  <a:pt x="3383" y="3081"/>
                  <a:pt x="3393" y="3045"/>
                  <a:pt x="3393" y="3006"/>
                </a:cubicBezTo>
                <a:cubicBezTo>
                  <a:pt x="3393" y="2963"/>
                  <a:pt x="3384" y="2927"/>
                  <a:pt x="3366" y="2898"/>
                </a:cubicBezTo>
                <a:cubicBezTo>
                  <a:pt x="3348" y="2868"/>
                  <a:pt x="3323" y="2846"/>
                  <a:pt x="3291" y="2829"/>
                </a:cubicBezTo>
                <a:cubicBezTo>
                  <a:pt x="3259" y="2812"/>
                  <a:pt x="3210" y="2796"/>
                  <a:pt x="3143" y="2780"/>
                </a:cubicBezTo>
                <a:cubicBezTo>
                  <a:pt x="3077" y="2764"/>
                  <a:pt x="3035" y="2749"/>
                  <a:pt x="3017" y="2735"/>
                </a:cubicBezTo>
                <a:cubicBezTo>
                  <a:pt x="3004" y="2723"/>
                  <a:pt x="2997" y="2709"/>
                  <a:pt x="2997" y="2693"/>
                </a:cubicBezTo>
                <a:cubicBezTo>
                  <a:pt x="2997" y="2676"/>
                  <a:pt x="3004" y="2662"/>
                  <a:pt x="3019" y="2651"/>
                </a:cubicBezTo>
                <a:close/>
                <a:moveTo>
                  <a:pt x="316" y="1987"/>
                </a:moveTo>
                <a:cubicBezTo>
                  <a:pt x="316" y="1829"/>
                  <a:pt x="316" y="1829"/>
                  <a:pt x="316" y="1829"/>
                </a:cubicBezTo>
                <a:cubicBezTo>
                  <a:pt x="316" y="881"/>
                  <a:pt x="316" y="881"/>
                  <a:pt x="316" y="881"/>
                </a:cubicBezTo>
                <a:cubicBezTo>
                  <a:pt x="316" y="723"/>
                  <a:pt x="316" y="723"/>
                  <a:pt x="316" y="723"/>
                </a:cubicBezTo>
                <a:cubicBezTo>
                  <a:pt x="316" y="486"/>
                  <a:pt x="316" y="486"/>
                  <a:pt x="316" y="486"/>
                </a:cubicBezTo>
                <a:cubicBezTo>
                  <a:pt x="1817" y="486"/>
                  <a:pt x="1817" y="486"/>
                  <a:pt x="1817" y="486"/>
                </a:cubicBezTo>
                <a:cubicBezTo>
                  <a:pt x="1817" y="723"/>
                  <a:pt x="1817" y="723"/>
                  <a:pt x="1817" y="723"/>
                </a:cubicBezTo>
                <a:cubicBezTo>
                  <a:pt x="1817" y="881"/>
                  <a:pt x="1817" y="881"/>
                  <a:pt x="1817" y="881"/>
                </a:cubicBezTo>
                <a:cubicBezTo>
                  <a:pt x="1817" y="1829"/>
                  <a:pt x="1817" y="1829"/>
                  <a:pt x="1817" y="1829"/>
                </a:cubicBezTo>
                <a:cubicBezTo>
                  <a:pt x="1817" y="1987"/>
                  <a:pt x="1817" y="1987"/>
                  <a:pt x="1817" y="1987"/>
                </a:cubicBezTo>
                <a:cubicBezTo>
                  <a:pt x="1659" y="1987"/>
                  <a:pt x="1659" y="1987"/>
                  <a:pt x="1659" y="1987"/>
                </a:cubicBezTo>
                <a:cubicBezTo>
                  <a:pt x="474" y="1987"/>
                  <a:pt x="474" y="1987"/>
                  <a:pt x="474" y="1987"/>
                </a:cubicBezTo>
                <a:lnTo>
                  <a:pt x="316" y="1987"/>
                </a:lnTo>
                <a:close/>
                <a:moveTo>
                  <a:pt x="711" y="881"/>
                </a:moveTo>
                <a:cubicBezTo>
                  <a:pt x="474" y="881"/>
                  <a:pt x="474" y="881"/>
                  <a:pt x="474" y="881"/>
                </a:cubicBezTo>
                <a:cubicBezTo>
                  <a:pt x="474" y="1118"/>
                  <a:pt x="474" y="1118"/>
                  <a:pt x="474" y="1118"/>
                </a:cubicBezTo>
                <a:cubicBezTo>
                  <a:pt x="711" y="1118"/>
                  <a:pt x="711" y="1118"/>
                  <a:pt x="711" y="1118"/>
                </a:cubicBezTo>
                <a:lnTo>
                  <a:pt x="711" y="881"/>
                </a:lnTo>
                <a:close/>
                <a:moveTo>
                  <a:pt x="711" y="1197"/>
                </a:moveTo>
                <a:cubicBezTo>
                  <a:pt x="474" y="1197"/>
                  <a:pt x="474" y="1197"/>
                  <a:pt x="474" y="1197"/>
                </a:cubicBezTo>
                <a:cubicBezTo>
                  <a:pt x="474" y="1355"/>
                  <a:pt x="474" y="1355"/>
                  <a:pt x="474" y="1355"/>
                </a:cubicBezTo>
                <a:cubicBezTo>
                  <a:pt x="711" y="1355"/>
                  <a:pt x="711" y="1355"/>
                  <a:pt x="711" y="1355"/>
                </a:cubicBezTo>
                <a:lnTo>
                  <a:pt x="711" y="1197"/>
                </a:lnTo>
                <a:close/>
                <a:moveTo>
                  <a:pt x="711" y="1434"/>
                </a:moveTo>
                <a:cubicBezTo>
                  <a:pt x="474" y="1434"/>
                  <a:pt x="474" y="1434"/>
                  <a:pt x="474" y="1434"/>
                </a:cubicBezTo>
                <a:cubicBezTo>
                  <a:pt x="474" y="1592"/>
                  <a:pt x="474" y="1592"/>
                  <a:pt x="474" y="1592"/>
                </a:cubicBezTo>
                <a:cubicBezTo>
                  <a:pt x="711" y="1592"/>
                  <a:pt x="711" y="1592"/>
                  <a:pt x="711" y="1592"/>
                </a:cubicBezTo>
                <a:lnTo>
                  <a:pt x="711" y="1434"/>
                </a:lnTo>
                <a:close/>
                <a:moveTo>
                  <a:pt x="1422" y="1829"/>
                </a:moveTo>
                <a:cubicBezTo>
                  <a:pt x="1659" y="1829"/>
                  <a:pt x="1659" y="1829"/>
                  <a:pt x="1659" y="1829"/>
                </a:cubicBezTo>
                <a:cubicBezTo>
                  <a:pt x="1659" y="1671"/>
                  <a:pt x="1659" y="1671"/>
                  <a:pt x="1659" y="1671"/>
                </a:cubicBezTo>
                <a:cubicBezTo>
                  <a:pt x="1422" y="1671"/>
                  <a:pt x="1422" y="1671"/>
                  <a:pt x="1422" y="1671"/>
                </a:cubicBezTo>
                <a:lnTo>
                  <a:pt x="1422" y="1829"/>
                </a:lnTo>
                <a:close/>
                <a:moveTo>
                  <a:pt x="1422" y="1592"/>
                </a:moveTo>
                <a:cubicBezTo>
                  <a:pt x="1659" y="1592"/>
                  <a:pt x="1659" y="1592"/>
                  <a:pt x="1659" y="1592"/>
                </a:cubicBezTo>
                <a:cubicBezTo>
                  <a:pt x="1659" y="1434"/>
                  <a:pt x="1659" y="1434"/>
                  <a:pt x="1659" y="1434"/>
                </a:cubicBezTo>
                <a:cubicBezTo>
                  <a:pt x="1422" y="1434"/>
                  <a:pt x="1422" y="1434"/>
                  <a:pt x="1422" y="1434"/>
                </a:cubicBezTo>
                <a:lnTo>
                  <a:pt x="1422" y="1592"/>
                </a:lnTo>
                <a:close/>
                <a:moveTo>
                  <a:pt x="1422" y="1355"/>
                </a:moveTo>
                <a:cubicBezTo>
                  <a:pt x="1659" y="1355"/>
                  <a:pt x="1659" y="1355"/>
                  <a:pt x="1659" y="1355"/>
                </a:cubicBezTo>
                <a:cubicBezTo>
                  <a:pt x="1659" y="1197"/>
                  <a:pt x="1659" y="1197"/>
                  <a:pt x="1659" y="1197"/>
                </a:cubicBezTo>
                <a:cubicBezTo>
                  <a:pt x="1422" y="1197"/>
                  <a:pt x="1422" y="1197"/>
                  <a:pt x="1422" y="1197"/>
                </a:cubicBezTo>
                <a:lnTo>
                  <a:pt x="1422" y="1355"/>
                </a:lnTo>
                <a:close/>
                <a:moveTo>
                  <a:pt x="1422" y="1118"/>
                </a:moveTo>
                <a:cubicBezTo>
                  <a:pt x="1659" y="1118"/>
                  <a:pt x="1659" y="1118"/>
                  <a:pt x="1659" y="1118"/>
                </a:cubicBezTo>
                <a:cubicBezTo>
                  <a:pt x="1659" y="881"/>
                  <a:pt x="1659" y="881"/>
                  <a:pt x="1659" y="881"/>
                </a:cubicBezTo>
                <a:cubicBezTo>
                  <a:pt x="1422" y="881"/>
                  <a:pt x="1422" y="881"/>
                  <a:pt x="1422" y="881"/>
                </a:cubicBezTo>
                <a:lnTo>
                  <a:pt x="1422" y="1118"/>
                </a:lnTo>
                <a:close/>
                <a:moveTo>
                  <a:pt x="1106" y="1829"/>
                </a:moveTo>
                <a:cubicBezTo>
                  <a:pt x="1343" y="1829"/>
                  <a:pt x="1343" y="1829"/>
                  <a:pt x="1343" y="1829"/>
                </a:cubicBezTo>
                <a:cubicBezTo>
                  <a:pt x="1343" y="1671"/>
                  <a:pt x="1343" y="1671"/>
                  <a:pt x="1343" y="1671"/>
                </a:cubicBezTo>
                <a:cubicBezTo>
                  <a:pt x="1106" y="1671"/>
                  <a:pt x="1106" y="1671"/>
                  <a:pt x="1106" y="1671"/>
                </a:cubicBezTo>
                <a:lnTo>
                  <a:pt x="1106" y="1829"/>
                </a:lnTo>
                <a:close/>
                <a:moveTo>
                  <a:pt x="1106" y="1592"/>
                </a:moveTo>
                <a:cubicBezTo>
                  <a:pt x="1343" y="1592"/>
                  <a:pt x="1343" y="1592"/>
                  <a:pt x="1343" y="1592"/>
                </a:cubicBezTo>
                <a:cubicBezTo>
                  <a:pt x="1343" y="1434"/>
                  <a:pt x="1343" y="1434"/>
                  <a:pt x="1343" y="1434"/>
                </a:cubicBezTo>
                <a:cubicBezTo>
                  <a:pt x="1106" y="1434"/>
                  <a:pt x="1106" y="1434"/>
                  <a:pt x="1106" y="1434"/>
                </a:cubicBezTo>
                <a:lnTo>
                  <a:pt x="1106" y="1592"/>
                </a:lnTo>
                <a:close/>
                <a:moveTo>
                  <a:pt x="1106" y="1355"/>
                </a:moveTo>
                <a:cubicBezTo>
                  <a:pt x="1343" y="1355"/>
                  <a:pt x="1343" y="1355"/>
                  <a:pt x="1343" y="1355"/>
                </a:cubicBezTo>
                <a:cubicBezTo>
                  <a:pt x="1343" y="1197"/>
                  <a:pt x="1343" y="1197"/>
                  <a:pt x="1343" y="1197"/>
                </a:cubicBezTo>
                <a:cubicBezTo>
                  <a:pt x="1106" y="1197"/>
                  <a:pt x="1106" y="1197"/>
                  <a:pt x="1106" y="1197"/>
                </a:cubicBezTo>
                <a:lnTo>
                  <a:pt x="1106" y="1355"/>
                </a:lnTo>
                <a:close/>
                <a:moveTo>
                  <a:pt x="1106" y="1118"/>
                </a:moveTo>
                <a:cubicBezTo>
                  <a:pt x="1343" y="1118"/>
                  <a:pt x="1343" y="1118"/>
                  <a:pt x="1343" y="1118"/>
                </a:cubicBezTo>
                <a:cubicBezTo>
                  <a:pt x="1343" y="881"/>
                  <a:pt x="1343" y="881"/>
                  <a:pt x="1343" y="881"/>
                </a:cubicBezTo>
                <a:cubicBezTo>
                  <a:pt x="1106" y="881"/>
                  <a:pt x="1106" y="881"/>
                  <a:pt x="1106" y="881"/>
                </a:cubicBezTo>
                <a:lnTo>
                  <a:pt x="1106" y="1118"/>
                </a:lnTo>
                <a:close/>
                <a:moveTo>
                  <a:pt x="790" y="1829"/>
                </a:moveTo>
                <a:cubicBezTo>
                  <a:pt x="1027" y="1829"/>
                  <a:pt x="1027" y="1829"/>
                  <a:pt x="1027" y="1829"/>
                </a:cubicBezTo>
                <a:cubicBezTo>
                  <a:pt x="1027" y="1671"/>
                  <a:pt x="1027" y="1671"/>
                  <a:pt x="1027" y="1671"/>
                </a:cubicBezTo>
                <a:cubicBezTo>
                  <a:pt x="790" y="1671"/>
                  <a:pt x="790" y="1671"/>
                  <a:pt x="790" y="1671"/>
                </a:cubicBezTo>
                <a:lnTo>
                  <a:pt x="790" y="1829"/>
                </a:lnTo>
                <a:close/>
                <a:moveTo>
                  <a:pt x="790" y="1592"/>
                </a:moveTo>
                <a:cubicBezTo>
                  <a:pt x="1027" y="1592"/>
                  <a:pt x="1027" y="1592"/>
                  <a:pt x="1027" y="1592"/>
                </a:cubicBezTo>
                <a:cubicBezTo>
                  <a:pt x="1027" y="1434"/>
                  <a:pt x="1027" y="1434"/>
                  <a:pt x="1027" y="1434"/>
                </a:cubicBezTo>
                <a:cubicBezTo>
                  <a:pt x="790" y="1434"/>
                  <a:pt x="790" y="1434"/>
                  <a:pt x="790" y="1434"/>
                </a:cubicBezTo>
                <a:lnTo>
                  <a:pt x="790" y="1592"/>
                </a:lnTo>
                <a:close/>
                <a:moveTo>
                  <a:pt x="790" y="1355"/>
                </a:moveTo>
                <a:cubicBezTo>
                  <a:pt x="1027" y="1355"/>
                  <a:pt x="1027" y="1355"/>
                  <a:pt x="1027" y="1355"/>
                </a:cubicBezTo>
                <a:cubicBezTo>
                  <a:pt x="1027" y="1197"/>
                  <a:pt x="1027" y="1197"/>
                  <a:pt x="1027" y="1197"/>
                </a:cubicBezTo>
                <a:cubicBezTo>
                  <a:pt x="790" y="1197"/>
                  <a:pt x="790" y="1197"/>
                  <a:pt x="790" y="1197"/>
                </a:cubicBezTo>
                <a:lnTo>
                  <a:pt x="790" y="1355"/>
                </a:lnTo>
                <a:close/>
                <a:moveTo>
                  <a:pt x="790" y="1118"/>
                </a:moveTo>
                <a:cubicBezTo>
                  <a:pt x="1027" y="1118"/>
                  <a:pt x="1027" y="1118"/>
                  <a:pt x="1027" y="1118"/>
                </a:cubicBezTo>
                <a:cubicBezTo>
                  <a:pt x="1027" y="881"/>
                  <a:pt x="1027" y="881"/>
                  <a:pt x="1027" y="881"/>
                </a:cubicBezTo>
                <a:cubicBezTo>
                  <a:pt x="790" y="881"/>
                  <a:pt x="790" y="881"/>
                  <a:pt x="790" y="881"/>
                </a:cubicBezTo>
                <a:lnTo>
                  <a:pt x="790" y="1118"/>
                </a:lnTo>
                <a:close/>
                <a:moveTo>
                  <a:pt x="711" y="1671"/>
                </a:moveTo>
                <a:cubicBezTo>
                  <a:pt x="474" y="1671"/>
                  <a:pt x="474" y="1671"/>
                  <a:pt x="474" y="1671"/>
                </a:cubicBezTo>
                <a:cubicBezTo>
                  <a:pt x="474" y="1829"/>
                  <a:pt x="474" y="1829"/>
                  <a:pt x="474" y="1829"/>
                </a:cubicBezTo>
                <a:cubicBezTo>
                  <a:pt x="711" y="1829"/>
                  <a:pt x="711" y="1829"/>
                  <a:pt x="711" y="1829"/>
                </a:cubicBezTo>
                <a:lnTo>
                  <a:pt x="711" y="167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3" name="KSO_Shape"/>
          <p:cNvSpPr>
            <a:spLocks/>
          </p:cNvSpPr>
          <p:nvPr/>
        </p:nvSpPr>
        <p:spPr bwMode="auto">
          <a:xfrm>
            <a:off x="3619500" y="4727017"/>
            <a:ext cx="318319" cy="317816"/>
          </a:xfrm>
          <a:custGeom>
            <a:avLst/>
            <a:gdLst>
              <a:gd name="T0" fmla="*/ 1470966 w 3950"/>
              <a:gd name="T1" fmla="*/ 974723 h 3962"/>
              <a:gd name="T2" fmla="*/ 1473691 w 3950"/>
              <a:gd name="T3" fmla="*/ 552570 h 3962"/>
              <a:gd name="T4" fmla="*/ 1470966 w 3950"/>
              <a:gd name="T5" fmla="*/ 543936 h 3962"/>
              <a:gd name="T6" fmla="*/ 968685 w 3950"/>
              <a:gd name="T7" fmla="*/ 5907 h 3962"/>
              <a:gd name="T8" fmla="*/ 968231 w 3950"/>
              <a:gd name="T9" fmla="*/ 5453 h 3962"/>
              <a:gd name="T10" fmla="*/ 963235 w 3950"/>
              <a:gd name="T11" fmla="*/ 5453 h 3962"/>
              <a:gd name="T12" fmla="*/ 0 w 3950"/>
              <a:gd name="T13" fmla="*/ 184947 h 3962"/>
              <a:gd name="T14" fmla="*/ 179386 w 3950"/>
              <a:gd name="T15" fmla="*/ 1800397 h 3962"/>
              <a:gd name="T16" fmla="*/ 1470966 w 3950"/>
              <a:gd name="T17" fmla="*/ 1620903 h 3962"/>
              <a:gd name="T18" fmla="*/ 1614475 w 3950"/>
              <a:gd name="T19" fmla="*/ 1585004 h 3962"/>
              <a:gd name="T20" fmla="*/ 1793861 w 3950"/>
              <a:gd name="T21" fmla="*/ 1154217 h 3962"/>
              <a:gd name="T22" fmla="*/ 968685 w 3950"/>
              <a:gd name="T23" fmla="*/ 134507 h 3962"/>
              <a:gd name="T24" fmla="*/ 1148071 w 3950"/>
              <a:gd name="T25" fmla="*/ 543936 h 3962"/>
              <a:gd name="T26" fmla="*/ 968685 w 3950"/>
              <a:gd name="T27" fmla="*/ 134507 h 3962"/>
              <a:gd name="T28" fmla="*/ 251141 w 3950"/>
              <a:gd name="T29" fmla="*/ 1728599 h 3962"/>
              <a:gd name="T30" fmla="*/ 71754 w 3950"/>
              <a:gd name="T31" fmla="*/ 256745 h 3962"/>
              <a:gd name="T32" fmla="*/ 896931 w 3950"/>
              <a:gd name="T33" fmla="*/ 77251 h 3962"/>
              <a:gd name="T34" fmla="*/ 1076771 w 3950"/>
              <a:gd name="T35" fmla="*/ 615734 h 3962"/>
              <a:gd name="T36" fmla="*/ 1399666 w 3950"/>
              <a:gd name="T37" fmla="*/ 974723 h 3962"/>
              <a:gd name="T38" fmla="*/ 394649 w 3950"/>
              <a:gd name="T39" fmla="*/ 1154217 h 3962"/>
              <a:gd name="T40" fmla="*/ 574036 w 3950"/>
              <a:gd name="T41" fmla="*/ 1585004 h 3962"/>
              <a:gd name="T42" fmla="*/ 1219825 w 3950"/>
              <a:gd name="T43" fmla="*/ 1728599 h 3962"/>
              <a:gd name="T44" fmla="*/ 1281589 w 3950"/>
              <a:gd name="T45" fmla="*/ 1370065 h 3962"/>
              <a:gd name="T46" fmla="*/ 1204385 w 3950"/>
              <a:gd name="T47" fmla="*/ 1449588 h 3962"/>
              <a:gd name="T48" fmla="*/ 1032265 w 3950"/>
              <a:gd name="T49" fmla="*/ 1455950 h 3962"/>
              <a:gd name="T50" fmla="*/ 1146254 w 3950"/>
              <a:gd name="T51" fmla="*/ 1147401 h 3962"/>
              <a:gd name="T52" fmla="*/ 1251161 w 3950"/>
              <a:gd name="T53" fmla="*/ 1181937 h 3962"/>
              <a:gd name="T54" fmla="*/ 1290672 w 3950"/>
              <a:gd name="T55" fmla="*/ 1304629 h 3962"/>
              <a:gd name="T56" fmla="*/ 960510 w 3950"/>
              <a:gd name="T57" fmla="*/ 1290088 h 3962"/>
              <a:gd name="T58" fmla="*/ 901926 w 3950"/>
              <a:gd name="T59" fmla="*/ 1335075 h 3962"/>
              <a:gd name="T60" fmla="*/ 797019 w 3950"/>
              <a:gd name="T61" fmla="*/ 1339619 h 3962"/>
              <a:gd name="T62" fmla="*/ 734802 w 3950"/>
              <a:gd name="T63" fmla="*/ 1455950 h 3962"/>
              <a:gd name="T64" fmla="*/ 834259 w 3950"/>
              <a:gd name="T65" fmla="*/ 1147401 h 3962"/>
              <a:gd name="T66" fmla="*/ 952790 w 3950"/>
              <a:gd name="T67" fmla="*/ 1182391 h 3962"/>
              <a:gd name="T68" fmla="*/ 1565882 w 3950"/>
              <a:gd name="T69" fmla="*/ 1199659 h 3962"/>
              <a:gd name="T70" fmla="*/ 1416923 w 3950"/>
              <a:gd name="T71" fmla="*/ 1272820 h 3962"/>
              <a:gd name="T72" fmla="*/ 1545445 w 3950"/>
              <a:gd name="T73" fmla="*/ 1325078 h 3962"/>
              <a:gd name="T74" fmla="*/ 1416923 w 3950"/>
              <a:gd name="T75" fmla="*/ 1455950 h 3962"/>
              <a:gd name="T76" fmla="*/ 1354706 w 3950"/>
              <a:gd name="T77" fmla="*/ 1147401 h 3962"/>
              <a:gd name="T78" fmla="*/ 1565882 w 3950"/>
              <a:gd name="T79" fmla="*/ 1199659 h 3962"/>
              <a:gd name="T80" fmla="*/ 1173503 w 3950"/>
              <a:gd name="T81" fmla="*/ 1202840 h 3962"/>
              <a:gd name="T82" fmla="*/ 1094482 w 3950"/>
              <a:gd name="T83" fmla="*/ 1199659 h 3962"/>
              <a:gd name="T84" fmla="*/ 1141259 w 3950"/>
              <a:gd name="T85" fmla="*/ 1404146 h 3962"/>
              <a:gd name="T86" fmla="*/ 1203931 w 3950"/>
              <a:gd name="T87" fmla="*/ 1388242 h 3962"/>
              <a:gd name="T88" fmla="*/ 1226638 w 3950"/>
              <a:gd name="T89" fmla="*/ 1301902 h 3962"/>
              <a:gd name="T90" fmla="*/ 1202568 w 3950"/>
              <a:gd name="T91" fmla="*/ 1216927 h 3962"/>
              <a:gd name="T92" fmla="*/ 826993 w 3950"/>
              <a:gd name="T93" fmla="*/ 1199659 h 3962"/>
              <a:gd name="T94" fmla="*/ 797019 w 3950"/>
              <a:gd name="T95" fmla="*/ 1287361 h 3962"/>
              <a:gd name="T96" fmla="*/ 880127 w 3950"/>
              <a:gd name="T97" fmla="*/ 1282363 h 3962"/>
              <a:gd name="T98" fmla="*/ 906467 w 3950"/>
              <a:gd name="T99" fmla="*/ 1243283 h 3962"/>
              <a:gd name="T100" fmla="*/ 871499 w 3950"/>
              <a:gd name="T101" fmla="*/ 1201931 h 39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950" h="3962">
                <a:moveTo>
                  <a:pt x="3555" y="2145"/>
                </a:moveTo>
                <a:cubicBezTo>
                  <a:pt x="3239" y="2145"/>
                  <a:pt x="3239" y="2145"/>
                  <a:pt x="3239" y="2145"/>
                </a:cubicBezTo>
                <a:cubicBezTo>
                  <a:pt x="3239" y="1216"/>
                  <a:pt x="3239" y="1216"/>
                  <a:pt x="3239" y="1216"/>
                </a:cubicBezTo>
                <a:cubicBezTo>
                  <a:pt x="3245" y="1216"/>
                  <a:pt x="3245" y="1216"/>
                  <a:pt x="3245" y="1216"/>
                </a:cubicBezTo>
                <a:cubicBezTo>
                  <a:pt x="3239" y="1210"/>
                  <a:pt x="3239" y="1210"/>
                  <a:pt x="3239" y="1210"/>
                </a:cubicBezTo>
                <a:cubicBezTo>
                  <a:pt x="3239" y="1197"/>
                  <a:pt x="3239" y="1197"/>
                  <a:pt x="3239" y="1197"/>
                </a:cubicBezTo>
                <a:cubicBezTo>
                  <a:pt x="3227" y="1197"/>
                  <a:pt x="3227" y="1197"/>
                  <a:pt x="3227" y="1197"/>
                </a:cubicBezTo>
                <a:cubicBezTo>
                  <a:pt x="2133" y="13"/>
                  <a:pt x="2133" y="13"/>
                  <a:pt x="2133" y="13"/>
                </a:cubicBezTo>
                <a:cubicBezTo>
                  <a:pt x="2133" y="12"/>
                  <a:pt x="2133" y="12"/>
                  <a:pt x="2133" y="12"/>
                </a:cubicBezTo>
                <a:cubicBezTo>
                  <a:pt x="2132" y="12"/>
                  <a:pt x="2132" y="12"/>
                  <a:pt x="2132" y="12"/>
                </a:cubicBezTo>
                <a:cubicBezTo>
                  <a:pt x="2121" y="0"/>
                  <a:pt x="2121" y="0"/>
                  <a:pt x="2121" y="0"/>
                </a:cubicBezTo>
                <a:cubicBezTo>
                  <a:pt x="2121" y="12"/>
                  <a:pt x="2121" y="12"/>
                  <a:pt x="2121" y="12"/>
                </a:cubicBezTo>
                <a:cubicBezTo>
                  <a:pt x="395" y="12"/>
                  <a:pt x="395" y="12"/>
                  <a:pt x="395" y="12"/>
                </a:cubicBezTo>
                <a:cubicBezTo>
                  <a:pt x="177" y="12"/>
                  <a:pt x="0" y="189"/>
                  <a:pt x="0" y="407"/>
                </a:cubicBezTo>
                <a:cubicBezTo>
                  <a:pt x="0" y="3567"/>
                  <a:pt x="0" y="3567"/>
                  <a:pt x="0" y="3567"/>
                </a:cubicBezTo>
                <a:cubicBezTo>
                  <a:pt x="0" y="3785"/>
                  <a:pt x="177" y="3962"/>
                  <a:pt x="395" y="3962"/>
                </a:cubicBezTo>
                <a:cubicBezTo>
                  <a:pt x="2844" y="3962"/>
                  <a:pt x="2844" y="3962"/>
                  <a:pt x="2844" y="3962"/>
                </a:cubicBezTo>
                <a:cubicBezTo>
                  <a:pt x="3063" y="3962"/>
                  <a:pt x="3239" y="3785"/>
                  <a:pt x="3239" y="3567"/>
                </a:cubicBezTo>
                <a:cubicBezTo>
                  <a:pt x="3239" y="3488"/>
                  <a:pt x="3239" y="3488"/>
                  <a:pt x="3239" y="3488"/>
                </a:cubicBezTo>
                <a:cubicBezTo>
                  <a:pt x="3555" y="3488"/>
                  <a:pt x="3555" y="3488"/>
                  <a:pt x="3555" y="3488"/>
                </a:cubicBezTo>
                <a:cubicBezTo>
                  <a:pt x="3774" y="3488"/>
                  <a:pt x="3950" y="3312"/>
                  <a:pt x="3950" y="3093"/>
                </a:cubicBezTo>
                <a:cubicBezTo>
                  <a:pt x="3950" y="2540"/>
                  <a:pt x="3950" y="2540"/>
                  <a:pt x="3950" y="2540"/>
                </a:cubicBezTo>
                <a:cubicBezTo>
                  <a:pt x="3950" y="2322"/>
                  <a:pt x="3774" y="2145"/>
                  <a:pt x="3555" y="2145"/>
                </a:cubicBezTo>
                <a:close/>
                <a:moveTo>
                  <a:pt x="2133" y="296"/>
                </a:moveTo>
                <a:cubicBezTo>
                  <a:pt x="2984" y="1197"/>
                  <a:pt x="2984" y="1197"/>
                  <a:pt x="2984" y="1197"/>
                </a:cubicBezTo>
                <a:cubicBezTo>
                  <a:pt x="2528" y="1197"/>
                  <a:pt x="2528" y="1197"/>
                  <a:pt x="2528" y="1197"/>
                </a:cubicBezTo>
                <a:cubicBezTo>
                  <a:pt x="2310" y="1197"/>
                  <a:pt x="2133" y="1020"/>
                  <a:pt x="2133" y="802"/>
                </a:cubicBezTo>
                <a:lnTo>
                  <a:pt x="2133" y="296"/>
                </a:lnTo>
                <a:close/>
                <a:moveTo>
                  <a:pt x="2686" y="3804"/>
                </a:moveTo>
                <a:cubicBezTo>
                  <a:pt x="553" y="3804"/>
                  <a:pt x="553" y="3804"/>
                  <a:pt x="553" y="3804"/>
                </a:cubicBezTo>
                <a:cubicBezTo>
                  <a:pt x="335" y="3804"/>
                  <a:pt x="158" y="3628"/>
                  <a:pt x="158" y="3409"/>
                </a:cubicBezTo>
                <a:cubicBezTo>
                  <a:pt x="158" y="565"/>
                  <a:pt x="158" y="565"/>
                  <a:pt x="158" y="565"/>
                </a:cubicBezTo>
                <a:cubicBezTo>
                  <a:pt x="158" y="347"/>
                  <a:pt x="335" y="170"/>
                  <a:pt x="553" y="170"/>
                </a:cubicBezTo>
                <a:cubicBezTo>
                  <a:pt x="1975" y="170"/>
                  <a:pt x="1975" y="170"/>
                  <a:pt x="1975" y="170"/>
                </a:cubicBezTo>
                <a:cubicBezTo>
                  <a:pt x="1975" y="960"/>
                  <a:pt x="1975" y="960"/>
                  <a:pt x="1975" y="960"/>
                </a:cubicBezTo>
                <a:cubicBezTo>
                  <a:pt x="1975" y="1178"/>
                  <a:pt x="2152" y="1355"/>
                  <a:pt x="2371" y="1355"/>
                </a:cubicBezTo>
                <a:cubicBezTo>
                  <a:pt x="3082" y="1355"/>
                  <a:pt x="3082" y="1355"/>
                  <a:pt x="3082" y="1355"/>
                </a:cubicBezTo>
                <a:cubicBezTo>
                  <a:pt x="3082" y="2145"/>
                  <a:pt x="3082" y="2145"/>
                  <a:pt x="3082" y="2145"/>
                </a:cubicBezTo>
                <a:cubicBezTo>
                  <a:pt x="1264" y="2145"/>
                  <a:pt x="1264" y="2145"/>
                  <a:pt x="1264" y="2145"/>
                </a:cubicBezTo>
                <a:cubicBezTo>
                  <a:pt x="1046" y="2145"/>
                  <a:pt x="869" y="2322"/>
                  <a:pt x="869" y="2540"/>
                </a:cubicBezTo>
                <a:cubicBezTo>
                  <a:pt x="869" y="3093"/>
                  <a:pt x="869" y="3093"/>
                  <a:pt x="869" y="3093"/>
                </a:cubicBezTo>
                <a:cubicBezTo>
                  <a:pt x="869" y="3312"/>
                  <a:pt x="1046" y="3488"/>
                  <a:pt x="1264" y="3488"/>
                </a:cubicBezTo>
                <a:cubicBezTo>
                  <a:pt x="3073" y="3488"/>
                  <a:pt x="3073" y="3488"/>
                  <a:pt x="3073" y="3488"/>
                </a:cubicBezTo>
                <a:cubicBezTo>
                  <a:pt x="3037" y="3669"/>
                  <a:pt x="2877" y="3804"/>
                  <a:pt x="2686" y="3804"/>
                </a:cubicBezTo>
                <a:close/>
                <a:moveTo>
                  <a:pt x="2842" y="2871"/>
                </a:moveTo>
                <a:cubicBezTo>
                  <a:pt x="2842" y="2927"/>
                  <a:pt x="2835" y="2975"/>
                  <a:pt x="2822" y="3015"/>
                </a:cubicBezTo>
                <a:cubicBezTo>
                  <a:pt x="2804" y="3065"/>
                  <a:pt x="2780" y="3105"/>
                  <a:pt x="2749" y="3135"/>
                </a:cubicBezTo>
                <a:cubicBezTo>
                  <a:pt x="2725" y="3159"/>
                  <a:pt x="2693" y="3177"/>
                  <a:pt x="2652" y="3190"/>
                </a:cubicBezTo>
                <a:cubicBezTo>
                  <a:pt x="2622" y="3199"/>
                  <a:pt x="2582" y="3204"/>
                  <a:pt x="2531" y="3204"/>
                </a:cubicBezTo>
                <a:cubicBezTo>
                  <a:pt x="2273" y="3204"/>
                  <a:pt x="2273" y="3204"/>
                  <a:pt x="2273" y="3204"/>
                </a:cubicBezTo>
                <a:cubicBezTo>
                  <a:pt x="2273" y="2525"/>
                  <a:pt x="2273" y="2525"/>
                  <a:pt x="2273" y="2525"/>
                </a:cubicBezTo>
                <a:cubicBezTo>
                  <a:pt x="2524" y="2525"/>
                  <a:pt x="2524" y="2525"/>
                  <a:pt x="2524" y="2525"/>
                </a:cubicBezTo>
                <a:cubicBezTo>
                  <a:pt x="2580" y="2525"/>
                  <a:pt x="2623" y="2530"/>
                  <a:pt x="2653" y="2538"/>
                </a:cubicBezTo>
                <a:cubicBezTo>
                  <a:pt x="2693" y="2550"/>
                  <a:pt x="2727" y="2571"/>
                  <a:pt x="2755" y="2601"/>
                </a:cubicBezTo>
                <a:cubicBezTo>
                  <a:pt x="2784" y="2631"/>
                  <a:pt x="2805" y="2667"/>
                  <a:pt x="2820" y="2711"/>
                </a:cubicBezTo>
                <a:cubicBezTo>
                  <a:pt x="2835" y="2754"/>
                  <a:pt x="2842" y="2807"/>
                  <a:pt x="2842" y="2871"/>
                </a:cubicBezTo>
                <a:close/>
                <a:moveTo>
                  <a:pt x="2138" y="2734"/>
                </a:moveTo>
                <a:cubicBezTo>
                  <a:pt x="2138" y="2776"/>
                  <a:pt x="2130" y="2811"/>
                  <a:pt x="2115" y="2839"/>
                </a:cubicBezTo>
                <a:cubicBezTo>
                  <a:pt x="2100" y="2867"/>
                  <a:pt x="2081" y="2890"/>
                  <a:pt x="2057" y="2906"/>
                </a:cubicBezTo>
                <a:cubicBezTo>
                  <a:pt x="2034" y="2922"/>
                  <a:pt x="2010" y="2933"/>
                  <a:pt x="1986" y="2938"/>
                </a:cubicBezTo>
                <a:cubicBezTo>
                  <a:pt x="1953" y="2945"/>
                  <a:pt x="1906" y="2948"/>
                  <a:pt x="1844" y="2948"/>
                </a:cubicBezTo>
                <a:cubicBezTo>
                  <a:pt x="1755" y="2948"/>
                  <a:pt x="1755" y="2948"/>
                  <a:pt x="1755" y="2948"/>
                </a:cubicBezTo>
                <a:cubicBezTo>
                  <a:pt x="1755" y="3204"/>
                  <a:pt x="1755" y="3204"/>
                  <a:pt x="1755" y="3204"/>
                </a:cubicBezTo>
                <a:cubicBezTo>
                  <a:pt x="1618" y="3204"/>
                  <a:pt x="1618" y="3204"/>
                  <a:pt x="1618" y="3204"/>
                </a:cubicBezTo>
                <a:cubicBezTo>
                  <a:pt x="1618" y="2525"/>
                  <a:pt x="1618" y="2525"/>
                  <a:pt x="1618" y="2525"/>
                </a:cubicBezTo>
                <a:cubicBezTo>
                  <a:pt x="1837" y="2525"/>
                  <a:pt x="1837" y="2525"/>
                  <a:pt x="1837" y="2525"/>
                </a:cubicBezTo>
                <a:cubicBezTo>
                  <a:pt x="1921" y="2525"/>
                  <a:pt x="1975" y="2529"/>
                  <a:pt x="2001" y="2535"/>
                </a:cubicBezTo>
                <a:cubicBezTo>
                  <a:pt x="2039" y="2546"/>
                  <a:pt x="2072" y="2568"/>
                  <a:pt x="2098" y="2602"/>
                </a:cubicBezTo>
                <a:cubicBezTo>
                  <a:pt x="2125" y="2636"/>
                  <a:pt x="2138" y="2680"/>
                  <a:pt x="2138" y="2734"/>
                </a:cubicBezTo>
                <a:close/>
                <a:moveTo>
                  <a:pt x="3448" y="2640"/>
                </a:moveTo>
                <a:cubicBezTo>
                  <a:pt x="3120" y="2640"/>
                  <a:pt x="3120" y="2640"/>
                  <a:pt x="3120" y="2640"/>
                </a:cubicBezTo>
                <a:cubicBezTo>
                  <a:pt x="3120" y="2801"/>
                  <a:pt x="3120" y="2801"/>
                  <a:pt x="3120" y="2801"/>
                </a:cubicBezTo>
                <a:cubicBezTo>
                  <a:pt x="3403" y="2801"/>
                  <a:pt x="3403" y="2801"/>
                  <a:pt x="3403" y="2801"/>
                </a:cubicBezTo>
                <a:cubicBezTo>
                  <a:pt x="3403" y="2916"/>
                  <a:pt x="3403" y="2916"/>
                  <a:pt x="3403" y="2916"/>
                </a:cubicBezTo>
                <a:cubicBezTo>
                  <a:pt x="3120" y="2916"/>
                  <a:pt x="3120" y="2916"/>
                  <a:pt x="3120" y="2916"/>
                </a:cubicBezTo>
                <a:cubicBezTo>
                  <a:pt x="3120" y="3204"/>
                  <a:pt x="3120" y="3204"/>
                  <a:pt x="3120" y="3204"/>
                </a:cubicBezTo>
                <a:cubicBezTo>
                  <a:pt x="2983" y="3204"/>
                  <a:pt x="2983" y="3204"/>
                  <a:pt x="2983" y="3204"/>
                </a:cubicBezTo>
                <a:cubicBezTo>
                  <a:pt x="2983" y="2525"/>
                  <a:pt x="2983" y="2525"/>
                  <a:pt x="2983" y="2525"/>
                </a:cubicBezTo>
                <a:cubicBezTo>
                  <a:pt x="3448" y="2525"/>
                  <a:pt x="3448" y="2525"/>
                  <a:pt x="3448" y="2525"/>
                </a:cubicBezTo>
                <a:lnTo>
                  <a:pt x="3448" y="2640"/>
                </a:lnTo>
                <a:close/>
                <a:moveTo>
                  <a:pt x="2648" y="2678"/>
                </a:moveTo>
                <a:cubicBezTo>
                  <a:pt x="2631" y="2663"/>
                  <a:pt x="2610" y="2652"/>
                  <a:pt x="2584" y="2647"/>
                </a:cubicBezTo>
                <a:cubicBezTo>
                  <a:pt x="2565" y="2642"/>
                  <a:pt x="2528" y="2640"/>
                  <a:pt x="2472" y="2640"/>
                </a:cubicBezTo>
                <a:cubicBezTo>
                  <a:pt x="2410" y="2640"/>
                  <a:pt x="2410" y="2640"/>
                  <a:pt x="2410" y="2640"/>
                </a:cubicBezTo>
                <a:cubicBezTo>
                  <a:pt x="2410" y="3090"/>
                  <a:pt x="2410" y="3090"/>
                  <a:pt x="2410" y="3090"/>
                </a:cubicBezTo>
                <a:cubicBezTo>
                  <a:pt x="2513" y="3090"/>
                  <a:pt x="2513" y="3090"/>
                  <a:pt x="2513" y="3090"/>
                </a:cubicBezTo>
                <a:cubicBezTo>
                  <a:pt x="2551" y="3090"/>
                  <a:pt x="2578" y="3087"/>
                  <a:pt x="2596" y="3083"/>
                </a:cubicBezTo>
                <a:cubicBezTo>
                  <a:pt x="2618" y="3078"/>
                  <a:pt x="2636" y="3068"/>
                  <a:pt x="2651" y="3055"/>
                </a:cubicBezTo>
                <a:cubicBezTo>
                  <a:pt x="2666" y="3042"/>
                  <a:pt x="2677" y="3020"/>
                  <a:pt x="2687" y="2989"/>
                </a:cubicBezTo>
                <a:cubicBezTo>
                  <a:pt x="2696" y="2959"/>
                  <a:pt x="2701" y="2918"/>
                  <a:pt x="2701" y="2865"/>
                </a:cubicBezTo>
                <a:cubicBezTo>
                  <a:pt x="2701" y="2813"/>
                  <a:pt x="2696" y="2772"/>
                  <a:pt x="2687" y="2744"/>
                </a:cubicBezTo>
                <a:cubicBezTo>
                  <a:pt x="2677" y="2716"/>
                  <a:pt x="2664" y="2694"/>
                  <a:pt x="2648" y="2678"/>
                </a:cubicBezTo>
                <a:close/>
                <a:moveTo>
                  <a:pt x="1919" y="2645"/>
                </a:moveTo>
                <a:cubicBezTo>
                  <a:pt x="1903" y="2642"/>
                  <a:pt x="1870" y="2640"/>
                  <a:pt x="1821" y="2640"/>
                </a:cubicBezTo>
                <a:cubicBezTo>
                  <a:pt x="1755" y="2640"/>
                  <a:pt x="1755" y="2640"/>
                  <a:pt x="1755" y="2640"/>
                </a:cubicBezTo>
                <a:cubicBezTo>
                  <a:pt x="1755" y="2833"/>
                  <a:pt x="1755" y="2833"/>
                  <a:pt x="1755" y="2833"/>
                </a:cubicBezTo>
                <a:cubicBezTo>
                  <a:pt x="1830" y="2833"/>
                  <a:pt x="1830" y="2833"/>
                  <a:pt x="1830" y="2833"/>
                </a:cubicBezTo>
                <a:cubicBezTo>
                  <a:pt x="1884" y="2833"/>
                  <a:pt x="1920" y="2829"/>
                  <a:pt x="1938" y="2822"/>
                </a:cubicBezTo>
                <a:cubicBezTo>
                  <a:pt x="1956" y="2815"/>
                  <a:pt x="1971" y="2804"/>
                  <a:pt x="1981" y="2789"/>
                </a:cubicBezTo>
                <a:cubicBezTo>
                  <a:pt x="1991" y="2774"/>
                  <a:pt x="1996" y="2756"/>
                  <a:pt x="1996" y="2736"/>
                </a:cubicBezTo>
                <a:cubicBezTo>
                  <a:pt x="1996" y="2711"/>
                  <a:pt x="1989" y="2691"/>
                  <a:pt x="1975" y="2675"/>
                </a:cubicBezTo>
                <a:cubicBezTo>
                  <a:pt x="1960" y="2659"/>
                  <a:pt x="1942" y="2649"/>
                  <a:pt x="1919" y="2645"/>
                </a:cubicBez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4" name="KSO_Shape"/>
          <p:cNvSpPr>
            <a:spLocks/>
          </p:cNvSpPr>
          <p:nvPr/>
        </p:nvSpPr>
        <p:spPr bwMode="auto">
          <a:xfrm>
            <a:off x="4090219" y="4740119"/>
            <a:ext cx="318319" cy="317816"/>
          </a:xfrm>
          <a:custGeom>
            <a:avLst/>
            <a:gdLst>
              <a:gd name="T0" fmla="*/ 1470966 w 3950"/>
              <a:gd name="T1" fmla="*/ 974723 h 3962"/>
              <a:gd name="T2" fmla="*/ 1473691 w 3950"/>
              <a:gd name="T3" fmla="*/ 552570 h 3962"/>
              <a:gd name="T4" fmla="*/ 1470966 w 3950"/>
              <a:gd name="T5" fmla="*/ 543936 h 3962"/>
              <a:gd name="T6" fmla="*/ 968685 w 3950"/>
              <a:gd name="T7" fmla="*/ 5907 h 3962"/>
              <a:gd name="T8" fmla="*/ 968231 w 3950"/>
              <a:gd name="T9" fmla="*/ 5453 h 3962"/>
              <a:gd name="T10" fmla="*/ 963235 w 3950"/>
              <a:gd name="T11" fmla="*/ 5453 h 3962"/>
              <a:gd name="T12" fmla="*/ 0 w 3950"/>
              <a:gd name="T13" fmla="*/ 184947 h 3962"/>
              <a:gd name="T14" fmla="*/ 179386 w 3950"/>
              <a:gd name="T15" fmla="*/ 1800397 h 3962"/>
              <a:gd name="T16" fmla="*/ 1470966 w 3950"/>
              <a:gd name="T17" fmla="*/ 1620903 h 3962"/>
              <a:gd name="T18" fmla="*/ 1614475 w 3950"/>
              <a:gd name="T19" fmla="*/ 1585004 h 3962"/>
              <a:gd name="T20" fmla="*/ 1793861 w 3950"/>
              <a:gd name="T21" fmla="*/ 1154217 h 3962"/>
              <a:gd name="T22" fmla="*/ 968685 w 3950"/>
              <a:gd name="T23" fmla="*/ 134507 h 3962"/>
              <a:gd name="T24" fmla="*/ 1148071 w 3950"/>
              <a:gd name="T25" fmla="*/ 543936 h 3962"/>
              <a:gd name="T26" fmla="*/ 968685 w 3950"/>
              <a:gd name="T27" fmla="*/ 134507 h 3962"/>
              <a:gd name="T28" fmla="*/ 251141 w 3950"/>
              <a:gd name="T29" fmla="*/ 1728599 h 3962"/>
              <a:gd name="T30" fmla="*/ 71754 w 3950"/>
              <a:gd name="T31" fmla="*/ 256745 h 3962"/>
              <a:gd name="T32" fmla="*/ 896931 w 3950"/>
              <a:gd name="T33" fmla="*/ 77251 h 3962"/>
              <a:gd name="T34" fmla="*/ 1076771 w 3950"/>
              <a:gd name="T35" fmla="*/ 615734 h 3962"/>
              <a:gd name="T36" fmla="*/ 1399666 w 3950"/>
              <a:gd name="T37" fmla="*/ 974723 h 3962"/>
              <a:gd name="T38" fmla="*/ 394649 w 3950"/>
              <a:gd name="T39" fmla="*/ 1154217 h 3962"/>
              <a:gd name="T40" fmla="*/ 574036 w 3950"/>
              <a:gd name="T41" fmla="*/ 1585004 h 3962"/>
              <a:gd name="T42" fmla="*/ 1219825 w 3950"/>
              <a:gd name="T43" fmla="*/ 1728599 h 3962"/>
              <a:gd name="T44" fmla="*/ 1281589 w 3950"/>
              <a:gd name="T45" fmla="*/ 1370065 h 3962"/>
              <a:gd name="T46" fmla="*/ 1204385 w 3950"/>
              <a:gd name="T47" fmla="*/ 1449588 h 3962"/>
              <a:gd name="T48" fmla="*/ 1032265 w 3950"/>
              <a:gd name="T49" fmla="*/ 1455950 h 3962"/>
              <a:gd name="T50" fmla="*/ 1146254 w 3950"/>
              <a:gd name="T51" fmla="*/ 1147401 h 3962"/>
              <a:gd name="T52" fmla="*/ 1251161 w 3950"/>
              <a:gd name="T53" fmla="*/ 1181937 h 3962"/>
              <a:gd name="T54" fmla="*/ 1290672 w 3950"/>
              <a:gd name="T55" fmla="*/ 1304629 h 3962"/>
              <a:gd name="T56" fmla="*/ 960510 w 3950"/>
              <a:gd name="T57" fmla="*/ 1290088 h 3962"/>
              <a:gd name="T58" fmla="*/ 901926 w 3950"/>
              <a:gd name="T59" fmla="*/ 1335075 h 3962"/>
              <a:gd name="T60" fmla="*/ 797019 w 3950"/>
              <a:gd name="T61" fmla="*/ 1339619 h 3962"/>
              <a:gd name="T62" fmla="*/ 734802 w 3950"/>
              <a:gd name="T63" fmla="*/ 1455950 h 3962"/>
              <a:gd name="T64" fmla="*/ 834259 w 3950"/>
              <a:gd name="T65" fmla="*/ 1147401 h 3962"/>
              <a:gd name="T66" fmla="*/ 952790 w 3950"/>
              <a:gd name="T67" fmla="*/ 1182391 h 3962"/>
              <a:gd name="T68" fmla="*/ 1565882 w 3950"/>
              <a:gd name="T69" fmla="*/ 1199659 h 3962"/>
              <a:gd name="T70" fmla="*/ 1416923 w 3950"/>
              <a:gd name="T71" fmla="*/ 1272820 h 3962"/>
              <a:gd name="T72" fmla="*/ 1545445 w 3950"/>
              <a:gd name="T73" fmla="*/ 1325078 h 3962"/>
              <a:gd name="T74" fmla="*/ 1416923 w 3950"/>
              <a:gd name="T75" fmla="*/ 1455950 h 3962"/>
              <a:gd name="T76" fmla="*/ 1354706 w 3950"/>
              <a:gd name="T77" fmla="*/ 1147401 h 3962"/>
              <a:gd name="T78" fmla="*/ 1565882 w 3950"/>
              <a:gd name="T79" fmla="*/ 1199659 h 3962"/>
              <a:gd name="T80" fmla="*/ 1173503 w 3950"/>
              <a:gd name="T81" fmla="*/ 1202840 h 3962"/>
              <a:gd name="T82" fmla="*/ 1094482 w 3950"/>
              <a:gd name="T83" fmla="*/ 1199659 h 3962"/>
              <a:gd name="T84" fmla="*/ 1141259 w 3950"/>
              <a:gd name="T85" fmla="*/ 1404146 h 3962"/>
              <a:gd name="T86" fmla="*/ 1203931 w 3950"/>
              <a:gd name="T87" fmla="*/ 1388242 h 3962"/>
              <a:gd name="T88" fmla="*/ 1226638 w 3950"/>
              <a:gd name="T89" fmla="*/ 1301902 h 3962"/>
              <a:gd name="T90" fmla="*/ 1202568 w 3950"/>
              <a:gd name="T91" fmla="*/ 1216927 h 3962"/>
              <a:gd name="T92" fmla="*/ 826993 w 3950"/>
              <a:gd name="T93" fmla="*/ 1199659 h 3962"/>
              <a:gd name="T94" fmla="*/ 797019 w 3950"/>
              <a:gd name="T95" fmla="*/ 1287361 h 3962"/>
              <a:gd name="T96" fmla="*/ 880127 w 3950"/>
              <a:gd name="T97" fmla="*/ 1282363 h 3962"/>
              <a:gd name="T98" fmla="*/ 906467 w 3950"/>
              <a:gd name="T99" fmla="*/ 1243283 h 3962"/>
              <a:gd name="T100" fmla="*/ 871499 w 3950"/>
              <a:gd name="T101" fmla="*/ 1201931 h 396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950" h="3962">
                <a:moveTo>
                  <a:pt x="3555" y="2145"/>
                </a:moveTo>
                <a:cubicBezTo>
                  <a:pt x="3239" y="2145"/>
                  <a:pt x="3239" y="2145"/>
                  <a:pt x="3239" y="2145"/>
                </a:cubicBezTo>
                <a:cubicBezTo>
                  <a:pt x="3239" y="1216"/>
                  <a:pt x="3239" y="1216"/>
                  <a:pt x="3239" y="1216"/>
                </a:cubicBezTo>
                <a:cubicBezTo>
                  <a:pt x="3245" y="1216"/>
                  <a:pt x="3245" y="1216"/>
                  <a:pt x="3245" y="1216"/>
                </a:cubicBezTo>
                <a:cubicBezTo>
                  <a:pt x="3239" y="1210"/>
                  <a:pt x="3239" y="1210"/>
                  <a:pt x="3239" y="1210"/>
                </a:cubicBezTo>
                <a:cubicBezTo>
                  <a:pt x="3239" y="1197"/>
                  <a:pt x="3239" y="1197"/>
                  <a:pt x="3239" y="1197"/>
                </a:cubicBezTo>
                <a:cubicBezTo>
                  <a:pt x="3227" y="1197"/>
                  <a:pt x="3227" y="1197"/>
                  <a:pt x="3227" y="1197"/>
                </a:cubicBezTo>
                <a:cubicBezTo>
                  <a:pt x="2133" y="13"/>
                  <a:pt x="2133" y="13"/>
                  <a:pt x="2133" y="13"/>
                </a:cubicBezTo>
                <a:cubicBezTo>
                  <a:pt x="2133" y="12"/>
                  <a:pt x="2133" y="12"/>
                  <a:pt x="2133" y="12"/>
                </a:cubicBezTo>
                <a:cubicBezTo>
                  <a:pt x="2132" y="12"/>
                  <a:pt x="2132" y="12"/>
                  <a:pt x="2132" y="12"/>
                </a:cubicBezTo>
                <a:cubicBezTo>
                  <a:pt x="2121" y="0"/>
                  <a:pt x="2121" y="0"/>
                  <a:pt x="2121" y="0"/>
                </a:cubicBezTo>
                <a:cubicBezTo>
                  <a:pt x="2121" y="12"/>
                  <a:pt x="2121" y="12"/>
                  <a:pt x="2121" y="12"/>
                </a:cubicBezTo>
                <a:cubicBezTo>
                  <a:pt x="395" y="12"/>
                  <a:pt x="395" y="12"/>
                  <a:pt x="395" y="12"/>
                </a:cubicBezTo>
                <a:cubicBezTo>
                  <a:pt x="177" y="12"/>
                  <a:pt x="0" y="189"/>
                  <a:pt x="0" y="407"/>
                </a:cubicBezTo>
                <a:cubicBezTo>
                  <a:pt x="0" y="3567"/>
                  <a:pt x="0" y="3567"/>
                  <a:pt x="0" y="3567"/>
                </a:cubicBezTo>
                <a:cubicBezTo>
                  <a:pt x="0" y="3785"/>
                  <a:pt x="177" y="3962"/>
                  <a:pt x="395" y="3962"/>
                </a:cubicBezTo>
                <a:cubicBezTo>
                  <a:pt x="2844" y="3962"/>
                  <a:pt x="2844" y="3962"/>
                  <a:pt x="2844" y="3962"/>
                </a:cubicBezTo>
                <a:cubicBezTo>
                  <a:pt x="3063" y="3962"/>
                  <a:pt x="3239" y="3785"/>
                  <a:pt x="3239" y="3567"/>
                </a:cubicBezTo>
                <a:cubicBezTo>
                  <a:pt x="3239" y="3488"/>
                  <a:pt x="3239" y="3488"/>
                  <a:pt x="3239" y="3488"/>
                </a:cubicBezTo>
                <a:cubicBezTo>
                  <a:pt x="3555" y="3488"/>
                  <a:pt x="3555" y="3488"/>
                  <a:pt x="3555" y="3488"/>
                </a:cubicBezTo>
                <a:cubicBezTo>
                  <a:pt x="3774" y="3488"/>
                  <a:pt x="3950" y="3312"/>
                  <a:pt x="3950" y="3093"/>
                </a:cubicBezTo>
                <a:cubicBezTo>
                  <a:pt x="3950" y="2540"/>
                  <a:pt x="3950" y="2540"/>
                  <a:pt x="3950" y="2540"/>
                </a:cubicBezTo>
                <a:cubicBezTo>
                  <a:pt x="3950" y="2322"/>
                  <a:pt x="3774" y="2145"/>
                  <a:pt x="3555" y="2145"/>
                </a:cubicBezTo>
                <a:close/>
                <a:moveTo>
                  <a:pt x="2133" y="296"/>
                </a:moveTo>
                <a:cubicBezTo>
                  <a:pt x="2984" y="1197"/>
                  <a:pt x="2984" y="1197"/>
                  <a:pt x="2984" y="1197"/>
                </a:cubicBezTo>
                <a:cubicBezTo>
                  <a:pt x="2528" y="1197"/>
                  <a:pt x="2528" y="1197"/>
                  <a:pt x="2528" y="1197"/>
                </a:cubicBezTo>
                <a:cubicBezTo>
                  <a:pt x="2310" y="1197"/>
                  <a:pt x="2133" y="1020"/>
                  <a:pt x="2133" y="802"/>
                </a:cubicBezTo>
                <a:lnTo>
                  <a:pt x="2133" y="296"/>
                </a:lnTo>
                <a:close/>
                <a:moveTo>
                  <a:pt x="2686" y="3804"/>
                </a:moveTo>
                <a:cubicBezTo>
                  <a:pt x="553" y="3804"/>
                  <a:pt x="553" y="3804"/>
                  <a:pt x="553" y="3804"/>
                </a:cubicBezTo>
                <a:cubicBezTo>
                  <a:pt x="335" y="3804"/>
                  <a:pt x="158" y="3628"/>
                  <a:pt x="158" y="3409"/>
                </a:cubicBezTo>
                <a:cubicBezTo>
                  <a:pt x="158" y="565"/>
                  <a:pt x="158" y="565"/>
                  <a:pt x="158" y="565"/>
                </a:cubicBezTo>
                <a:cubicBezTo>
                  <a:pt x="158" y="347"/>
                  <a:pt x="335" y="170"/>
                  <a:pt x="553" y="170"/>
                </a:cubicBezTo>
                <a:cubicBezTo>
                  <a:pt x="1975" y="170"/>
                  <a:pt x="1975" y="170"/>
                  <a:pt x="1975" y="170"/>
                </a:cubicBezTo>
                <a:cubicBezTo>
                  <a:pt x="1975" y="960"/>
                  <a:pt x="1975" y="960"/>
                  <a:pt x="1975" y="960"/>
                </a:cubicBezTo>
                <a:cubicBezTo>
                  <a:pt x="1975" y="1178"/>
                  <a:pt x="2152" y="1355"/>
                  <a:pt x="2371" y="1355"/>
                </a:cubicBezTo>
                <a:cubicBezTo>
                  <a:pt x="3082" y="1355"/>
                  <a:pt x="3082" y="1355"/>
                  <a:pt x="3082" y="1355"/>
                </a:cubicBezTo>
                <a:cubicBezTo>
                  <a:pt x="3082" y="2145"/>
                  <a:pt x="3082" y="2145"/>
                  <a:pt x="3082" y="2145"/>
                </a:cubicBezTo>
                <a:cubicBezTo>
                  <a:pt x="1264" y="2145"/>
                  <a:pt x="1264" y="2145"/>
                  <a:pt x="1264" y="2145"/>
                </a:cubicBezTo>
                <a:cubicBezTo>
                  <a:pt x="1046" y="2145"/>
                  <a:pt x="869" y="2322"/>
                  <a:pt x="869" y="2540"/>
                </a:cubicBezTo>
                <a:cubicBezTo>
                  <a:pt x="869" y="3093"/>
                  <a:pt x="869" y="3093"/>
                  <a:pt x="869" y="3093"/>
                </a:cubicBezTo>
                <a:cubicBezTo>
                  <a:pt x="869" y="3312"/>
                  <a:pt x="1046" y="3488"/>
                  <a:pt x="1264" y="3488"/>
                </a:cubicBezTo>
                <a:cubicBezTo>
                  <a:pt x="3073" y="3488"/>
                  <a:pt x="3073" y="3488"/>
                  <a:pt x="3073" y="3488"/>
                </a:cubicBezTo>
                <a:cubicBezTo>
                  <a:pt x="3037" y="3669"/>
                  <a:pt x="2877" y="3804"/>
                  <a:pt x="2686" y="3804"/>
                </a:cubicBezTo>
                <a:close/>
                <a:moveTo>
                  <a:pt x="2842" y="2871"/>
                </a:moveTo>
                <a:cubicBezTo>
                  <a:pt x="2842" y="2927"/>
                  <a:pt x="2835" y="2975"/>
                  <a:pt x="2822" y="3015"/>
                </a:cubicBezTo>
                <a:cubicBezTo>
                  <a:pt x="2804" y="3065"/>
                  <a:pt x="2780" y="3105"/>
                  <a:pt x="2749" y="3135"/>
                </a:cubicBezTo>
                <a:cubicBezTo>
                  <a:pt x="2725" y="3159"/>
                  <a:pt x="2693" y="3177"/>
                  <a:pt x="2652" y="3190"/>
                </a:cubicBezTo>
                <a:cubicBezTo>
                  <a:pt x="2622" y="3199"/>
                  <a:pt x="2582" y="3204"/>
                  <a:pt x="2531" y="3204"/>
                </a:cubicBezTo>
                <a:cubicBezTo>
                  <a:pt x="2273" y="3204"/>
                  <a:pt x="2273" y="3204"/>
                  <a:pt x="2273" y="3204"/>
                </a:cubicBezTo>
                <a:cubicBezTo>
                  <a:pt x="2273" y="2525"/>
                  <a:pt x="2273" y="2525"/>
                  <a:pt x="2273" y="2525"/>
                </a:cubicBezTo>
                <a:cubicBezTo>
                  <a:pt x="2524" y="2525"/>
                  <a:pt x="2524" y="2525"/>
                  <a:pt x="2524" y="2525"/>
                </a:cubicBezTo>
                <a:cubicBezTo>
                  <a:pt x="2580" y="2525"/>
                  <a:pt x="2623" y="2530"/>
                  <a:pt x="2653" y="2538"/>
                </a:cubicBezTo>
                <a:cubicBezTo>
                  <a:pt x="2693" y="2550"/>
                  <a:pt x="2727" y="2571"/>
                  <a:pt x="2755" y="2601"/>
                </a:cubicBezTo>
                <a:cubicBezTo>
                  <a:pt x="2784" y="2631"/>
                  <a:pt x="2805" y="2667"/>
                  <a:pt x="2820" y="2711"/>
                </a:cubicBezTo>
                <a:cubicBezTo>
                  <a:pt x="2835" y="2754"/>
                  <a:pt x="2842" y="2807"/>
                  <a:pt x="2842" y="2871"/>
                </a:cubicBezTo>
                <a:close/>
                <a:moveTo>
                  <a:pt x="2138" y="2734"/>
                </a:moveTo>
                <a:cubicBezTo>
                  <a:pt x="2138" y="2776"/>
                  <a:pt x="2130" y="2811"/>
                  <a:pt x="2115" y="2839"/>
                </a:cubicBezTo>
                <a:cubicBezTo>
                  <a:pt x="2100" y="2867"/>
                  <a:pt x="2081" y="2890"/>
                  <a:pt x="2057" y="2906"/>
                </a:cubicBezTo>
                <a:cubicBezTo>
                  <a:pt x="2034" y="2922"/>
                  <a:pt x="2010" y="2933"/>
                  <a:pt x="1986" y="2938"/>
                </a:cubicBezTo>
                <a:cubicBezTo>
                  <a:pt x="1953" y="2945"/>
                  <a:pt x="1906" y="2948"/>
                  <a:pt x="1844" y="2948"/>
                </a:cubicBezTo>
                <a:cubicBezTo>
                  <a:pt x="1755" y="2948"/>
                  <a:pt x="1755" y="2948"/>
                  <a:pt x="1755" y="2948"/>
                </a:cubicBezTo>
                <a:cubicBezTo>
                  <a:pt x="1755" y="3204"/>
                  <a:pt x="1755" y="3204"/>
                  <a:pt x="1755" y="3204"/>
                </a:cubicBezTo>
                <a:cubicBezTo>
                  <a:pt x="1618" y="3204"/>
                  <a:pt x="1618" y="3204"/>
                  <a:pt x="1618" y="3204"/>
                </a:cubicBezTo>
                <a:cubicBezTo>
                  <a:pt x="1618" y="2525"/>
                  <a:pt x="1618" y="2525"/>
                  <a:pt x="1618" y="2525"/>
                </a:cubicBezTo>
                <a:cubicBezTo>
                  <a:pt x="1837" y="2525"/>
                  <a:pt x="1837" y="2525"/>
                  <a:pt x="1837" y="2525"/>
                </a:cubicBezTo>
                <a:cubicBezTo>
                  <a:pt x="1921" y="2525"/>
                  <a:pt x="1975" y="2529"/>
                  <a:pt x="2001" y="2535"/>
                </a:cubicBezTo>
                <a:cubicBezTo>
                  <a:pt x="2039" y="2546"/>
                  <a:pt x="2072" y="2568"/>
                  <a:pt x="2098" y="2602"/>
                </a:cubicBezTo>
                <a:cubicBezTo>
                  <a:pt x="2125" y="2636"/>
                  <a:pt x="2138" y="2680"/>
                  <a:pt x="2138" y="2734"/>
                </a:cubicBezTo>
                <a:close/>
                <a:moveTo>
                  <a:pt x="3448" y="2640"/>
                </a:moveTo>
                <a:cubicBezTo>
                  <a:pt x="3120" y="2640"/>
                  <a:pt x="3120" y="2640"/>
                  <a:pt x="3120" y="2640"/>
                </a:cubicBezTo>
                <a:cubicBezTo>
                  <a:pt x="3120" y="2801"/>
                  <a:pt x="3120" y="2801"/>
                  <a:pt x="3120" y="2801"/>
                </a:cubicBezTo>
                <a:cubicBezTo>
                  <a:pt x="3403" y="2801"/>
                  <a:pt x="3403" y="2801"/>
                  <a:pt x="3403" y="2801"/>
                </a:cubicBezTo>
                <a:cubicBezTo>
                  <a:pt x="3403" y="2916"/>
                  <a:pt x="3403" y="2916"/>
                  <a:pt x="3403" y="2916"/>
                </a:cubicBezTo>
                <a:cubicBezTo>
                  <a:pt x="3120" y="2916"/>
                  <a:pt x="3120" y="2916"/>
                  <a:pt x="3120" y="2916"/>
                </a:cubicBezTo>
                <a:cubicBezTo>
                  <a:pt x="3120" y="3204"/>
                  <a:pt x="3120" y="3204"/>
                  <a:pt x="3120" y="3204"/>
                </a:cubicBezTo>
                <a:cubicBezTo>
                  <a:pt x="2983" y="3204"/>
                  <a:pt x="2983" y="3204"/>
                  <a:pt x="2983" y="3204"/>
                </a:cubicBezTo>
                <a:cubicBezTo>
                  <a:pt x="2983" y="2525"/>
                  <a:pt x="2983" y="2525"/>
                  <a:pt x="2983" y="2525"/>
                </a:cubicBezTo>
                <a:cubicBezTo>
                  <a:pt x="3448" y="2525"/>
                  <a:pt x="3448" y="2525"/>
                  <a:pt x="3448" y="2525"/>
                </a:cubicBezTo>
                <a:lnTo>
                  <a:pt x="3448" y="2640"/>
                </a:lnTo>
                <a:close/>
                <a:moveTo>
                  <a:pt x="2648" y="2678"/>
                </a:moveTo>
                <a:cubicBezTo>
                  <a:pt x="2631" y="2663"/>
                  <a:pt x="2610" y="2652"/>
                  <a:pt x="2584" y="2647"/>
                </a:cubicBezTo>
                <a:cubicBezTo>
                  <a:pt x="2565" y="2642"/>
                  <a:pt x="2528" y="2640"/>
                  <a:pt x="2472" y="2640"/>
                </a:cubicBezTo>
                <a:cubicBezTo>
                  <a:pt x="2410" y="2640"/>
                  <a:pt x="2410" y="2640"/>
                  <a:pt x="2410" y="2640"/>
                </a:cubicBezTo>
                <a:cubicBezTo>
                  <a:pt x="2410" y="3090"/>
                  <a:pt x="2410" y="3090"/>
                  <a:pt x="2410" y="3090"/>
                </a:cubicBezTo>
                <a:cubicBezTo>
                  <a:pt x="2513" y="3090"/>
                  <a:pt x="2513" y="3090"/>
                  <a:pt x="2513" y="3090"/>
                </a:cubicBezTo>
                <a:cubicBezTo>
                  <a:pt x="2551" y="3090"/>
                  <a:pt x="2578" y="3087"/>
                  <a:pt x="2596" y="3083"/>
                </a:cubicBezTo>
                <a:cubicBezTo>
                  <a:pt x="2618" y="3078"/>
                  <a:pt x="2636" y="3068"/>
                  <a:pt x="2651" y="3055"/>
                </a:cubicBezTo>
                <a:cubicBezTo>
                  <a:pt x="2666" y="3042"/>
                  <a:pt x="2677" y="3020"/>
                  <a:pt x="2687" y="2989"/>
                </a:cubicBezTo>
                <a:cubicBezTo>
                  <a:pt x="2696" y="2959"/>
                  <a:pt x="2701" y="2918"/>
                  <a:pt x="2701" y="2865"/>
                </a:cubicBezTo>
                <a:cubicBezTo>
                  <a:pt x="2701" y="2813"/>
                  <a:pt x="2696" y="2772"/>
                  <a:pt x="2687" y="2744"/>
                </a:cubicBezTo>
                <a:cubicBezTo>
                  <a:pt x="2677" y="2716"/>
                  <a:pt x="2664" y="2694"/>
                  <a:pt x="2648" y="2678"/>
                </a:cubicBezTo>
                <a:close/>
                <a:moveTo>
                  <a:pt x="1919" y="2645"/>
                </a:moveTo>
                <a:cubicBezTo>
                  <a:pt x="1903" y="2642"/>
                  <a:pt x="1870" y="2640"/>
                  <a:pt x="1821" y="2640"/>
                </a:cubicBezTo>
                <a:cubicBezTo>
                  <a:pt x="1755" y="2640"/>
                  <a:pt x="1755" y="2640"/>
                  <a:pt x="1755" y="2640"/>
                </a:cubicBezTo>
                <a:cubicBezTo>
                  <a:pt x="1755" y="2833"/>
                  <a:pt x="1755" y="2833"/>
                  <a:pt x="1755" y="2833"/>
                </a:cubicBezTo>
                <a:cubicBezTo>
                  <a:pt x="1830" y="2833"/>
                  <a:pt x="1830" y="2833"/>
                  <a:pt x="1830" y="2833"/>
                </a:cubicBezTo>
                <a:cubicBezTo>
                  <a:pt x="1884" y="2833"/>
                  <a:pt x="1920" y="2829"/>
                  <a:pt x="1938" y="2822"/>
                </a:cubicBezTo>
                <a:cubicBezTo>
                  <a:pt x="1956" y="2815"/>
                  <a:pt x="1971" y="2804"/>
                  <a:pt x="1981" y="2789"/>
                </a:cubicBezTo>
                <a:cubicBezTo>
                  <a:pt x="1991" y="2774"/>
                  <a:pt x="1996" y="2756"/>
                  <a:pt x="1996" y="2736"/>
                </a:cubicBezTo>
                <a:cubicBezTo>
                  <a:pt x="1996" y="2711"/>
                  <a:pt x="1989" y="2691"/>
                  <a:pt x="1975" y="2675"/>
                </a:cubicBezTo>
                <a:cubicBezTo>
                  <a:pt x="1960" y="2659"/>
                  <a:pt x="1942" y="2649"/>
                  <a:pt x="1919" y="2645"/>
                </a:cubicBez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5" name="KSO_Shape"/>
          <p:cNvSpPr>
            <a:spLocks/>
          </p:cNvSpPr>
          <p:nvPr/>
        </p:nvSpPr>
        <p:spPr bwMode="auto">
          <a:xfrm>
            <a:off x="3619499" y="5162098"/>
            <a:ext cx="318319" cy="322018"/>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116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121062 w 3950"/>
              <a:gd name="T31" fmla="*/ 1141948 h 3962"/>
              <a:gd name="T32" fmla="*/ 986153 w 3950"/>
              <a:gd name="T33" fmla="*/ 1224197 h 3962"/>
              <a:gd name="T34" fmla="*/ 1121971 w 3950"/>
              <a:gd name="T35" fmla="*/ 1460948 h 3962"/>
              <a:gd name="T36" fmla="*/ 921197 w 3950"/>
              <a:gd name="T37" fmla="*/ 1304629 h 3962"/>
              <a:gd name="T38" fmla="*/ 835346 w 3950"/>
              <a:gd name="T39" fmla="*/ 1153308 h 3962"/>
              <a:gd name="T40" fmla="*/ 662735 w 3950"/>
              <a:gd name="T41" fmla="*/ 1455495 h 3962"/>
              <a:gd name="T42" fmla="*/ 878499 w 3950"/>
              <a:gd name="T43" fmla="*/ 1424595 h 3962"/>
              <a:gd name="T44" fmla="*/ 1404962 w 3950"/>
              <a:gd name="T45" fmla="*/ 1219653 h 3962"/>
              <a:gd name="T46" fmla="*/ 1525335 w 3950"/>
              <a:gd name="T47" fmla="*/ 1246918 h 3962"/>
              <a:gd name="T48" fmla="*/ 1463559 w 3950"/>
              <a:gd name="T49" fmla="*/ 1141948 h 3962"/>
              <a:gd name="T50" fmla="*/ 1359084 w 3950"/>
              <a:gd name="T51" fmla="*/ 1419142 h 3962"/>
              <a:gd name="T52" fmla="*/ 1588020 w 3950"/>
              <a:gd name="T53" fmla="*/ 1361431 h 3962"/>
              <a:gd name="T54" fmla="*/ 1459471 w 3950"/>
              <a:gd name="T55" fmla="*/ 1407781 h 3962"/>
              <a:gd name="T56" fmla="*/ 1404962 w 3950"/>
              <a:gd name="T57" fmla="*/ 1219653 h 3962"/>
              <a:gd name="T58" fmla="*/ 771298 w 3950"/>
              <a:gd name="T59" fmla="*/ 1403692 h 3962"/>
              <a:gd name="T60" fmla="*/ 753129 w 3950"/>
              <a:gd name="T61" fmla="*/ 1199204 h 3962"/>
              <a:gd name="T62" fmla="*/ 850336 w 3950"/>
              <a:gd name="T63" fmla="*/ 1246918 h 3962"/>
              <a:gd name="T64" fmla="*/ 834437 w 3950"/>
              <a:gd name="T65" fmla="*/ 1387787 h 3962"/>
              <a:gd name="T66" fmla="*/ 1059740 w 3950"/>
              <a:gd name="T67" fmla="*/ 1221925 h 3962"/>
              <a:gd name="T68" fmla="*/ 1206914 w 3950"/>
              <a:gd name="T69" fmla="*/ 1300539 h 3962"/>
              <a:gd name="T70" fmla="*/ 1060649 w 3950"/>
              <a:gd name="T71" fmla="*/ 1380516 h 3962"/>
              <a:gd name="T72" fmla="*/ 475588 w 3950"/>
              <a:gd name="T73" fmla="*/ 561204 h 3962"/>
              <a:gd name="T74" fmla="*/ 270727 w 3950"/>
              <a:gd name="T75" fmla="*/ 795228 h 3962"/>
              <a:gd name="T76" fmla="*/ 148990 w 3950"/>
              <a:gd name="T77" fmla="*/ 325362 h 3962"/>
              <a:gd name="T78" fmla="*/ 324781 w 3950"/>
              <a:gd name="T79" fmla="*/ 427151 h 3962"/>
              <a:gd name="T80" fmla="*/ 365663 w 3950"/>
              <a:gd name="T81" fmla="*/ 648906 h 3962"/>
              <a:gd name="T82" fmla="*/ 563711 w 3950"/>
              <a:gd name="T83" fmla="*/ 325362 h 3962"/>
              <a:gd name="T84" fmla="*/ 627304 w 3950"/>
              <a:gd name="T85" fmla="*/ 648906 h 3962"/>
              <a:gd name="T86" fmla="*/ 633210 w 3950"/>
              <a:gd name="T87" fmla="*/ 427151 h 3962"/>
              <a:gd name="T88" fmla="*/ 817631 w 3950"/>
              <a:gd name="T89" fmla="*/ 427151 h 3962"/>
              <a:gd name="T90" fmla="*/ 532823 w 3950"/>
              <a:gd name="T91" fmla="*/ 795228 h 39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5"/>
                  <a:pt x="3245" y="1215"/>
                  <a:pt x="3245" y="1215"/>
                </a:cubicBezTo>
                <a:cubicBezTo>
                  <a:pt x="3239" y="1215"/>
                  <a:pt x="3239" y="1215"/>
                  <a:pt x="3239" y="1215"/>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99" y="2865"/>
                </a:moveTo>
                <a:cubicBezTo>
                  <a:pt x="2799" y="2754"/>
                  <a:pt x="2768" y="2668"/>
                  <a:pt x="2708" y="2606"/>
                </a:cubicBezTo>
                <a:cubicBezTo>
                  <a:pt x="2648" y="2544"/>
                  <a:pt x="2568" y="2513"/>
                  <a:pt x="2468" y="2513"/>
                </a:cubicBezTo>
                <a:cubicBezTo>
                  <a:pt x="2413" y="2513"/>
                  <a:pt x="2364" y="2522"/>
                  <a:pt x="2322" y="2540"/>
                </a:cubicBezTo>
                <a:cubicBezTo>
                  <a:pt x="2290" y="2553"/>
                  <a:pt x="2261" y="2574"/>
                  <a:pt x="2234" y="2601"/>
                </a:cubicBezTo>
                <a:cubicBezTo>
                  <a:pt x="2207" y="2629"/>
                  <a:pt x="2186" y="2660"/>
                  <a:pt x="2171" y="2694"/>
                </a:cubicBezTo>
                <a:cubicBezTo>
                  <a:pt x="2150" y="2741"/>
                  <a:pt x="2140" y="2799"/>
                  <a:pt x="2140" y="2868"/>
                </a:cubicBezTo>
                <a:cubicBezTo>
                  <a:pt x="2140" y="2976"/>
                  <a:pt x="2170" y="3061"/>
                  <a:pt x="2229" y="3123"/>
                </a:cubicBezTo>
                <a:cubicBezTo>
                  <a:pt x="2289" y="3184"/>
                  <a:pt x="2369" y="3215"/>
                  <a:pt x="2470" y="3215"/>
                </a:cubicBezTo>
                <a:cubicBezTo>
                  <a:pt x="2570" y="3215"/>
                  <a:pt x="2650" y="3184"/>
                  <a:pt x="2709" y="3122"/>
                </a:cubicBezTo>
                <a:cubicBezTo>
                  <a:pt x="2768" y="3060"/>
                  <a:pt x="2799" y="2975"/>
                  <a:pt x="2799" y="2865"/>
                </a:cubicBezTo>
                <a:close/>
                <a:moveTo>
                  <a:pt x="2028" y="2871"/>
                </a:moveTo>
                <a:cubicBezTo>
                  <a:pt x="2028" y="2807"/>
                  <a:pt x="2020" y="2754"/>
                  <a:pt x="2006" y="2710"/>
                </a:cubicBezTo>
                <a:cubicBezTo>
                  <a:pt x="1991" y="2667"/>
                  <a:pt x="1969" y="2630"/>
                  <a:pt x="1941" y="2600"/>
                </a:cubicBezTo>
                <a:cubicBezTo>
                  <a:pt x="1913" y="2570"/>
                  <a:pt x="1878" y="2549"/>
                  <a:pt x="1839" y="2538"/>
                </a:cubicBezTo>
                <a:cubicBezTo>
                  <a:pt x="1809" y="2529"/>
                  <a:pt x="1766" y="2525"/>
                  <a:pt x="1709" y="2525"/>
                </a:cubicBezTo>
                <a:cubicBezTo>
                  <a:pt x="1459" y="2525"/>
                  <a:pt x="1459" y="2525"/>
                  <a:pt x="1459" y="2525"/>
                </a:cubicBezTo>
                <a:cubicBezTo>
                  <a:pt x="1459" y="3203"/>
                  <a:pt x="1459" y="3203"/>
                  <a:pt x="1459" y="3203"/>
                </a:cubicBezTo>
                <a:cubicBezTo>
                  <a:pt x="1717" y="3203"/>
                  <a:pt x="1717" y="3203"/>
                  <a:pt x="1717" y="3203"/>
                </a:cubicBezTo>
                <a:cubicBezTo>
                  <a:pt x="1767" y="3203"/>
                  <a:pt x="1808" y="3199"/>
                  <a:pt x="1838" y="3189"/>
                </a:cubicBezTo>
                <a:cubicBezTo>
                  <a:pt x="1878" y="3176"/>
                  <a:pt x="1911" y="3158"/>
                  <a:pt x="1934" y="3135"/>
                </a:cubicBezTo>
                <a:cubicBezTo>
                  <a:pt x="1966" y="3104"/>
                  <a:pt x="1990" y="3064"/>
                  <a:pt x="2007" y="3015"/>
                </a:cubicBezTo>
                <a:cubicBezTo>
                  <a:pt x="2021" y="2975"/>
                  <a:pt x="2028" y="2926"/>
                  <a:pt x="2028" y="2871"/>
                </a:cubicBezTo>
                <a:close/>
                <a:moveTo>
                  <a:pt x="3093" y="2684"/>
                </a:moveTo>
                <a:cubicBezTo>
                  <a:pt x="3124" y="2648"/>
                  <a:pt x="3165" y="2630"/>
                  <a:pt x="3215" y="2630"/>
                </a:cubicBezTo>
                <a:cubicBezTo>
                  <a:pt x="3252" y="2630"/>
                  <a:pt x="3283" y="2640"/>
                  <a:pt x="3308" y="2661"/>
                </a:cubicBezTo>
                <a:cubicBezTo>
                  <a:pt x="3334" y="2681"/>
                  <a:pt x="3350" y="2709"/>
                  <a:pt x="3358" y="2744"/>
                </a:cubicBezTo>
                <a:cubicBezTo>
                  <a:pt x="3494" y="2712"/>
                  <a:pt x="3494" y="2712"/>
                  <a:pt x="3494" y="2712"/>
                </a:cubicBezTo>
                <a:cubicBezTo>
                  <a:pt x="3479" y="2657"/>
                  <a:pt x="3455" y="2616"/>
                  <a:pt x="3425" y="2587"/>
                </a:cubicBezTo>
                <a:cubicBezTo>
                  <a:pt x="3373" y="2538"/>
                  <a:pt x="3305" y="2513"/>
                  <a:pt x="3222" y="2513"/>
                </a:cubicBezTo>
                <a:cubicBezTo>
                  <a:pt x="3127" y="2513"/>
                  <a:pt x="3051" y="2544"/>
                  <a:pt x="2992" y="2607"/>
                </a:cubicBezTo>
                <a:cubicBezTo>
                  <a:pt x="2934" y="2670"/>
                  <a:pt x="2905" y="2757"/>
                  <a:pt x="2905" y="2870"/>
                </a:cubicBezTo>
                <a:cubicBezTo>
                  <a:pt x="2905" y="2977"/>
                  <a:pt x="2934" y="3061"/>
                  <a:pt x="2992" y="3123"/>
                </a:cubicBezTo>
                <a:cubicBezTo>
                  <a:pt x="3050" y="3184"/>
                  <a:pt x="3124" y="3215"/>
                  <a:pt x="3214" y="3215"/>
                </a:cubicBezTo>
                <a:cubicBezTo>
                  <a:pt x="3287" y="3215"/>
                  <a:pt x="3347" y="3197"/>
                  <a:pt x="3394" y="3161"/>
                </a:cubicBezTo>
                <a:cubicBezTo>
                  <a:pt x="3442" y="3125"/>
                  <a:pt x="3475" y="3070"/>
                  <a:pt x="3496" y="2996"/>
                </a:cubicBezTo>
                <a:cubicBezTo>
                  <a:pt x="3363" y="2954"/>
                  <a:pt x="3363" y="2954"/>
                  <a:pt x="3363" y="2954"/>
                </a:cubicBezTo>
                <a:cubicBezTo>
                  <a:pt x="3352" y="3004"/>
                  <a:pt x="3333" y="3040"/>
                  <a:pt x="3307" y="3063"/>
                </a:cubicBezTo>
                <a:cubicBezTo>
                  <a:pt x="3280" y="3086"/>
                  <a:pt x="3249" y="3098"/>
                  <a:pt x="3213" y="3098"/>
                </a:cubicBezTo>
                <a:cubicBezTo>
                  <a:pt x="3163" y="3098"/>
                  <a:pt x="3123" y="3080"/>
                  <a:pt x="3092" y="3043"/>
                </a:cubicBezTo>
                <a:cubicBezTo>
                  <a:pt x="3061" y="3007"/>
                  <a:pt x="3046" y="2946"/>
                  <a:pt x="3046" y="2860"/>
                </a:cubicBezTo>
                <a:cubicBezTo>
                  <a:pt x="3046" y="2779"/>
                  <a:pt x="3062" y="2721"/>
                  <a:pt x="3093" y="2684"/>
                </a:cubicBezTo>
                <a:close/>
                <a:moveTo>
                  <a:pt x="1837" y="3054"/>
                </a:moveTo>
                <a:cubicBezTo>
                  <a:pt x="1822" y="3068"/>
                  <a:pt x="1803" y="3077"/>
                  <a:pt x="1781" y="3082"/>
                </a:cubicBezTo>
                <a:cubicBezTo>
                  <a:pt x="1764" y="3087"/>
                  <a:pt x="1736" y="3089"/>
                  <a:pt x="1698" y="3089"/>
                </a:cubicBezTo>
                <a:cubicBezTo>
                  <a:pt x="1596" y="3089"/>
                  <a:pt x="1596" y="3089"/>
                  <a:pt x="1596" y="3089"/>
                </a:cubicBezTo>
                <a:cubicBezTo>
                  <a:pt x="1596" y="2639"/>
                  <a:pt x="1596" y="2639"/>
                  <a:pt x="1596" y="2639"/>
                </a:cubicBezTo>
                <a:cubicBezTo>
                  <a:pt x="1658" y="2639"/>
                  <a:pt x="1658" y="2639"/>
                  <a:pt x="1658" y="2639"/>
                </a:cubicBezTo>
                <a:cubicBezTo>
                  <a:pt x="1713" y="2639"/>
                  <a:pt x="1751" y="2642"/>
                  <a:pt x="1770" y="2646"/>
                </a:cubicBezTo>
                <a:cubicBezTo>
                  <a:pt x="1796" y="2652"/>
                  <a:pt x="1817" y="2662"/>
                  <a:pt x="1833" y="2678"/>
                </a:cubicBezTo>
                <a:cubicBezTo>
                  <a:pt x="1850" y="2694"/>
                  <a:pt x="1863" y="2716"/>
                  <a:pt x="1872" y="2744"/>
                </a:cubicBezTo>
                <a:cubicBezTo>
                  <a:pt x="1882" y="2772"/>
                  <a:pt x="1886" y="2812"/>
                  <a:pt x="1886" y="2865"/>
                </a:cubicBezTo>
                <a:cubicBezTo>
                  <a:pt x="1886" y="2917"/>
                  <a:pt x="1882" y="2958"/>
                  <a:pt x="1872" y="2989"/>
                </a:cubicBezTo>
                <a:cubicBezTo>
                  <a:pt x="1863" y="3019"/>
                  <a:pt x="1851" y="3041"/>
                  <a:pt x="1837" y="3054"/>
                </a:cubicBezTo>
                <a:close/>
                <a:moveTo>
                  <a:pt x="2335" y="3038"/>
                </a:moveTo>
                <a:cubicBezTo>
                  <a:pt x="2299" y="2999"/>
                  <a:pt x="2281" y="2940"/>
                  <a:pt x="2281" y="2864"/>
                </a:cubicBezTo>
                <a:cubicBezTo>
                  <a:pt x="2281" y="2785"/>
                  <a:pt x="2299" y="2727"/>
                  <a:pt x="2333" y="2689"/>
                </a:cubicBezTo>
                <a:cubicBezTo>
                  <a:pt x="2368" y="2650"/>
                  <a:pt x="2413" y="2630"/>
                  <a:pt x="2470" y="2630"/>
                </a:cubicBezTo>
                <a:cubicBezTo>
                  <a:pt x="2526" y="2630"/>
                  <a:pt x="2571" y="2649"/>
                  <a:pt x="2606" y="2688"/>
                </a:cubicBezTo>
                <a:cubicBezTo>
                  <a:pt x="2640" y="2726"/>
                  <a:pt x="2657" y="2784"/>
                  <a:pt x="2657" y="2862"/>
                </a:cubicBezTo>
                <a:cubicBezTo>
                  <a:pt x="2657" y="2940"/>
                  <a:pt x="2639" y="3000"/>
                  <a:pt x="2604" y="3039"/>
                </a:cubicBezTo>
                <a:cubicBezTo>
                  <a:pt x="2569" y="3078"/>
                  <a:pt x="2524" y="3098"/>
                  <a:pt x="2470" y="3098"/>
                </a:cubicBezTo>
                <a:cubicBezTo>
                  <a:pt x="2415" y="3098"/>
                  <a:pt x="2370" y="3078"/>
                  <a:pt x="2335" y="3038"/>
                </a:cubicBezTo>
                <a:close/>
                <a:moveTo>
                  <a:pt x="1088" y="1411"/>
                </a:moveTo>
                <a:cubicBezTo>
                  <a:pt x="1075" y="1363"/>
                  <a:pt x="1059" y="1279"/>
                  <a:pt x="1052" y="1235"/>
                </a:cubicBezTo>
                <a:cubicBezTo>
                  <a:pt x="1047" y="1235"/>
                  <a:pt x="1047" y="1235"/>
                  <a:pt x="1047" y="1235"/>
                </a:cubicBezTo>
                <a:cubicBezTo>
                  <a:pt x="1041" y="1277"/>
                  <a:pt x="1022" y="1367"/>
                  <a:pt x="1012" y="1408"/>
                </a:cubicBezTo>
                <a:cubicBezTo>
                  <a:pt x="926" y="1750"/>
                  <a:pt x="926" y="1750"/>
                  <a:pt x="926" y="1750"/>
                </a:cubicBezTo>
                <a:cubicBezTo>
                  <a:pt x="596" y="1750"/>
                  <a:pt x="596" y="1750"/>
                  <a:pt x="596" y="1750"/>
                </a:cubicBezTo>
                <a:cubicBezTo>
                  <a:pt x="408" y="940"/>
                  <a:pt x="408" y="940"/>
                  <a:pt x="408" y="940"/>
                </a:cubicBezTo>
                <a:cubicBezTo>
                  <a:pt x="328" y="940"/>
                  <a:pt x="328" y="940"/>
                  <a:pt x="328" y="940"/>
                </a:cubicBezTo>
                <a:cubicBezTo>
                  <a:pt x="328" y="716"/>
                  <a:pt x="328" y="716"/>
                  <a:pt x="328" y="716"/>
                </a:cubicBezTo>
                <a:cubicBezTo>
                  <a:pt x="798" y="716"/>
                  <a:pt x="798" y="716"/>
                  <a:pt x="798" y="716"/>
                </a:cubicBezTo>
                <a:cubicBezTo>
                  <a:pt x="798" y="940"/>
                  <a:pt x="798" y="940"/>
                  <a:pt x="798" y="940"/>
                </a:cubicBezTo>
                <a:cubicBezTo>
                  <a:pt x="715" y="940"/>
                  <a:pt x="715" y="940"/>
                  <a:pt x="715" y="940"/>
                </a:cubicBezTo>
                <a:cubicBezTo>
                  <a:pt x="752" y="1148"/>
                  <a:pt x="752" y="1148"/>
                  <a:pt x="752" y="1148"/>
                </a:cubicBezTo>
                <a:cubicBezTo>
                  <a:pt x="768" y="1216"/>
                  <a:pt x="792" y="1386"/>
                  <a:pt x="798" y="1428"/>
                </a:cubicBezTo>
                <a:cubicBezTo>
                  <a:pt x="805" y="1428"/>
                  <a:pt x="805" y="1428"/>
                  <a:pt x="805" y="1428"/>
                </a:cubicBezTo>
                <a:cubicBezTo>
                  <a:pt x="808" y="1388"/>
                  <a:pt x="846" y="1211"/>
                  <a:pt x="874" y="1075"/>
                </a:cubicBezTo>
                <a:cubicBezTo>
                  <a:pt x="946" y="716"/>
                  <a:pt x="946" y="716"/>
                  <a:pt x="946" y="716"/>
                </a:cubicBezTo>
                <a:cubicBezTo>
                  <a:pt x="1241" y="716"/>
                  <a:pt x="1241" y="716"/>
                  <a:pt x="1241" y="716"/>
                </a:cubicBezTo>
                <a:cubicBezTo>
                  <a:pt x="1331" y="1148"/>
                  <a:pt x="1331" y="1148"/>
                  <a:pt x="1331" y="1148"/>
                </a:cubicBezTo>
                <a:cubicBezTo>
                  <a:pt x="1351" y="1241"/>
                  <a:pt x="1367" y="1357"/>
                  <a:pt x="1374" y="1428"/>
                </a:cubicBezTo>
                <a:cubicBezTo>
                  <a:pt x="1381" y="1428"/>
                  <a:pt x="1381" y="1428"/>
                  <a:pt x="1381" y="1428"/>
                </a:cubicBezTo>
                <a:cubicBezTo>
                  <a:pt x="1386" y="1364"/>
                  <a:pt x="1411" y="1216"/>
                  <a:pt x="1423" y="1156"/>
                </a:cubicBezTo>
                <a:cubicBezTo>
                  <a:pt x="1472" y="940"/>
                  <a:pt x="1472" y="940"/>
                  <a:pt x="1472" y="940"/>
                </a:cubicBezTo>
                <a:cubicBezTo>
                  <a:pt x="1394" y="940"/>
                  <a:pt x="1394" y="940"/>
                  <a:pt x="1394" y="940"/>
                </a:cubicBezTo>
                <a:cubicBezTo>
                  <a:pt x="1394" y="716"/>
                  <a:pt x="1394" y="716"/>
                  <a:pt x="1394" y="716"/>
                </a:cubicBezTo>
                <a:cubicBezTo>
                  <a:pt x="1800" y="716"/>
                  <a:pt x="1800" y="716"/>
                  <a:pt x="1800" y="716"/>
                </a:cubicBezTo>
                <a:cubicBezTo>
                  <a:pt x="1800" y="940"/>
                  <a:pt x="1800" y="940"/>
                  <a:pt x="1800" y="940"/>
                </a:cubicBezTo>
                <a:cubicBezTo>
                  <a:pt x="1722" y="940"/>
                  <a:pt x="1722" y="940"/>
                  <a:pt x="1722" y="940"/>
                </a:cubicBezTo>
                <a:cubicBezTo>
                  <a:pt x="1510" y="1750"/>
                  <a:pt x="1510" y="1750"/>
                  <a:pt x="1510" y="1750"/>
                </a:cubicBezTo>
                <a:cubicBezTo>
                  <a:pt x="1173" y="1750"/>
                  <a:pt x="1173" y="1750"/>
                  <a:pt x="1173" y="1750"/>
                </a:cubicBezTo>
                <a:lnTo>
                  <a:pt x="1088" y="141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6" name="KSO_Shape"/>
          <p:cNvSpPr>
            <a:spLocks/>
          </p:cNvSpPr>
          <p:nvPr/>
        </p:nvSpPr>
        <p:spPr bwMode="auto">
          <a:xfrm>
            <a:off x="4090219" y="5162098"/>
            <a:ext cx="318319" cy="322018"/>
          </a:xfrm>
          <a:custGeom>
            <a:avLst/>
            <a:gdLst>
              <a:gd name="T0" fmla="*/ 1471281 w 3950"/>
              <a:gd name="T1" fmla="*/ 1620903 h 3962"/>
              <a:gd name="T2" fmla="*/ 0 w 3950"/>
              <a:gd name="T3" fmla="*/ 1620903 h 3962"/>
              <a:gd name="T4" fmla="*/ 897123 w 3950"/>
              <a:gd name="T5" fmla="*/ 5453 h 3962"/>
              <a:gd name="T6" fmla="*/ 968438 w 3950"/>
              <a:gd name="T7" fmla="*/ 5453 h 3962"/>
              <a:gd name="T8" fmla="*/ 1465830 w 3950"/>
              <a:gd name="T9" fmla="*/ 543936 h 3962"/>
              <a:gd name="T10" fmla="*/ 1474006 w 3950"/>
              <a:gd name="T11" fmla="*/ 552116 h 3962"/>
              <a:gd name="T12" fmla="*/ 1614821 w 3950"/>
              <a:gd name="T13" fmla="*/ 974723 h 3962"/>
              <a:gd name="T14" fmla="*/ 1614821 w 3950"/>
              <a:gd name="T15" fmla="*/ 1585004 h 3962"/>
              <a:gd name="T16" fmla="*/ 1148317 w 3950"/>
              <a:gd name="T17" fmla="*/ 543936 h 3962"/>
              <a:gd name="T18" fmla="*/ 1399511 w 3950"/>
              <a:gd name="T19" fmla="*/ 615734 h 3962"/>
              <a:gd name="T20" fmla="*/ 897123 w 3950"/>
              <a:gd name="T21" fmla="*/ 77251 h 3962"/>
              <a:gd name="T22" fmla="*/ 71770 w 3950"/>
              <a:gd name="T23" fmla="*/ 1549105 h 3962"/>
              <a:gd name="T24" fmla="*/ 1395877 w 3950"/>
              <a:gd name="T25" fmla="*/ 1585004 h 3962"/>
              <a:gd name="T26" fmla="*/ 394734 w 3950"/>
              <a:gd name="T27" fmla="*/ 1154217 h 3962"/>
              <a:gd name="T28" fmla="*/ 1399511 w 3950"/>
              <a:gd name="T29" fmla="*/ 615734 h 3962"/>
              <a:gd name="T30" fmla="*/ 1121062 w 3950"/>
              <a:gd name="T31" fmla="*/ 1141948 h 3962"/>
              <a:gd name="T32" fmla="*/ 986153 w 3950"/>
              <a:gd name="T33" fmla="*/ 1224197 h 3962"/>
              <a:gd name="T34" fmla="*/ 1121971 w 3950"/>
              <a:gd name="T35" fmla="*/ 1460948 h 3962"/>
              <a:gd name="T36" fmla="*/ 921197 w 3950"/>
              <a:gd name="T37" fmla="*/ 1304629 h 3962"/>
              <a:gd name="T38" fmla="*/ 835346 w 3950"/>
              <a:gd name="T39" fmla="*/ 1153308 h 3962"/>
              <a:gd name="T40" fmla="*/ 662735 w 3950"/>
              <a:gd name="T41" fmla="*/ 1455495 h 3962"/>
              <a:gd name="T42" fmla="*/ 878499 w 3950"/>
              <a:gd name="T43" fmla="*/ 1424595 h 3962"/>
              <a:gd name="T44" fmla="*/ 1404962 w 3950"/>
              <a:gd name="T45" fmla="*/ 1219653 h 3962"/>
              <a:gd name="T46" fmla="*/ 1525335 w 3950"/>
              <a:gd name="T47" fmla="*/ 1246918 h 3962"/>
              <a:gd name="T48" fmla="*/ 1463559 w 3950"/>
              <a:gd name="T49" fmla="*/ 1141948 h 3962"/>
              <a:gd name="T50" fmla="*/ 1359084 w 3950"/>
              <a:gd name="T51" fmla="*/ 1419142 h 3962"/>
              <a:gd name="T52" fmla="*/ 1588020 w 3950"/>
              <a:gd name="T53" fmla="*/ 1361431 h 3962"/>
              <a:gd name="T54" fmla="*/ 1459471 w 3950"/>
              <a:gd name="T55" fmla="*/ 1407781 h 3962"/>
              <a:gd name="T56" fmla="*/ 1404962 w 3950"/>
              <a:gd name="T57" fmla="*/ 1219653 h 3962"/>
              <a:gd name="T58" fmla="*/ 771298 w 3950"/>
              <a:gd name="T59" fmla="*/ 1403692 h 3962"/>
              <a:gd name="T60" fmla="*/ 753129 w 3950"/>
              <a:gd name="T61" fmla="*/ 1199204 h 3962"/>
              <a:gd name="T62" fmla="*/ 850336 w 3950"/>
              <a:gd name="T63" fmla="*/ 1246918 h 3962"/>
              <a:gd name="T64" fmla="*/ 834437 w 3950"/>
              <a:gd name="T65" fmla="*/ 1387787 h 3962"/>
              <a:gd name="T66" fmla="*/ 1059740 w 3950"/>
              <a:gd name="T67" fmla="*/ 1221925 h 3962"/>
              <a:gd name="T68" fmla="*/ 1206914 w 3950"/>
              <a:gd name="T69" fmla="*/ 1300539 h 3962"/>
              <a:gd name="T70" fmla="*/ 1060649 w 3950"/>
              <a:gd name="T71" fmla="*/ 1380516 h 3962"/>
              <a:gd name="T72" fmla="*/ 475588 w 3950"/>
              <a:gd name="T73" fmla="*/ 561204 h 3962"/>
              <a:gd name="T74" fmla="*/ 270727 w 3950"/>
              <a:gd name="T75" fmla="*/ 795228 h 3962"/>
              <a:gd name="T76" fmla="*/ 148990 w 3950"/>
              <a:gd name="T77" fmla="*/ 325362 h 3962"/>
              <a:gd name="T78" fmla="*/ 324781 w 3950"/>
              <a:gd name="T79" fmla="*/ 427151 h 3962"/>
              <a:gd name="T80" fmla="*/ 365663 w 3950"/>
              <a:gd name="T81" fmla="*/ 648906 h 3962"/>
              <a:gd name="T82" fmla="*/ 563711 w 3950"/>
              <a:gd name="T83" fmla="*/ 325362 h 3962"/>
              <a:gd name="T84" fmla="*/ 627304 w 3950"/>
              <a:gd name="T85" fmla="*/ 648906 h 3962"/>
              <a:gd name="T86" fmla="*/ 633210 w 3950"/>
              <a:gd name="T87" fmla="*/ 427151 h 3962"/>
              <a:gd name="T88" fmla="*/ 817631 w 3950"/>
              <a:gd name="T89" fmla="*/ 427151 h 3962"/>
              <a:gd name="T90" fmla="*/ 532823 w 3950"/>
              <a:gd name="T91" fmla="*/ 795228 h 3962"/>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3950" h="3962">
                <a:moveTo>
                  <a:pt x="3555" y="3488"/>
                </a:moveTo>
                <a:cubicBezTo>
                  <a:pt x="3239" y="3488"/>
                  <a:pt x="3239" y="3488"/>
                  <a:pt x="3239" y="3488"/>
                </a:cubicBezTo>
                <a:cubicBezTo>
                  <a:pt x="3239" y="3567"/>
                  <a:pt x="3239" y="3567"/>
                  <a:pt x="3239" y="3567"/>
                </a:cubicBezTo>
                <a:cubicBezTo>
                  <a:pt x="3239" y="3785"/>
                  <a:pt x="3062" y="3962"/>
                  <a:pt x="2844" y="3962"/>
                </a:cubicBezTo>
                <a:cubicBezTo>
                  <a:pt x="395" y="3962"/>
                  <a:pt x="395" y="3962"/>
                  <a:pt x="395" y="3962"/>
                </a:cubicBezTo>
                <a:cubicBezTo>
                  <a:pt x="177" y="3962"/>
                  <a:pt x="0" y="3785"/>
                  <a:pt x="0" y="3567"/>
                </a:cubicBezTo>
                <a:cubicBezTo>
                  <a:pt x="0" y="407"/>
                  <a:pt x="0" y="407"/>
                  <a:pt x="0" y="407"/>
                </a:cubicBezTo>
                <a:cubicBezTo>
                  <a:pt x="0" y="189"/>
                  <a:pt x="177" y="12"/>
                  <a:pt x="395" y="12"/>
                </a:cubicBezTo>
                <a:cubicBezTo>
                  <a:pt x="1975" y="12"/>
                  <a:pt x="1975" y="12"/>
                  <a:pt x="1975" y="12"/>
                </a:cubicBezTo>
                <a:cubicBezTo>
                  <a:pt x="2121" y="12"/>
                  <a:pt x="2121" y="12"/>
                  <a:pt x="2121" y="12"/>
                </a:cubicBezTo>
                <a:cubicBezTo>
                  <a:pt x="2121" y="0"/>
                  <a:pt x="2121" y="0"/>
                  <a:pt x="2121" y="0"/>
                </a:cubicBezTo>
                <a:cubicBezTo>
                  <a:pt x="2132" y="12"/>
                  <a:pt x="2132" y="12"/>
                  <a:pt x="2132" y="12"/>
                </a:cubicBezTo>
                <a:cubicBezTo>
                  <a:pt x="2133" y="12"/>
                  <a:pt x="2133" y="12"/>
                  <a:pt x="2133" y="12"/>
                </a:cubicBezTo>
                <a:cubicBezTo>
                  <a:pt x="2133" y="13"/>
                  <a:pt x="2133" y="13"/>
                  <a:pt x="2133" y="13"/>
                </a:cubicBezTo>
                <a:cubicBezTo>
                  <a:pt x="3227" y="1197"/>
                  <a:pt x="3227" y="1197"/>
                  <a:pt x="3227" y="1197"/>
                </a:cubicBezTo>
                <a:cubicBezTo>
                  <a:pt x="3239" y="1197"/>
                  <a:pt x="3239" y="1197"/>
                  <a:pt x="3239" y="1197"/>
                </a:cubicBezTo>
                <a:cubicBezTo>
                  <a:pt x="3239" y="1210"/>
                  <a:pt x="3239" y="1210"/>
                  <a:pt x="3239" y="1210"/>
                </a:cubicBezTo>
                <a:cubicBezTo>
                  <a:pt x="3245" y="1215"/>
                  <a:pt x="3245" y="1215"/>
                  <a:pt x="3245" y="1215"/>
                </a:cubicBezTo>
                <a:cubicBezTo>
                  <a:pt x="3239" y="1215"/>
                  <a:pt x="3239" y="1215"/>
                  <a:pt x="3239" y="1215"/>
                </a:cubicBezTo>
                <a:cubicBezTo>
                  <a:pt x="3239" y="2145"/>
                  <a:pt x="3239" y="2145"/>
                  <a:pt x="3239" y="2145"/>
                </a:cubicBezTo>
                <a:cubicBezTo>
                  <a:pt x="3555" y="2145"/>
                  <a:pt x="3555" y="2145"/>
                  <a:pt x="3555" y="2145"/>
                </a:cubicBezTo>
                <a:cubicBezTo>
                  <a:pt x="3773" y="2145"/>
                  <a:pt x="3950" y="2322"/>
                  <a:pt x="3950" y="2540"/>
                </a:cubicBezTo>
                <a:cubicBezTo>
                  <a:pt x="3950" y="3093"/>
                  <a:pt x="3950" y="3093"/>
                  <a:pt x="3950" y="3093"/>
                </a:cubicBezTo>
                <a:cubicBezTo>
                  <a:pt x="3950" y="3311"/>
                  <a:pt x="3773" y="3488"/>
                  <a:pt x="3555" y="3488"/>
                </a:cubicBezTo>
                <a:close/>
                <a:moveTo>
                  <a:pt x="2133" y="295"/>
                </a:moveTo>
                <a:cubicBezTo>
                  <a:pt x="2133" y="802"/>
                  <a:pt x="2133" y="802"/>
                  <a:pt x="2133" y="802"/>
                </a:cubicBezTo>
                <a:cubicBezTo>
                  <a:pt x="2133" y="1020"/>
                  <a:pt x="2310" y="1197"/>
                  <a:pt x="2528" y="1197"/>
                </a:cubicBezTo>
                <a:cubicBezTo>
                  <a:pt x="2984" y="1197"/>
                  <a:pt x="2984" y="1197"/>
                  <a:pt x="2984" y="1197"/>
                </a:cubicBezTo>
                <a:lnTo>
                  <a:pt x="2133" y="295"/>
                </a:lnTo>
                <a:close/>
                <a:moveTo>
                  <a:pt x="3081" y="1355"/>
                </a:moveTo>
                <a:cubicBezTo>
                  <a:pt x="2370" y="1355"/>
                  <a:pt x="2370" y="1355"/>
                  <a:pt x="2370" y="1355"/>
                </a:cubicBezTo>
                <a:cubicBezTo>
                  <a:pt x="2152" y="1355"/>
                  <a:pt x="1975" y="1178"/>
                  <a:pt x="1975" y="960"/>
                </a:cubicBezTo>
                <a:cubicBezTo>
                  <a:pt x="1975" y="170"/>
                  <a:pt x="1975" y="170"/>
                  <a:pt x="1975" y="170"/>
                </a:cubicBezTo>
                <a:cubicBezTo>
                  <a:pt x="553" y="170"/>
                  <a:pt x="553" y="170"/>
                  <a:pt x="553" y="170"/>
                </a:cubicBezTo>
                <a:cubicBezTo>
                  <a:pt x="335" y="170"/>
                  <a:pt x="158" y="347"/>
                  <a:pt x="158" y="565"/>
                </a:cubicBezTo>
                <a:cubicBezTo>
                  <a:pt x="158" y="3409"/>
                  <a:pt x="158" y="3409"/>
                  <a:pt x="158" y="3409"/>
                </a:cubicBezTo>
                <a:cubicBezTo>
                  <a:pt x="158" y="3627"/>
                  <a:pt x="335" y="3804"/>
                  <a:pt x="553" y="3804"/>
                </a:cubicBezTo>
                <a:cubicBezTo>
                  <a:pt x="2686" y="3804"/>
                  <a:pt x="2686" y="3804"/>
                  <a:pt x="2686" y="3804"/>
                </a:cubicBezTo>
                <a:cubicBezTo>
                  <a:pt x="2877" y="3804"/>
                  <a:pt x="3037" y="3668"/>
                  <a:pt x="3073" y="3488"/>
                </a:cubicBezTo>
                <a:cubicBezTo>
                  <a:pt x="1264" y="3488"/>
                  <a:pt x="1264" y="3488"/>
                  <a:pt x="1264" y="3488"/>
                </a:cubicBezTo>
                <a:cubicBezTo>
                  <a:pt x="1046" y="3488"/>
                  <a:pt x="869" y="3311"/>
                  <a:pt x="869" y="3093"/>
                </a:cubicBezTo>
                <a:cubicBezTo>
                  <a:pt x="869" y="2540"/>
                  <a:pt x="869" y="2540"/>
                  <a:pt x="869" y="2540"/>
                </a:cubicBezTo>
                <a:cubicBezTo>
                  <a:pt x="869" y="2322"/>
                  <a:pt x="1046" y="2145"/>
                  <a:pt x="1264" y="2145"/>
                </a:cubicBezTo>
                <a:cubicBezTo>
                  <a:pt x="3081" y="2145"/>
                  <a:pt x="3081" y="2145"/>
                  <a:pt x="3081" y="2145"/>
                </a:cubicBezTo>
                <a:lnTo>
                  <a:pt x="3081" y="1355"/>
                </a:lnTo>
                <a:close/>
                <a:moveTo>
                  <a:pt x="2799" y="2865"/>
                </a:moveTo>
                <a:cubicBezTo>
                  <a:pt x="2799" y="2754"/>
                  <a:pt x="2768" y="2668"/>
                  <a:pt x="2708" y="2606"/>
                </a:cubicBezTo>
                <a:cubicBezTo>
                  <a:pt x="2648" y="2544"/>
                  <a:pt x="2568" y="2513"/>
                  <a:pt x="2468" y="2513"/>
                </a:cubicBezTo>
                <a:cubicBezTo>
                  <a:pt x="2413" y="2513"/>
                  <a:pt x="2364" y="2522"/>
                  <a:pt x="2322" y="2540"/>
                </a:cubicBezTo>
                <a:cubicBezTo>
                  <a:pt x="2290" y="2553"/>
                  <a:pt x="2261" y="2574"/>
                  <a:pt x="2234" y="2601"/>
                </a:cubicBezTo>
                <a:cubicBezTo>
                  <a:pt x="2207" y="2629"/>
                  <a:pt x="2186" y="2660"/>
                  <a:pt x="2171" y="2694"/>
                </a:cubicBezTo>
                <a:cubicBezTo>
                  <a:pt x="2150" y="2741"/>
                  <a:pt x="2140" y="2799"/>
                  <a:pt x="2140" y="2868"/>
                </a:cubicBezTo>
                <a:cubicBezTo>
                  <a:pt x="2140" y="2976"/>
                  <a:pt x="2170" y="3061"/>
                  <a:pt x="2229" y="3123"/>
                </a:cubicBezTo>
                <a:cubicBezTo>
                  <a:pt x="2289" y="3184"/>
                  <a:pt x="2369" y="3215"/>
                  <a:pt x="2470" y="3215"/>
                </a:cubicBezTo>
                <a:cubicBezTo>
                  <a:pt x="2570" y="3215"/>
                  <a:pt x="2650" y="3184"/>
                  <a:pt x="2709" y="3122"/>
                </a:cubicBezTo>
                <a:cubicBezTo>
                  <a:pt x="2768" y="3060"/>
                  <a:pt x="2799" y="2975"/>
                  <a:pt x="2799" y="2865"/>
                </a:cubicBezTo>
                <a:close/>
                <a:moveTo>
                  <a:pt x="2028" y="2871"/>
                </a:moveTo>
                <a:cubicBezTo>
                  <a:pt x="2028" y="2807"/>
                  <a:pt x="2020" y="2754"/>
                  <a:pt x="2006" y="2710"/>
                </a:cubicBezTo>
                <a:cubicBezTo>
                  <a:pt x="1991" y="2667"/>
                  <a:pt x="1969" y="2630"/>
                  <a:pt x="1941" y="2600"/>
                </a:cubicBezTo>
                <a:cubicBezTo>
                  <a:pt x="1913" y="2570"/>
                  <a:pt x="1878" y="2549"/>
                  <a:pt x="1839" y="2538"/>
                </a:cubicBezTo>
                <a:cubicBezTo>
                  <a:pt x="1809" y="2529"/>
                  <a:pt x="1766" y="2525"/>
                  <a:pt x="1709" y="2525"/>
                </a:cubicBezTo>
                <a:cubicBezTo>
                  <a:pt x="1459" y="2525"/>
                  <a:pt x="1459" y="2525"/>
                  <a:pt x="1459" y="2525"/>
                </a:cubicBezTo>
                <a:cubicBezTo>
                  <a:pt x="1459" y="3203"/>
                  <a:pt x="1459" y="3203"/>
                  <a:pt x="1459" y="3203"/>
                </a:cubicBezTo>
                <a:cubicBezTo>
                  <a:pt x="1717" y="3203"/>
                  <a:pt x="1717" y="3203"/>
                  <a:pt x="1717" y="3203"/>
                </a:cubicBezTo>
                <a:cubicBezTo>
                  <a:pt x="1767" y="3203"/>
                  <a:pt x="1808" y="3199"/>
                  <a:pt x="1838" y="3189"/>
                </a:cubicBezTo>
                <a:cubicBezTo>
                  <a:pt x="1878" y="3176"/>
                  <a:pt x="1911" y="3158"/>
                  <a:pt x="1934" y="3135"/>
                </a:cubicBezTo>
                <a:cubicBezTo>
                  <a:pt x="1966" y="3104"/>
                  <a:pt x="1990" y="3064"/>
                  <a:pt x="2007" y="3015"/>
                </a:cubicBezTo>
                <a:cubicBezTo>
                  <a:pt x="2021" y="2975"/>
                  <a:pt x="2028" y="2926"/>
                  <a:pt x="2028" y="2871"/>
                </a:cubicBezTo>
                <a:close/>
                <a:moveTo>
                  <a:pt x="3093" y="2684"/>
                </a:moveTo>
                <a:cubicBezTo>
                  <a:pt x="3124" y="2648"/>
                  <a:pt x="3165" y="2630"/>
                  <a:pt x="3215" y="2630"/>
                </a:cubicBezTo>
                <a:cubicBezTo>
                  <a:pt x="3252" y="2630"/>
                  <a:pt x="3283" y="2640"/>
                  <a:pt x="3308" y="2661"/>
                </a:cubicBezTo>
                <a:cubicBezTo>
                  <a:pt x="3334" y="2681"/>
                  <a:pt x="3350" y="2709"/>
                  <a:pt x="3358" y="2744"/>
                </a:cubicBezTo>
                <a:cubicBezTo>
                  <a:pt x="3494" y="2712"/>
                  <a:pt x="3494" y="2712"/>
                  <a:pt x="3494" y="2712"/>
                </a:cubicBezTo>
                <a:cubicBezTo>
                  <a:pt x="3479" y="2657"/>
                  <a:pt x="3455" y="2616"/>
                  <a:pt x="3425" y="2587"/>
                </a:cubicBezTo>
                <a:cubicBezTo>
                  <a:pt x="3373" y="2538"/>
                  <a:pt x="3305" y="2513"/>
                  <a:pt x="3222" y="2513"/>
                </a:cubicBezTo>
                <a:cubicBezTo>
                  <a:pt x="3127" y="2513"/>
                  <a:pt x="3051" y="2544"/>
                  <a:pt x="2992" y="2607"/>
                </a:cubicBezTo>
                <a:cubicBezTo>
                  <a:pt x="2934" y="2670"/>
                  <a:pt x="2905" y="2757"/>
                  <a:pt x="2905" y="2870"/>
                </a:cubicBezTo>
                <a:cubicBezTo>
                  <a:pt x="2905" y="2977"/>
                  <a:pt x="2934" y="3061"/>
                  <a:pt x="2992" y="3123"/>
                </a:cubicBezTo>
                <a:cubicBezTo>
                  <a:pt x="3050" y="3184"/>
                  <a:pt x="3124" y="3215"/>
                  <a:pt x="3214" y="3215"/>
                </a:cubicBezTo>
                <a:cubicBezTo>
                  <a:pt x="3287" y="3215"/>
                  <a:pt x="3347" y="3197"/>
                  <a:pt x="3394" y="3161"/>
                </a:cubicBezTo>
                <a:cubicBezTo>
                  <a:pt x="3442" y="3125"/>
                  <a:pt x="3475" y="3070"/>
                  <a:pt x="3496" y="2996"/>
                </a:cubicBezTo>
                <a:cubicBezTo>
                  <a:pt x="3363" y="2954"/>
                  <a:pt x="3363" y="2954"/>
                  <a:pt x="3363" y="2954"/>
                </a:cubicBezTo>
                <a:cubicBezTo>
                  <a:pt x="3352" y="3004"/>
                  <a:pt x="3333" y="3040"/>
                  <a:pt x="3307" y="3063"/>
                </a:cubicBezTo>
                <a:cubicBezTo>
                  <a:pt x="3280" y="3086"/>
                  <a:pt x="3249" y="3098"/>
                  <a:pt x="3213" y="3098"/>
                </a:cubicBezTo>
                <a:cubicBezTo>
                  <a:pt x="3163" y="3098"/>
                  <a:pt x="3123" y="3080"/>
                  <a:pt x="3092" y="3043"/>
                </a:cubicBezTo>
                <a:cubicBezTo>
                  <a:pt x="3061" y="3007"/>
                  <a:pt x="3046" y="2946"/>
                  <a:pt x="3046" y="2860"/>
                </a:cubicBezTo>
                <a:cubicBezTo>
                  <a:pt x="3046" y="2779"/>
                  <a:pt x="3062" y="2721"/>
                  <a:pt x="3093" y="2684"/>
                </a:cubicBezTo>
                <a:close/>
                <a:moveTo>
                  <a:pt x="1837" y="3054"/>
                </a:moveTo>
                <a:cubicBezTo>
                  <a:pt x="1822" y="3068"/>
                  <a:pt x="1803" y="3077"/>
                  <a:pt x="1781" y="3082"/>
                </a:cubicBezTo>
                <a:cubicBezTo>
                  <a:pt x="1764" y="3087"/>
                  <a:pt x="1736" y="3089"/>
                  <a:pt x="1698" y="3089"/>
                </a:cubicBezTo>
                <a:cubicBezTo>
                  <a:pt x="1596" y="3089"/>
                  <a:pt x="1596" y="3089"/>
                  <a:pt x="1596" y="3089"/>
                </a:cubicBezTo>
                <a:cubicBezTo>
                  <a:pt x="1596" y="2639"/>
                  <a:pt x="1596" y="2639"/>
                  <a:pt x="1596" y="2639"/>
                </a:cubicBezTo>
                <a:cubicBezTo>
                  <a:pt x="1658" y="2639"/>
                  <a:pt x="1658" y="2639"/>
                  <a:pt x="1658" y="2639"/>
                </a:cubicBezTo>
                <a:cubicBezTo>
                  <a:pt x="1713" y="2639"/>
                  <a:pt x="1751" y="2642"/>
                  <a:pt x="1770" y="2646"/>
                </a:cubicBezTo>
                <a:cubicBezTo>
                  <a:pt x="1796" y="2652"/>
                  <a:pt x="1817" y="2662"/>
                  <a:pt x="1833" y="2678"/>
                </a:cubicBezTo>
                <a:cubicBezTo>
                  <a:pt x="1850" y="2694"/>
                  <a:pt x="1863" y="2716"/>
                  <a:pt x="1872" y="2744"/>
                </a:cubicBezTo>
                <a:cubicBezTo>
                  <a:pt x="1882" y="2772"/>
                  <a:pt x="1886" y="2812"/>
                  <a:pt x="1886" y="2865"/>
                </a:cubicBezTo>
                <a:cubicBezTo>
                  <a:pt x="1886" y="2917"/>
                  <a:pt x="1882" y="2958"/>
                  <a:pt x="1872" y="2989"/>
                </a:cubicBezTo>
                <a:cubicBezTo>
                  <a:pt x="1863" y="3019"/>
                  <a:pt x="1851" y="3041"/>
                  <a:pt x="1837" y="3054"/>
                </a:cubicBezTo>
                <a:close/>
                <a:moveTo>
                  <a:pt x="2335" y="3038"/>
                </a:moveTo>
                <a:cubicBezTo>
                  <a:pt x="2299" y="2999"/>
                  <a:pt x="2281" y="2940"/>
                  <a:pt x="2281" y="2864"/>
                </a:cubicBezTo>
                <a:cubicBezTo>
                  <a:pt x="2281" y="2785"/>
                  <a:pt x="2299" y="2727"/>
                  <a:pt x="2333" y="2689"/>
                </a:cubicBezTo>
                <a:cubicBezTo>
                  <a:pt x="2368" y="2650"/>
                  <a:pt x="2413" y="2630"/>
                  <a:pt x="2470" y="2630"/>
                </a:cubicBezTo>
                <a:cubicBezTo>
                  <a:pt x="2526" y="2630"/>
                  <a:pt x="2571" y="2649"/>
                  <a:pt x="2606" y="2688"/>
                </a:cubicBezTo>
                <a:cubicBezTo>
                  <a:pt x="2640" y="2726"/>
                  <a:pt x="2657" y="2784"/>
                  <a:pt x="2657" y="2862"/>
                </a:cubicBezTo>
                <a:cubicBezTo>
                  <a:pt x="2657" y="2940"/>
                  <a:pt x="2639" y="3000"/>
                  <a:pt x="2604" y="3039"/>
                </a:cubicBezTo>
                <a:cubicBezTo>
                  <a:pt x="2569" y="3078"/>
                  <a:pt x="2524" y="3098"/>
                  <a:pt x="2470" y="3098"/>
                </a:cubicBezTo>
                <a:cubicBezTo>
                  <a:pt x="2415" y="3098"/>
                  <a:pt x="2370" y="3078"/>
                  <a:pt x="2335" y="3038"/>
                </a:cubicBezTo>
                <a:close/>
                <a:moveTo>
                  <a:pt x="1088" y="1411"/>
                </a:moveTo>
                <a:cubicBezTo>
                  <a:pt x="1075" y="1363"/>
                  <a:pt x="1059" y="1279"/>
                  <a:pt x="1052" y="1235"/>
                </a:cubicBezTo>
                <a:cubicBezTo>
                  <a:pt x="1047" y="1235"/>
                  <a:pt x="1047" y="1235"/>
                  <a:pt x="1047" y="1235"/>
                </a:cubicBezTo>
                <a:cubicBezTo>
                  <a:pt x="1041" y="1277"/>
                  <a:pt x="1022" y="1367"/>
                  <a:pt x="1012" y="1408"/>
                </a:cubicBezTo>
                <a:cubicBezTo>
                  <a:pt x="926" y="1750"/>
                  <a:pt x="926" y="1750"/>
                  <a:pt x="926" y="1750"/>
                </a:cubicBezTo>
                <a:cubicBezTo>
                  <a:pt x="596" y="1750"/>
                  <a:pt x="596" y="1750"/>
                  <a:pt x="596" y="1750"/>
                </a:cubicBezTo>
                <a:cubicBezTo>
                  <a:pt x="408" y="940"/>
                  <a:pt x="408" y="940"/>
                  <a:pt x="408" y="940"/>
                </a:cubicBezTo>
                <a:cubicBezTo>
                  <a:pt x="328" y="940"/>
                  <a:pt x="328" y="940"/>
                  <a:pt x="328" y="940"/>
                </a:cubicBezTo>
                <a:cubicBezTo>
                  <a:pt x="328" y="716"/>
                  <a:pt x="328" y="716"/>
                  <a:pt x="328" y="716"/>
                </a:cubicBezTo>
                <a:cubicBezTo>
                  <a:pt x="798" y="716"/>
                  <a:pt x="798" y="716"/>
                  <a:pt x="798" y="716"/>
                </a:cubicBezTo>
                <a:cubicBezTo>
                  <a:pt x="798" y="940"/>
                  <a:pt x="798" y="940"/>
                  <a:pt x="798" y="940"/>
                </a:cubicBezTo>
                <a:cubicBezTo>
                  <a:pt x="715" y="940"/>
                  <a:pt x="715" y="940"/>
                  <a:pt x="715" y="940"/>
                </a:cubicBezTo>
                <a:cubicBezTo>
                  <a:pt x="752" y="1148"/>
                  <a:pt x="752" y="1148"/>
                  <a:pt x="752" y="1148"/>
                </a:cubicBezTo>
                <a:cubicBezTo>
                  <a:pt x="768" y="1216"/>
                  <a:pt x="792" y="1386"/>
                  <a:pt x="798" y="1428"/>
                </a:cubicBezTo>
                <a:cubicBezTo>
                  <a:pt x="805" y="1428"/>
                  <a:pt x="805" y="1428"/>
                  <a:pt x="805" y="1428"/>
                </a:cubicBezTo>
                <a:cubicBezTo>
                  <a:pt x="808" y="1388"/>
                  <a:pt x="846" y="1211"/>
                  <a:pt x="874" y="1075"/>
                </a:cubicBezTo>
                <a:cubicBezTo>
                  <a:pt x="946" y="716"/>
                  <a:pt x="946" y="716"/>
                  <a:pt x="946" y="716"/>
                </a:cubicBezTo>
                <a:cubicBezTo>
                  <a:pt x="1241" y="716"/>
                  <a:pt x="1241" y="716"/>
                  <a:pt x="1241" y="716"/>
                </a:cubicBezTo>
                <a:cubicBezTo>
                  <a:pt x="1331" y="1148"/>
                  <a:pt x="1331" y="1148"/>
                  <a:pt x="1331" y="1148"/>
                </a:cubicBezTo>
                <a:cubicBezTo>
                  <a:pt x="1351" y="1241"/>
                  <a:pt x="1367" y="1357"/>
                  <a:pt x="1374" y="1428"/>
                </a:cubicBezTo>
                <a:cubicBezTo>
                  <a:pt x="1381" y="1428"/>
                  <a:pt x="1381" y="1428"/>
                  <a:pt x="1381" y="1428"/>
                </a:cubicBezTo>
                <a:cubicBezTo>
                  <a:pt x="1386" y="1364"/>
                  <a:pt x="1411" y="1216"/>
                  <a:pt x="1423" y="1156"/>
                </a:cubicBezTo>
                <a:cubicBezTo>
                  <a:pt x="1472" y="940"/>
                  <a:pt x="1472" y="940"/>
                  <a:pt x="1472" y="940"/>
                </a:cubicBezTo>
                <a:cubicBezTo>
                  <a:pt x="1394" y="940"/>
                  <a:pt x="1394" y="940"/>
                  <a:pt x="1394" y="940"/>
                </a:cubicBezTo>
                <a:cubicBezTo>
                  <a:pt x="1394" y="716"/>
                  <a:pt x="1394" y="716"/>
                  <a:pt x="1394" y="716"/>
                </a:cubicBezTo>
                <a:cubicBezTo>
                  <a:pt x="1800" y="716"/>
                  <a:pt x="1800" y="716"/>
                  <a:pt x="1800" y="716"/>
                </a:cubicBezTo>
                <a:cubicBezTo>
                  <a:pt x="1800" y="940"/>
                  <a:pt x="1800" y="940"/>
                  <a:pt x="1800" y="940"/>
                </a:cubicBezTo>
                <a:cubicBezTo>
                  <a:pt x="1722" y="940"/>
                  <a:pt x="1722" y="940"/>
                  <a:pt x="1722" y="940"/>
                </a:cubicBezTo>
                <a:cubicBezTo>
                  <a:pt x="1510" y="1750"/>
                  <a:pt x="1510" y="1750"/>
                  <a:pt x="1510" y="1750"/>
                </a:cubicBezTo>
                <a:cubicBezTo>
                  <a:pt x="1173" y="1750"/>
                  <a:pt x="1173" y="1750"/>
                  <a:pt x="1173" y="1750"/>
                </a:cubicBezTo>
                <a:lnTo>
                  <a:pt x="1088" y="1411"/>
                </a:lnTo>
                <a:close/>
              </a:path>
            </a:pathLst>
          </a:custGeom>
          <a:solidFill>
            <a:schemeClr val="tx1"/>
          </a:solidFill>
          <a:ln>
            <a:noFill/>
          </a:ln>
          <a:extLst/>
        </p:spPr>
        <p:txBody>
          <a:bodyPr anchor="ctr" anchorCtr="1"/>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7" name="矩形 46"/>
          <p:cNvSpPr/>
          <p:nvPr/>
        </p:nvSpPr>
        <p:spPr>
          <a:xfrm>
            <a:off x="3517490" y="4154444"/>
            <a:ext cx="1002891" cy="1423605"/>
          </a:xfrm>
          <a:prstGeom prst="rect">
            <a:avLst/>
          </a:prstGeom>
          <a:noFill/>
          <a:ln w="31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48" name="KSO_Shape"/>
          <p:cNvSpPr>
            <a:spLocks/>
          </p:cNvSpPr>
          <p:nvPr/>
        </p:nvSpPr>
        <p:spPr bwMode="auto">
          <a:xfrm>
            <a:off x="3958712" y="1720220"/>
            <a:ext cx="576416" cy="873948"/>
          </a:xfrm>
          <a:custGeom>
            <a:avLst/>
            <a:gdLst>
              <a:gd name="T0" fmla="*/ 2147483646 w 78"/>
              <a:gd name="T1" fmla="*/ 2147483646 h 112"/>
              <a:gd name="T2" fmla="*/ 2147483646 w 78"/>
              <a:gd name="T3" fmla="*/ 2147483646 h 112"/>
              <a:gd name="T4" fmla="*/ 2147483646 w 78"/>
              <a:gd name="T5" fmla="*/ 2147483646 h 112"/>
              <a:gd name="T6" fmla="*/ 2147483646 w 78"/>
              <a:gd name="T7" fmla="*/ 2147483646 h 112"/>
              <a:gd name="T8" fmla="*/ 2147483646 w 78"/>
              <a:gd name="T9" fmla="*/ 2147483646 h 112"/>
              <a:gd name="T10" fmla="*/ 2147483646 w 78"/>
              <a:gd name="T11" fmla="*/ 2147483646 h 112"/>
              <a:gd name="T12" fmla="*/ 2147483646 w 78"/>
              <a:gd name="T13" fmla="*/ 2147483646 h 112"/>
              <a:gd name="T14" fmla="*/ 2147483646 w 78"/>
              <a:gd name="T15" fmla="*/ 2147483646 h 112"/>
              <a:gd name="T16" fmla="*/ 2147483646 w 78"/>
              <a:gd name="T17" fmla="*/ 2147483646 h 112"/>
              <a:gd name="T18" fmla="*/ 2147483646 w 78"/>
              <a:gd name="T19" fmla="*/ 2147483646 h 112"/>
              <a:gd name="T20" fmla="*/ 2147483646 w 78"/>
              <a:gd name="T21" fmla="*/ 2147483646 h 112"/>
              <a:gd name="T22" fmla="*/ 2147483646 w 78"/>
              <a:gd name="T23" fmla="*/ 2147483646 h 112"/>
              <a:gd name="T24" fmla="*/ 2147483646 w 78"/>
              <a:gd name="T25" fmla="*/ 2147483646 h 112"/>
              <a:gd name="T26" fmla="*/ 2147483646 w 78"/>
              <a:gd name="T27" fmla="*/ 2147483646 h 112"/>
              <a:gd name="T28" fmla="*/ 2147483646 w 78"/>
              <a:gd name="T29" fmla="*/ 2147483646 h 112"/>
              <a:gd name="T30" fmla="*/ 2147483646 w 78"/>
              <a:gd name="T31" fmla="*/ 2147483646 h 112"/>
              <a:gd name="T32" fmla="*/ 2147483646 w 78"/>
              <a:gd name="T33" fmla="*/ 2147483646 h 112"/>
              <a:gd name="T34" fmla="*/ 2147483646 w 78"/>
              <a:gd name="T35" fmla="*/ 2147483646 h 112"/>
              <a:gd name="T36" fmla="*/ 2147483646 w 78"/>
              <a:gd name="T37" fmla="*/ 2147483646 h 112"/>
              <a:gd name="T38" fmla="*/ 2147483646 w 78"/>
              <a:gd name="T39" fmla="*/ 2147483646 h 112"/>
              <a:gd name="T40" fmla="*/ 2147483646 w 78"/>
              <a:gd name="T41" fmla="*/ 2147483646 h 112"/>
              <a:gd name="T42" fmla="*/ 2147483646 w 78"/>
              <a:gd name="T43" fmla="*/ 2147483646 h 112"/>
              <a:gd name="T44" fmla="*/ 2147483646 w 78"/>
              <a:gd name="T45" fmla="*/ 2147483646 h 112"/>
              <a:gd name="T46" fmla="*/ 2147483646 w 78"/>
              <a:gd name="T47" fmla="*/ 2147483646 h 112"/>
              <a:gd name="T48" fmla="*/ 2147483646 w 78"/>
              <a:gd name="T49" fmla="*/ 2147483646 h 112"/>
              <a:gd name="T50" fmla="*/ 2147483646 w 78"/>
              <a:gd name="T51" fmla="*/ 2147483646 h 112"/>
              <a:gd name="T52" fmla="*/ 2147483646 w 78"/>
              <a:gd name="T53" fmla="*/ 2147483646 h 112"/>
              <a:gd name="T54" fmla="*/ 2147483646 w 78"/>
              <a:gd name="T55" fmla="*/ 2147483646 h 112"/>
              <a:gd name="T56" fmla="*/ 2147483646 w 78"/>
              <a:gd name="T57" fmla="*/ 2147483646 h 112"/>
              <a:gd name="T58" fmla="*/ 2147483646 w 78"/>
              <a:gd name="T59" fmla="*/ 2147483646 h 112"/>
              <a:gd name="T60" fmla="*/ 2147483646 w 78"/>
              <a:gd name="T61" fmla="*/ 2147483646 h 112"/>
              <a:gd name="T62" fmla="*/ 2147483646 w 78"/>
              <a:gd name="T63" fmla="*/ 2147483646 h 112"/>
              <a:gd name="T64" fmla="*/ 2147483646 w 78"/>
              <a:gd name="T65" fmla="*/ 2147483646 h 112"/>
              <a:gd name="T66" fmla="*/ 2147483646 w 78"/>
              <a:gd name="T67" fmla="*/ 2147483646 h 112"/>
              <a:gd name="T68" fmla="*/ 2147483646 w 78"/>
              <a:gd name="T69" fmla="*/ 2147483646 h 112"/>
              <a:gd name="T70" fmla="*/ 2147483646 w 78"/>
              <a:gd name="T71" fmla="*/ 2147483646 h 112"/>
              <a:gd name="T72" fmla="*/ 2147483646 w 78"/>
              <a:gd name="T73" fmla="*/ 2147483646 h 112"/>
              <a:gd name="T74" fmla="*/ 2147483646 w 78"/>
              <a:gd name="T75" fmla="*/ 2147483646 h 112"/>
              <a:gd name="T76" fmla="*/ 2147483646 w 78"/>
              <a:gd name="T77" fmla="*/ 2147483646 h 112"/>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Lst>
            <a:ahLst/>
            <a:cxnLst>
              <a:cxn ang="T78">
                <a:pos x="T0" y="T1"/>
              </a:cxn>
              <a:cxn ang="T79">
                <a:pos x="T2" y="T3"/>
              </a:cxn>
              <a:cxn ang="T80">
                <a:pos x="T4" y="T5"/>
              </a:cxn>
              <a:cxn ang="T81">
                <a:pos x="T6" y="T7"/>
              </a:cxn>
              <a:cxn ang="T82">
                <a:pos x="T8" y="T9"/>
              </a:cxn>
              <a:cxn ang="T83">
                <a:pos x="T10" y="T11"/>
              </a:cxn>
              <a:cxn ang="T84">
                <a:pos x="T12" y="T13"/>
              </a:cxn>
              <a:cxn ang="T85">
                <a:pos x="T14" y="T15"/>
              </a:cxn>
              <a:cxn ang="T86">
                <a:pos x="T16" y="T17"/>
              </a:cxn>
              <a:cxn ang="T87">
                <a:pos x="T18" y="T19"/>
              </a:cxn>
              <a:cxn ang="T88">
                <a:pos x="T20" y="T21"/>
              </a:cxn>
              <a:cxn ang="T89">
                <a:pos x="T22" y="T23"/>
              </a:cxn>
              <a:cxn ang="T90">
                <a:pos x="T24" y="T25"/>
              </a:cxn>
              <a:cxn ang="T91">
                <a:pos x="T26" y="T27"/>
              </a:cxn>
              <a:cxn ang="T92">
                <a:pos x="T28" y="T29"/>
              </a:cxn>
              <a:cxn ang="T93">
                <a:pos x="T30" y="T31"/>
              </a:cxn>
              <a:cxn ang="T94">
                <a:pos x="T32" y="T33"/>
              </a:cxn>
              <a:cxn ang="T95">
                <a:pos x="T34" y="T35"/>
              </a:cxn>
              <a:cxn ang="T96">
                <a:pos x="T36" y="T37"/>
              </a:cxn>
              <a:cxn ang="T97">
                <a:pos x="T38" y="T39"/>
              </a:cxn>
              <a:cxn ang="T98">
                <a:pos x="T40" y="T41"/>
              </a:cxn>
              <a:cxn ang="T99">
                <a:pos x="T42" y="T43"/>
              </a:cxn>
              <a:cxn ang="T100">
                <a:pos x="T44" y="T45"/>
              </a:cxn>
              <a:cxn ang="T101">
                <a:pos x="T46" y="T47"/>
              </a:cxn>
              <a:cxn ang="T102">
                <a:pos x="T48" y="T49"/>
              </a:cxn>
              <a:cxn ang="T103">
                <a:pos x="T50" y="T51"/>
              </a:cxn>
              <a:cxn ang="T104">
                <a:pos x="T52" y="T53"/>
              </a:cxn>
              <a:cxn ang="T105">
                <a:pos x="T54" y="T55"/>
              </a:cxn>
              <a:cxn ang="T106">
                <a:pos x="T56" y="T57"/>
              </a:cxn>
              <a:cxn ang="T107">
                <a:pos x="T58" y="T59"/>
              </a:cxn>
              <a:cxn ang="T108">
                <a:pos x="T60" y="T61"/>
              </a:cxn>
              <a:cxn ang="T109">
                <a:pos x="T62" y="T63"/>
              </a:cxn>
              <a:cxn ang="T110">
                <a:pos x="T64" y="T65"/>
              </a:cxn>
              <a:cxn ang="T111">
                <a:pos x="T66" y="T67"/>
              </a:cxn>
              <a:cxn ang="T112">
                <a:pos x="T68" y="T69"/>
              </a:cxn>
              <a:cxn ang="T113">
                <a:pos x="T70" y="T71"/>
              </a:cxn>
              <a:cxn ang="T114">
                <a:pos x="T72" y="T73"/>
              </a:cxn>
              <a:cxn ang="T115">
                <a:pos x="T74" y="T75"/>
              </a:cxn>
              <a:cxn ang="T116">
                <a:pos x="T76" y="T77"/>
              </a:cxn>
            </a:cxnLst>
            <a:rect l="0" t="0" r="r" b="b"/>
            <a:pathLst>
              <a:path w="78" h="112">
                <a:moveTo>
                  <a:pt x="21" y="36"/>
                </a:moveTo>
                <a:cubicBezTo>
                  <a:pt x="20" y="27"/>
                  <a:pt x="20" y="19"/>
                  <a:pt x="21" y="11"/>
                </a:cubicBezTo>
                <a:cubicBezTo>
                  <a:pt x="37" y="0"/>
                  <a:pt x="45" y="13"/>
                  <a:pt x="58" y="11"/>
                </a:cubicBezTo>
                <a:cubicBezTo>
                  <a:pt x="59" y="19"/>
                  <a:pt x="59" y="29"/>
                  <a:pt x="57" y="36"/>
                </a:cubicBezTo>
                <a:cubicBezTo>
                  <a:pt x="57" y="40"/>
                  <a:pt x="55" y="44"/>
                  <a:pt x="53" y="47"/>
                </a:cubicBezTo>
                <a:cubicBezTo>
                  <a:pt x="49" y="51"/>
                  <a:pt x="44" y="53"/>
                  <a:pt x="39" y="53"/>
                </a:cubicBezTo>
                <a:cubicBezTo>
                  <a:pt x="39" y="53"/>
                  <a:pt x="39" y="53"/>
                  <a:pt x="39" y="53"/>
                </a:cubicBezTo>
                <a:cubicBezTo>
                  <a:pt x="34" y="53"/>
                  <a:pt x="29" y="51"/>
                  <a:pt x="26" y="47"/>
                </a:cubicBezTo>
                <a:cubicBezTo>
                  <a:pt x="24" y="44"/>
                  <a:pt x="22" y="40"/>
                  <a:pt x="21" y="36"/>
                </a:cubicBezTo>
                <a:close/>
                <a:moveTo>
                  <a:pt x="13" y="107"/>
                </a:moveTo>
                <a:cubicBezTo>
                  <a:pt x="67" y="107"/>
                  <a:pt x="67" y="107"/>
                  <a:pt x="67" y="107"/>
                </a:cubicBezTo>
                <a:cubicBezTo>
                  <a:pt x="64" y="112"/>
                  <a:pt x="64" y="112"/>
                  <a:pt x="64" y="112"/>
                </a:cubicBezTo>
                <a:cubicBezTo>
                  <a:pt x="16" y="112"/>
                  <a:pt x="16" y="112"/>
                  <a:pt x="16" y="112"/>
                </a:cubicBezTo>
                <a:cubicBezTo>
                  <a:pt x="13" y="107"/>
                  <a:pt x="13" y="107"/>
                  <a:pt x="13" y="107"/>
                </a:cubicBezTo>
                <a:close/>
                <a:moveTo>
                  <a:pt x="70" y="67"/>
                </a:moveTo>
                <a:cubicBezTo>
                  <a:pt x="76" y="90"/>
                  <a:pt x="76" y="90"/>
                  <a:pt x="76" y="90"/>
                </a:cubicBezTo>
                <a:cubicBezTo>
                  <a:pt x="78" y="98"/>
                  <a:pt x="77" y="103"/>
                  <a:pt x="68" y="103"/>
                </a:cubicBezTo>
                <a:cubicBezTo>
                  <a:pt x="66" y="103"/>
                  <a:pt x="66" y="103"/>
                  <a:pt x="66" y="103"/>
                </a:cubicBezTo>
                <a:cubicBezTo>
                  <a:pt x="66" y="72"/>
                  <a:pt x="66" y="72"/>
                  <a:pt x="66" y="72"/>
                </a:cubicBezTo>
                <a:cubicBezTo>
                  <a:pt x="42" y="72"/>
                  <a:pt x="42" y="72"/>
                  <a:pt x="42" y="72"/>
                </a:cubicBezTo>
                <a:cubicBezTo>
                  <a:pt x="49" y="56"/>
                  <a:pt x="49" y="56"/>
                  <a:pt x="49" y="56"/>
                </a:cubicBezTo>
                <a:cubicBezTo>
                  <a:pt x="51" y="54"/>
                  <a:pt x="51" y="54"/>
                  <a:pt x="51" y="54"/>
                </a:cubicBezTo>
                <a:cubicBezTo>
                  <a:pt x="65" y="57"/>
                  <a:pt x="65" y="57"/>
                  <a:pt x="65" y="57"/>
                </a:cubicBezTo>
                <a:cubicBezTo>
                  <a:pt x="66" y="57"/>
                  <a:pt x="66" y="57"/>
                  <a:pt x="66" y="57"/>
                </a:cubicBezTo>
                <a:cubicBezTo>
                  <a:pt x="66" y="58"/>
                  <a:pt x="66" y="58"/>
                  <a:pt x="66" y="58"/>
                </a:cubicBezTo>
                <a:cubicBezTo>
                  <a:pt x="68" y="61"/>
                  <a:pt x="69" y="64"/>
                  <a:pt x="70" y="67"/>
                </a:cubicBezTo>
                <a:cubicBezTo>
                  <a:pt x="70" y="67"/>
                  <a:pt x="70" y="67"/>
                  <a:pt x="70" y="67"/>
                </a:cubicBezTo>
                <a:close/>
                <a:moveTo>
                  <a:pt x="14" y="103"/>
                </a:moveTo>
                <a:cubicBezTo>
                  <a:pt x="11" y="103"/>
                  <a:pt x="11" y="103"/>
                  <a:pt x="11" y="103"/>
                </a:cubicBezTo>
                <a:cubicBezTo>
                  <a:pt x="1" y="103"/>
                  <a:pt x="0" y="98"/>
                  <a:pt x="3" y="90"/>
                </a:cubicBezTo>
                <a:cubicBezTo>
                  <a:pt x="9" y="67"/>
                  <a:pt x="9" y="67"/>
                  <a:pt x="9" y="67"/>
                </a:cubicBezTo>
                <a:cubicBezTo>
                  <a:pt x="9" y="63"/>
                  <a:pt x="11" y="60"/>
                  <a:pt x="14" y="58"/>
                </a:cubicBezTo>
                <a:cubicBezTo>
                  <a:pt x="14" y="57"/>
                  <a:pt x="14" y="57"/>
                  <a:pt x="14" y="57"/>
                </a:cubicBezTo>
                <a:cubicBezTo>
                  <a:pt x="14" y="57"/>
                  <a:pt x="14" y="57"/>
                  <a:pt x="14" y="57"/>
                </a:cubicBezTo>
                <a:cubicBezTo>
                  <a:pt x="28" y="54"/>
                  <a:pt x="28" y="54"/>
                  <a:pt x="28" y="54"/>
                </a:cubicBezTo>
                <a:cubicBezTo>
                  <a:pt x="30" y="56"/>
                  <a:pt x="30" y="56"/>
                  <a:pt x="30" y="56"/>
                </a:cubicBezTo>
                <a:cubicBezTo>
                  <a:pt x="38" y="72"/>
                  <a:pt x="38" y="72"/>
                  <a:pt x="38" y="72"/>
                </a:cubicBezTo>
                <a:cubicBezTo>
                  <a:pt x="14" y="72"/>
                  <a:pt x="14" y="72"/>
                  <a:pt x="14" y="72"/>
                </a:cubicBezTo>
                <a:lnTo>
                  <a:pt x="14" y="103"/>
                </a:lnTo>
                <a:close/>
              </a:path>
            </a:pathLst>
          </a:custGeom>
          <a:solidFill>
            <a:schemeClr val="bg2">
              <a:lumMod val="40000"/>
              <a:lumOff val="60000"/>
            </a:schemeClr>
          </a:solidFill>
          <a:ln>
            <a:noFill/>
          </a:ln>
          <a:extLst/>
        </p:spPr>
        <p:txBody>
          <a:bodyPr anchor="ct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endParaRPr lang="zh-CN" altLang="en-US"/>
          </a:p>
        </p:txBody>
      </p:sp>
      <p:sp>
        <p:nvSpPr>
          <p:cNvPr id="49" name="TextBox 48"/>
          <p:cNvSpPr txBox="1"/>
          <p:nvPr/>
        </p:nvSpPr>
        <p:spPr>
          <a:xfrm>
            <a:off x="3517490" y="3923613"/>
            <a:ext cx="1169902" cy="230832"/>
          </a:xfrm>
          <a:prstGeom prst="rect">
            <a:avLst/>
          </a:prstGeom>
          <a:noFill/>
        </p:spPr>
        <p:txBody>
          <a:bodyPr wrap="square" rtlCol="0">
            <a:spAutoFit/>
          </a:bodyPr>
          <a:lstStyle/>
          <a:p>
            <a:r>
              <a:rPr lang="zh-CN" altLang="en-US" sz="900" dirty="0">
                <a:latin typeface="+mn-ea"/>
              </a:rPr>
              <a:t>各</a:t>
            </a:r>
            <a:r>
              <a:rPr lang="zh-CN" altLang="en-US" sz="900" dirty="0" smtClean="0">
                <a:latin typeface="+mn-ea"/>
              </a:rPr>
              <a:t>类文件</a:t>
            </a:r>
            <a:r>
              <a:rPr lang="en-US" altLang="zh-CN" sz="900" dirty="0" smtClean="0">
                <a:latin typeface="+mn-ea"/>
              </a:rPr>
              <a:t>…</a:t>
            </a:r>
            <a:endParaRPr lang="zh-CN" altLang="en-US" sz="900" dirty="0">
              <a:latin typeface="+mn-ea"/>
            </a:endParaRPr>
          </a:p>
        </p:txBody>
      </p:sp>
      <p:sp>
        <p:nvSpPr>
          <p:cNvPr id="50" name="TextBox 49"/>
          <p:cNvSpPr txBox="1"/>
          <p:nvPr/>
        </p:nvSpPr>
        <p:spPr>
          <a:xfrm rot="4362674">
            <a:off x="4397491" y="3422904"/>
            <a:ext cx="1169902" cy="230832"/>
          </a:xfrm>
          <a:prstGeom prst="rect">
            <a:avLst/>
          </a:prstGeom>
          <a:noFill/>
        </p:spPr>
        <p:txBody>
          <a:bodyPr wrap="square" rtlCol="0">
            <a:spAutoFit/>
          </a:bodyPr>
          <a:lstStyle/>
          <a:p>
            <a:r>
              <a:rPr lang="zh-CN" altLang="en-US" sz="900" dirty="0" smtClean="0">
                <a:solidFill>
                  <a:srgbClr val="FF0000"/>
                </a:solidFill>
                <a:latin typeface="+mn-ea"/>
              </a:rPr>
              <a:t>非</a:t>
            </a:r>
            <a:r>
              <a:rPr lang="zh-CN" altLang="en-US" sz="900" dirty="0">
                <a:solidFill>
                  <a:srgbClr val="FF0000"/>
                </a:solidFill>
                <a:latin typeface="+mn-ea"/>
              </a:rPr>
              <a:t>法</a:t>
            </a:r>
            <a:r>
              <a:rPr lang="zh-CN" altLang="en-US" sz="900" dirty="0" smtClean="0">
                <a:solidFill>
                  <a:srgbClr val="FF0000"/>
                </a:solidFill>
                <a:latin typeface="+mn-ea"/>
              </a:rPr>
              <a:t>访问</a:t>
            </a:r>
            <a:endParaRPr lang="zh-CN" altLang="en-US" sz="900" dirty="0">
              <a:solidFill>
                <a:srgbClr val="FF0000"/>
              </a:solidFill>
              <a:latin typeface="+mn-ea"/>
            </a:endParaRPr>
          </a:p>
        </p:txBody>
      </p:sp>
      <p:sp>
        <p:nvSpPr>
          <p:cNvPr id="51" name="任意多边形 50"/>
          <p:cNvSpPr/>
          <p:nvPr/>
        </p:nvSpPr>
        <p:spPr>
          <a:xfrm flipH="1" flipV="1">
            <a:off x="1629192" y="2755718"/>
            <a:ext cx="2617728" cy="162162"/>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cxnSp>
        <p:nvCxnSpPr>
          <p:cNvPr id="52" name="直接箭头连接符 51"/>
          <p:cNvCxnSpPr/>
          <p:nvPr/>
        </p:nvCxnSpPr>
        <p:spPr>
          <a:xfrm>
            <a:off x="4535128" y="2660197"/>
            <a:ext cx="586498" cy="2034695"/>
          </a:xfrm>
          <a:prstGeom prst="straightConnector1">
            <a:avLst/>
          </a:prstGeom>
          <a:ln w="6350">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53" name="Picture 2" descr="C:\迪普科技\资料\pic\图标\266-ioga.png"/>
          <p:cNvPicPr>
            <a:picLocks noChangeAspect="1" noChangeArrowheads="1"/>
          </p:cNvPicPr>
          <p:nvPr/>
        </p:nvPicPr>
        <p:blipFill>
          <a:blip r:embed="rId10" cstate="print">
            <a:biLevel thresh="25000"/>
            <a:extLst>
              <a:ext uri="{28A0092B-C50C-407E-A947-70E740481C1C}">
                <a14:useLocalDpi xmlns:a14="http://schemas.microsoft.com/office/drawing/2010/main" val="0"/>
              </a:ext>
            </a:extLst>
          </a:blip>
          <a:srcRect/>
          <a:stretch>
            <a:fillRect/>
          </a:stretch>
        </p:blipFill>
        <p:spPr bwMode="auto">
          <a:xfrm>
            <a:off x="991733" y="1381792"/>
            <a:ext cx="620572" cy="620572"/>
          </a:xfrm>
          <a:prstGeom prst="rect">
            <a:avLst/>
          </a:prstGeom>
          <a:noFill/>
          <a:extLst>
            <a:ext uri="{909E8E84-426E-40DD-AFC4-6F175D3DCCD1}">
              <a14:hiddenFill xmlns:a14="http://schemas.microsoft.com/office/drawing/2010/main">
                <a:solidFill>
                  <a:srgbClr val="FFFFFF"/>
                </a:solidFill>
              </a14:hiddenFill>
            </a:ext>
          </a:extLst>
        </p:spPr>
      </p:pic>
      <p:sp>
        <p:nvSpPr>
          <p:cNvPr id="54" name="标题 1"/>
          <p:cNvSpPr txBox="1">
            <a:spLocks/>
          </p:cNvSpPr>
          <p:nvPr/>
        </p:nvSpPr>
        <p:spPr>
          <a:xfrm>
            <a:off x="152400" y="116013"/>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安全现状</a:t>
            </a:r>
            <a:endParaRPr lang="zh-CN" altLang="en-US" dirty="0"/>
          </a:p>
        </p:txBody>
      </p:sp>
    </p:spTree>
    <p:extLst>
      <p:ext uri="{BB962C8B-B14F-4D97-AF65-F5344CB8AC3E}">
        <p14:creationId xmlns:p14="http://schemas.microsoft.com/office/powerpoint/2010/main" val="423524935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迪普科技解决</a:t>
            </a:r>
            <a:r>
              <a:rPr lang="zh-CN" altLang="en-US" dirty="0"/>
              <a:t>之道</a:t>
            </a:r>
          </a:p>
        </p:txBody>
      </p:sp>
    </p:spTree>
    <p:extLst>
      <p:ext uri="{BB962C8B-B14F-4D97-AF65-F5344CB8AC3E}">
        <p14:creationId xmlns:p14="http://schemas.microsoft.com/office/powerpoint/2010/main" val="345726169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图片 16"/>
          <p:cNvPicPr>
            <a:picLocks noChangeAspect="1"/>
          </p:cNvPicPr>
          <p:nvPr/>
        </p:nvPicPr>
        <p:blipFill rotWithShape="1">
          <a:blip r:embed="rId3" cstate="print">
            <a:extLst>
              <a:ext uri="{28A0092B-C50C-407E-A947-70E740481C1C}">
                <a14:useLocalDpi xmlns:a14="http://schemas.microsoft.com/office/drawing/2010/main" val="0"/>
              </a:ext>
            </a:extLst>
          </a:blip>
          <a:srcRect l="3918" t="22375" r="6435" b="32711"/>
          <a:stretch/>
        </p:blipFill>
        <p:spPr>
          <a:xfrm>
            <a:off x="466457" y="2601189"/>
            <a:ext cx="3295017" cy="1409649"/>
          </a:xfrm>
          <a:prstGeom prst="rect">
            <a:avLst/>
          </a:prstGeom>
        </p:spPr>
      </p:pic>
      <p:pic>
        <p:nvPicPr>
          <p:cNvPr id="15" name="Picture 7"/>
          <p:cNvPicPr>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4969911" y="2654551"/>
            <a:ext cx="2240428" cy="122348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p:spPr>
      </p:pic>
      <p:sp>
        <p:nvSpPr>
          <p:cNvPr id="16" name="矩形 15"/>
          <p:cNvSpPr/>
          <p:nvPr/>
        </p:nvSpPr>
        <p:spPr>
          <a:xfrm>
            <a:off x="3962914" y="1070432"/>
            <a:ext cx="4254422" cy="824136"/>
          </a:xfrm>
          <a:prstGeom prst="rect">
            <a:avLst/>
          </a:prstGeom>
        </p:spPr>
        <p:txBody>
          <a:bodyPr wrap="square">
            <a:spAutoFit/>
          </a:bodyPr>
          <a:lstStyle/>
          <a:p>
            <a:pPr marL="0" lvl="1" algn="ctr" fontAlgn="base">
              <a:lnSpc>
                <a:spcPct val="200000"/>
              </a:lnSpc>
              <a:spcBef>
                <a:spcPct val="0"/>
              </a:spcBef>
              <a:spcAft>
                <a:spcPct val="0"/>
              </a:spcAft>
            </a:pPr>
            <a:r>
              <a:rPr lang="zh-CN" altLang="en-US" sz="2800" b="1" dirty="0">
                <a:solidFill>
                  <a:srgbClr val="FFFF00"/>
                </a:solidFill>
                <a:latin typeface="微软雅黑" panose="020B0503020204020204" pitchFamily="34" charset="-122"/>
              </a:rPr>
              <a:t>全网安全联动</a:t>
            </a:r>
            <a:endParaRPr lang="en-US" altLang="zh-CN" sz="2800" b="1" dirty="0">
              <a:solidFill>
                <a:srgbClr val="FFFF00"/>
              </a:solidFill>
              <a:latin typeface="微软雅黑" panose="020B0503020204020204" pitchFamily="34" charset="-122"/>
            </a:endParaRPr>
          </a:p>
        </p:txBody>
      </p:sp>
      <p:pic>
        <p:nvPicPr>
          <p:cNvPr id="18" name="图片 17"/>
          <p:cNvPicPr>
            <a:picLocks noChangeAspect="1"/>
          </p:cNvPicPr>
          <p:nvPr/>
        </p:nvPicPr>
        <p:blipFill>
          <a:blip r:embed="rId5"/>
          <a:stretch>
            <a:fillRect/>
          </a:stretch>
        </p:blipFill>
        <p:spPr>
          <a:xfrm>
            <a:off x="8998241" y="2725316"/>
            <a:ext cx="1296144" cy="1161396"/>
          </a:xfrm>
          <a:prstGeom prst="rect">
            <a:avLst/>
          </a:prstGeom>
        </p:spPr>
      </p:pic>
      <p:sp>
        <p:nvSpPr>
          <p:cNvPr id="19" name="文本框 18"/>
          <p:cNvSpPr txBox="1"/>
          <p:nvPr/>
        </p:nvSpPr>
        <p:spPr>
          <a:xfrm>
            <a:off x="3761474" y="2893886"/>
            <a:ext cx="608769" cy="646331"/>
          </a:xfrm>
          <a:prstGeom prst="rect">
            <a:avLst/>
          </a:prstGeom>
          <a:noFill/>
        </p:spPr>
        <p:txBody>
          <a:bodyPr wrap="square" rtlCol="0">
            <a:spAutoFit/>
          </a:bodyPr>
          <a:lstStyle/>
          <a:p>
            <a:pPr fontAlgn="base">
              <a:spcBef>
                <a:spcPct val="0"/>
              </a:spcBef>
              <a:spcAft>
                <a:spcPct val="0"/>
              </a:spcAft>
            </a:pPr>
            <a:r>
              <a:rPr lang="en-US" altLang="zh-CN" sz="3600" b="1" dirty="0">
                <a:latin typeface="微软雅黑" panose="020B0503020204020204" pitchFamily="34" charset="-122"/>
              </a:rPr>
              <a:t>+</a:t>
            </a:r>
            <a:endParaRPr lang="zh-CN" altLang="en-US" sz="3600" b="1" dirty="0">
              <a:latin typeface="微软雅黑" panose="020B0503020204020204" pitchFamily="34" charset="-122"/>
            </a:endParaRPr>
          </a:p>
        </p:txBody>
      </p:sp>
      <p:sp>
        <p:nvSpPr>
          <p:cNvPr id="20" name="文本框 19"/>
          <p:cNvSpPr txBox="1"/>
          <p:nvPr/>
        </p:nvSpPr>
        <p:spPr>
          <a:xfrm>
            <a:off x="7980282" y="2893886"/>
            <a:ext cx="608769" cy="646331"/>
          </a:xfrm>
          <a:prstGeom prst="rect">
            <a:avLst/>
          </a:prstGeom>
          <a:noFill/>
        </p:spPr>
        <p:txBody>
          <a:bodyPr wrap="square" rtlCol="0">
            <a:spAutoFit/>
          </a:bodyPr>
          <a:lstStyle/>
          <a:p>
            <a:pPr fontAlgn="base">
              <a:spcBef>
                <a:spcPct val="0"/>
              </a:spcBef>
              <a:spcAft>
                <a:spcPct val="0"/>
              </a:spcAft>
            </a:pPr>
            <a:r>
              <a:rPr lang="en-US" altLang="zh-CN" sz="3600" b="1" dirty="0">
                <a:latin typeface="微软雅黑" panose="020B0503020204020204" pitchFamily="34" charset="-122"/>
              </a:rPr>
              <a:t>+</a:t>
            </a:r>
            <a:endParaRPr lang="zh-CN" altLang="en-US" sz="3600" b="1" dirty="0">
              <a:latin typeface="微软雅黑" panose="020B0503020204020204" pitchFamily="34" charset="-122"/>
            </a:endParaRPr>
          </a:p>
        </p:txBody>
      </p:sp>
      <p:sp>
        <p:nvSpPr>
          <p:cNvPr id="21" name="矩形 20"/>
          <p:cNvSpPr/>
          <p:nvPr/>
        </p:nvSpPr>
        <p:spPr>
          <a:xfrm>
            <a:off x="1527411" y="4167891"/>
            <a:ext cx="1210588" cy="400110"/>
          </a:xfrm>
          <a:prstGeom prst="rect">
            <a:avLst/>
          </a:prstGeom>
        </p:spPr>
        <p:txBody>
          <a:bodyPr wrap="none">
            <a:spAutoFit/>
          </a:bodyPr>
          <a:lstStyle/>
          <a:p>
            <a:pPr fontAlgn="base">
              <a:spcBef>
                <a:spcPct val="0"/>
              </a:spcBef>
              <a:spcAft>
                <a:spcPct val="0"/>
              </a:spcAft>
            </a:pPr>
            <a:r>
              <a:rPr lang="zh-CN" altLang="en-US" sz="2000" b="1" dirty="0" smtClean="0">
                <a:solidFill>
                  <a:srgbClr val="FFFF00"/>
                </a:solidFill>
                <a:latin typeface="微软雅黑" panose="020B0503020204020204" pitchFamily="34" charset="-122"/>
              </a:rPr>
              <a:t>安全</a:t>
            </a:r>
            <a:r>
              <a:rPr lang="zh-CN" altLang="en-US" sz="2000" b="1" dirty="0">
                <a:solidFill>
                  <a:srgbClr val="FFFF00"/>
                </a:solidFill>
                <a:latin typeface="微软雅黑" panose="020B0503020204020204" pitchFamily="34" charset="-122"/>
              </a:rPr>
              <a:t>产品</a:t>
            </a:r>
            <a:endParaRPr lang="zh-CN" altLang="en-US" sz="2000" dirty="0">
              <a:solidFill>
                <a:srgbClr val="FFFF00"/>
              </a:solidFill>
              <a:ea typeface="宋体" charset="-122"/>
            </a:endParaRPr>
          </a:p>
        </p:txBody>
      </p:sp>
      <p:sp>
        <p:nvSpPr>
          <p:cNvPr id="22" name="矩形 21"/>
          <p:cNvSpPr/>
          <p:nvPr/>
        </p:nvSpPr>
        <p:spPr>
          <a:xfrm>
            <a:off x="4715389" y="4167891"/>
            <a:ext cx="2749472" cy="400110"/>
          </a:xfrm>
          <a:prstGeom prst="rect">
            <a:avLst/>
          </a:prstGeom>
        </p:spPr>
        <p:txBody>
          <a:bodyPr wrap="none">
            <a:spAutoFit/>
          </a:bodyPr>
          <a:lstStyle/>
          <a:p>
            <a:pPr algn="ctr" fontAlgn="base">
              <a:spcBef>
                <a:spcPct val="0"/>
              </a:spcBef>
              <a:spcAft>
                <a:spcPct val="0"/>
              </a:spcAft>
            </a:pPr>
            <a:r>
              <a:rPr lang="zh-CN" altLang="en-US" sz="2000" b="1" dirty="0" smtClean="0">
                <a:solidFill>
                  <a:srgbClr val="FFFF00"/>
                </a:solidFill>
                <a:latin typeface="微软雅黑" panose="020B0503020204020204" pitchFamily="34" charset="-122"/>
              </a:rPr>
              <a:t>安全威胁态势感知平台</a:t>
            </a:r>
            <a:endParaRPr lang="zh-CN" altLang="en-US" sz="2000" dirty="0">
              <a:solidFill>
                <a:srgbClr val="FFFF00"/>
              </a:solidFill>
              <a:ea typeface="宋体" charset="-122"/>
            </a:endParaRPr>
          </a:p>
        </p:txBody>
      </p:sp>
      <p:sp>
        <p:nvSpPr>
          <p:cNvPr id="23" name="矩形 22"/>
          <p:cNvSpPr/>
          <p:nvPr/>
        </p:nvSpPr>
        <p:spPr>
          <a:xfrm>
            <a:off x="9041019" y="4167891"/>
            <a:ext cx="1210588" cy="400110"/>
          </a:xfrm>
          <a:prstGeom prst="rect">
            <a:avLst/>
          </a:prstGeom>
        </p:spPr>
        <p:txBody>
          <a:bodyPr wrap="none">
            <a:spAutoFit/>
          </a:bodyPr>
          <a:lstStyle/>
          <a:p>
            <a:pPr fontAlgn="base">
              <a:spcBef>
                <a:spcPct val="0"/>
              </a:spcBef>
              <a:spcAft>
                <a:spcPct val="0"/>
              </a:spcAft>
            </a:pPr>
            <a:r>
              <a:rPr lang="zh-CN" altLang="en-US" sz="2000" b="1" dirty="0">
                <a:solidFill>
                  <a:srgbClr val="FFFF00"/>
                </a:solidFill>
                <a:latin typeface="微软雅黑" panose="020B0503020204020204" pitchFamily="34" charset="-122"/>
              </a:rPr>
              <a:t>安全服务</a:t>
            </a:r>
            <a:endParaRPr lang="zh-CN" altLang="en-US" sz="2000" dirty="0">
              <a:solidFill>
                <a:srgbClr val="FFFF00"/>
              </a:solidFill>
              <a:ea typeface="宋体" charset="-122"/>
            </a:endParaRPr>
          </a:p>
        </p:txBody>
      </p:sp>
      <p:sp>
        <p:nvSpPr>
          <p:cNvPr id="24" name="文本框 23"/>
          <p:cNvSpPr txBox="1"/>
          <p:nvPr/>
        </p:nvSpPr>
        <p:spPr>
          <a:xfrm>
            <a:off x="5791615" y="1892484"/>
            <a:ext cx="608769" cy="646331"/>
          </a:xfrm>
          <a:prstGeom prst="rect">
            <a:avLst/>
          </a:prstGeom>
          <a:noFill/>
        </p:spPr>
        <p:txBody>
          <a:bodyPr wrap="square" rtlCol="0">
            <a:spAutoFit/>
          </a:bodyPr>
          <a:lstStyle/>
          <a:p>
            <a:pPr algn="ctr" fontAlgn="base">
              <a:spcBef>
                <a:spcPct val="0"/>
              </a:spcBef>
              <a:spcAft>
                <a:spcPct val="0"/>
              </a:spcAft>
            </a:pPr>
            <a:r>
              <a:rPr lang="en-US" altLang="zh-CN" sz="3600" b="1" dirty="0">
                <a:latin typeface="微软雅黑" panose="020B0503020204020204" pitchFamily="34" charset="-122"/>
              </a:rPr>
              <a:t>=</a:t>
            </a:r>
            <a:endParaRPr lang="zh-CN" altLang="en-US" sz="3600" b="1" dirty="0">
              <a:latin typeface="微软雅黑" panose="020B0503020204020204" pitchFamily="34" charset="-122"/>
            </a:endParaRPr>
          </a:p>
        </p:txBody>
      </p:sp>
      <p:sp>
        <p:nvSpPr>
          <p:cNvPr id="25" name="TextBox 17"/>
          <p:cNvSpPr txBox="1"/>
          <p:nvPr/>
        </p:nvSpPr>
        <p:spPr>
          <a:xfrm>
            <a:off x="1093710" y="5145071"/>
            <a:ext cx="9395810" cy="846386"/>
          </a:xfrm>
          <a:prstGeom prst="rect">
            <a:avLst/>
          </a:prstGeom>
          <a:noFill/>
        </p:spPr>
        <p:txBody>
          <a:bodyPr wrap="square" rtlCol="0">
            <a:spAutoFit/>
          </a:bodyPr>
          <a:lstStyle/>
          <a:p>
            <a:pPr marL="285750" lvl="1" indent="-285750" fontAlgn="base">
              <a:lnSpc>
                <a:spcPct val="150000"/>
              </a:lnSpc>
              <a:spcBef>
                <a:spcPct val="0"/>
              </a:spcBef>
              <a:spcAft>
                <a:spcPct val="0"/>
              </a:spcAft>
              <a:buFont typeface="Wingdings" panose="05000000000000000000" pitchFamily="2" charset="2"/>
              <a:buChar char="n"/>
            </a:pPr>
            <a:r>
              <a:rPr lang="zh-CN" altLang="en-US" sz="1400" b="1" dirty="0" smtClean="0">
                <a:latin typeface="微软雅黑" panose="020B0503020204020204" pitchFamily="34" charset="-122"/>
              </a:rPr>
              <a:t>基于</a:t>
            </a:r>
            <a:r>
              <a:rPr lang="zh-CN" altLang="en-US" sz="1400" b="1" dirty="0">
                <a:latin typeface="微软雅黑" panose="020B0503020204020204" pitchFamily="34" charset="-122"/>
              </a:rPr>
              <a:t>大数据分析引擎，把碎片化的日志信息进行</a:t>
            </a:r>
            <a:r>
              <a:rPr lang="zh-CN" altLang="en-US" sz="1400" b="1" dirty="0" smtClean="0">
                <a:latin typeface="微软雅黑" panose="020B0503020204020204" pitchFamily="34" charset="-122"/>
              </a:rPr>
              <a:t>还原、关联</a:t>
            </a:r>
            <a:r>
              <a:rPr lang="zh-CN" altLang="en-US" sz="1400" b="1" dirty="0">
                <a:latin typeface="微软雅黑" panose="020B0503020204020204" pitchFamily="34" charset="-122"/>
              </a:rPr>
              <a:t>分析，并与现网设备进行联动，大幅提升防护</a:t>
            </a:r>
            <a:r>
              <a:rPr lang="zh-CN" altLang="en-US" sz="1400" b="1" dirty="0" smtClean="0">
                <a:latin typeface="微软雅黑" panose="020B0503020204020204" pitchFamily="34" charset="-122"/>
              </a:rPr>
              <a:t>效率。</a:t>
            </a:r>
            <a:endParaRPr lang="en-US" altLang="zh-CN" sz="1400" b="1" dirty="0">
              <a:latin typeface="微软雅黑" panose="020B0503020204020204" pitchFamily="34" charset="-122"/>
            </a:endParaRPr>
          </a:p>
          <a:p>
            <a:pPr marL="285750" lvl="1" indent="-285750" fontAlgn="base">
              <a:lnSpc>
                <a:spcPct val="200000"/>
              </a:lnSpc>
              <a:spcBef>
                <a:spcPct val="0"/>
              </a:spcBef>
              <a:spcAft>
                <a:spcPct val="0"/>
              </a:spcAft>
              <a:buFont typeface="Wingdings" panose="05000000000000000000" pitchFamily="2" charset="2"/>
              <a:buChar char="n"/>
            </a:pPr>
            <a:r>
              <a:rPr lang="zh-CN" altLang="en-US" sz="1400" b="1" dirty="0">
                <a:latin typeface="微软雅黑" panose="020B0503020204020204" pitchFamily="34" charset="-122"/>
              </a:rPr>
              <a:t>提供人工的安全威胁隐患排查及保障服务，确保威胁无处</a:t>
            </a:r>
            <a:r>
              <a:rPr lang="zh-CN" altLang="en-US" sz="1400" b="1" dirty="0" smtClean="0">
                <a:latin typeface="微软雅黑" panose="020B0503020204020204" pitchFamily="34" charset="-122"/>
              </a:rPr>
              <a:t>遁形。</a:t>
            </a:r>
            <a:endParaRPr lang="en-US" altLang="zh-CN" sz="1400" b="1" dirty="0" smtClean="0">
              <a:latin typeface="微软雅黑" panose="020B0503020204020204" pitchFamily="34" charset="-122"/>
            </a:endParaRPr>
          </a:p>
        </p:txBody>
      </p:sp>
      <p:sp>
        <p:nvSpPr>
          <p:cNvPr id="14" name="标题 1"/>
          <p:cNvSpPr txBox="1">
            <a:spLocks/>
          </p:cNvSpPr>
          <p:nvPr/>
        </p:nvSpPr>
        <p:spPr>
          <a:xfrm>
            <a:off x="152400" y="154920"/>
            <a:ext cx="11815482"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a:t>安全威胁态势感知解决方案</a:t>
            </a:r>
          </a:p>
        </p:txBody>
      </p:sp>
    </p:spTree>
    <p:extLst>
      <p:ext uri="{BB962C8B-B14F-4D97-AF65-F5344CB8AC3E}">
        <p14:creationId xmlns:p14="http://schemas.microsoft.com/office/powerpoint/2010/main" val="321062561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5" name="组合 264"/>
          <p:cNvGrpSpPr/>
          <p:nvPr/>
        </p:nvGrpSpPr>
        <p:grpSpPr>
          <a:xfrm>
            <a:off x="1987062" y="908720"/>
            <a:ext cx="8223815" cy="5360785"/>
            <a:chOff x="1579226" y="908720"/>
            <a:chExt cx="8223815" cy="5360785"/>
          </a:xfrm>
        </p:grpSpPr>
        <p:sp>
          <p:nvSpPr>
            <p:cNvPr id="176" name="矩形 69"/>
            <p:cNvSpPr>
              <a:spLocks noChangeArrowheads="1"/>
            </p:cNvSpPr>
            <p:nvPr/>
          </p:nvSpPr>
          <p:spPr bwMode="auto">
            <a:xfrm>
              <a:off x="2541940" y="3428083"/>
              <a:ext cx="5695950" cy="384175"/>
            </a:xfrm>
            <a:prstGeom prst="rect">
              <a:avLst/>
            </a:prstGeom>
            <a:noFill/>
            <a:ln w="9525"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r>
                <a:rPr lang="zh-CN" altLang="en-US" sz="900">
                  <a:latin typeface="微软雅黑" panose="020B0503020204020204" pitchFamily="34" charset="-122"/>
                  <a:ea typeface="微软雅黑" panose="020B0503020204020204" pitchFamily="34" charset="-122"/>
                </a:rPr>
                <a:t>数据接口</a:t>
              </a:r>
              <a:endParaRPr lang="en-US" altLang="zh-CN" sz="900">
                <a:latin typeface="微软雅黑" panose="020B0503020204020204" pitchFamily="34" charset="-122"/>
                <a:ea typeface="微软雅黑" panose="020B0503020204020204" pitchFamily="34" charset="-122"/>
              </a:endParaRPr>
            </a:p>
          </p:txBody>
        </p:sp>
        <p:sp>
          <p:nvSpPr>
            <p:cNvPr id="177" name="矩形 176"/>
            <p:cNvSpPr/>
            <p:nvPr/>
          </p:nvSpPr>
          <p:spPr bwMode="auto">
            <a:xfrm>
              <a:off x="5097815" y="5214938"/>
              <a:ext cx="955675" cy="239712"/>
            </a:xfrm>
            <a:prstGeom prst="rect">
              <a:avLst/>
            </a:prstGeom>
            <a:solidFill>
              <a:srgbClr val="0070C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网络流量数据</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78" name="矩形 177"/>
            <p:cNvSpPr/>
            <p:nvPr/>
          </p:nvSpPr>
          <p:spPr bwMode="auto">
            <a:xfrm>
              <a:off x="6126515" y="5214938"/>
              <a:ext cx="955675" cy="239712"/>
            </a:xfrm>
            <a:prstGeom prst="rect">
              <a:avLst/>
            </a:prstGeom>
            <a:solidFill>
              <a:srgbClr val="0070C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安全日志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79" name="矩形 178"/>
            <p:cNvSpPr/>
            <p:nvPr/>
          </p:nvSpPr>
          <p:spPr bwMode="auto">
            <a:xfrm>
              <a:off x="5097815" y="5556250"/>
              <a:ext cx="955675" cy="238125"/>
            </a:xfrm>
            <a:prstGeom prst="rect">
              <a:avLst/>
            </a:prstGeom>
            <a:solidFill>
              <a:srgbClr val="0070C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安全会话日志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80" name="矩形 179"/>
            <p:cNvSpPr/>
            <p:nvPr/>
          </p:nvSpPr>
          <p:spPr bwMode="auto">
            <a:xfrm>
              <a:off x="6126515" y="5556250"/>
              <a:ext cx="955675" cy="238125"/>
            </a:xfrm>
            <a:prstGeom prst="rect">
              <a:avLst/>
            </a:prstGeom>
            <a:solidFill>
              <a:srgbClr val="0070C0"/>
            </a:solid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会话日志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81" name="矩形 180"/>
            <p:cNvSpPr/>
            <p:nvPr/>
          </p:nvSpPr>
          <p:spPr bwMode="auto">
            <a:xfrm>
              <a:off x="4962878" y="4927600"/>
              <a:ext cx="2262187" cy="949325"/>
            </a:xfrm>
            <a:prstGeom prst="rect">
              <a:avLst/>
            </a:prstGeom>
            <a:noFill/>
            <a:ln w="12700">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buFont typeface="Arial" pitchFamily="34" charset="0"/>
                <a:buNone/>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2" name="矩形 181"/>
            <p:cNvSpPr/>
            <p:nvPr/>
          </p:nvSpPr>
          <p:spPr bwMode="auto">
            <a:xfrm>
              <a:off x="7512403" y="5203825"/>
              <a:ext cx="955675" cy="239713"/>
            </a:xfrm>
            <a:prstGeom prst="rect">
              <a:avLst/>
            </a:prstGeom>
            <a:solidFill>
              <a:srgbClr val="8FC54E"/>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defRPr/>
              </a:pPr>
              <a:r>
                <a:rPr lang="en-US" altLang="zh-CN" sz="900" dirty="0">
                  <a:solidFill>
                    <a:schemeClr val="tx1"/>
                  </a:solidFill>
                  <a:latin typeface="微软雅黑" panose="020B0503020204020204" pitchFamily="34" charset="-122"/>
                  <a:ea typeface="微软雅黑" panose="020B0503020204020204" pitchFamily="34" charset="-122"/>
                </a:rPr>
                <a:t>IP</a:t>
              </a:r>
              <a:r>
                <a:rPr lang="zh-CN" altLang="en-US" sz="900" dirty="0">
                  <a:solidFill>
                    <a:schemeClr val="tx1"/>
                  </a:solidFill>
                  <a:latin typeface="微软雅黑" panose="020B0503020204020204" pitchFamily="34" charset="-122"/>
                  <a:ea typeface="微软雅黑" panose="020B0503020204020204" pitchFamily="34" charset="-122"/>
                </a:rPr>
                <a:t>信誉库</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83" name="矩形 182"/>
            <p:cNvSpPr/>
            <p:nvPr/>
          </p:nvSpPr>
          <p:spPr bwMode="auto">
            <a:xfrm>
              <a:off x="8541103" y="5203825"/>
              <a:ext cx="955675" cy="239713"/>
            </a:xfrm>
            <a:prstGeom prst="rect">
              <a:avLst/>
            </a:prstGeom>
            <a:solidFill>
              <a:srgbClr val="8FC54E"/>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恶意域名库</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84" name="矩形 183"/>
            <p:cNvSpPr/>
            <p:nvPr/>
          </p:nvSpPr>
          <p:spPr bwMode="auto">
            <a:xfrm>
              <a:off x="7512403" y="5545138"/>
              <a:ext cx="955675" cy="238125"/>
            </a:xfrm>
            <a:prstGeom prst="rect">
              <a:avLst/>
            </a:prstGeom>
            <a:solidFill>
              <a:srgbClr val="8FC54E"/>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恶意</a:t>
              </a:r>
              <a:r>
                <a:rPr lang="en-US" altLang="zh-CN" sz="900">
                  <a:solidFill>
                    <a:schemeClr val="tx1"/>
                  </a:solidFill>
                  <a:latin typeface="微软雅黑" panose="020B0503020204020204" pitchFamily="34" charset="-122"/>
                  <a:ea typeface="微软雅黑" panose="020B0503020204020204" pitchFamily="34" charset="-122"/>
                </a:rPr>
                <a:t>URL</a:t>
              </a:r>
              <a:r>
                <a:rPr lang="zh-CN" altLang="en-US" sz="900">
                  <a:solidFill>
                    <a:schemeClr val="tx1"/>
                  </a:solidFill>
                  <a:latin typeface="微软雅黑" panose="020B0503020204020204" pitchFamily="34" charset="-122"/>
                  <a:ea typeface="微软雅黑" panose="020B0503020204020204" pitchFamily="34" charset="-122"/>
                </a:rPr>
                <a:t>库</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85" name="矩形 184"/>
            <p:cNvSpPr/>
            <p:nvPr/>
          </p:nvSpPr>
          <p:spPr bwMode="auto">
            <a:xfrm>
              <a:off x="8541103" y="5545138"/>
              <a:ext cx="955675" cy="238125"/>
            </a:xfrm>
            <a:prstGeom prst="rect">
              <a:avLst/>
            </a:prstGeom>
            <a:solidFill>
              <a:srgbClr val="8FC54E"/>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恶意文件</a:t>
              </a:r>
              <a:r>
                <a:rPr lang="en-US" altLang="zh-CN" sz="900" dirty="0">
                  <a:solidFill>
                    <a:schemeClr val="tx1"/>
                  </a:solidFill>
                  <a:latin typeface="微软雅黑" panose="020B0503020204020204" pitchFamily="34" charset="-122"/>
                  <a:ea typeface="微软雅黑" panose="020B0503020204020204" pitchFamily="34" charset="-122"/>
                </a:rPr>
                <a:t>Hash</a:t>
              </a:r>
            </a:p>
          </p:txBody>
        </p:sp>
        <p:sp>
          <p:nvSpPr>
            <p:cNvPr id="186" name="矩形 185"/>
            <p:cNvSpPr/>
            <p:nvPr/>
          </p:nvSpPr>
          <p:spPr bwMode="auto">
            <a:xfrm>
              <a:off x="7377465" y="4927600"/>
              <a:ext cx="2262188" cy="938213"/>
            </a:xfrm>
            <a:prstGeom prst="rect">
              <a:avLst/>
            </a:prstGeom>
            <a:noFill/>
            <a:ln w="12700">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buFont typeface="Arial" pitchFamily="34" charset="0"/>
                <a:buNone/>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87" name="矩形 50"/>
            <p:cNvSpPr>
              <a:spLocks noChangeArrowheads="1"/>
            </p:cNvSpPr>
            <p:nvPr/>
          </p:nvSpPr>
          <p:spPr bwMode="auto">
            <a:xfrm>
              <a:off x="8122661" y="4953000"/>
              <a:ext cx="76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dirty="0">
                  <a:latin typeface="微软雅黑" panose="020B0503020204020204" pitchFamily="34" charset="-122"/>
                  <a:ea typeface="微软雅黑" panose="020B0503020204020204" pitchFamily="34" charset="-122"/>
                </a:rPr>
                <a:t>第三方数据</a:t>
              </a:r>
              <a:endParaRPr lang="en-US" altLang="zh-CN" sz="900" dirty="0">
                <a:latin typeface="微软雅黑" panose="020B0503020204020204" pitchFamily="34" charset="-122"/>
                <a:ea typeface="微软雅黑" panose="020B0503020204020204" pitchFamily="34" charset="-122"/>
              </a:endParaRPr>
            </a:p>
          </p:txBody>
        </p:sp>
        <p:sp>
          <p:nvSpPr>
            <p:cNvPr id="188" name="矩形 51"/>
            <p:cNvSpPr>
              <a:spLocks noChangeArrowheads="1"/>
            </p:cNvSpPr>
            <p:nvPr/>
          </p:nvSpPr>
          <p:spPr bwMode="auto">
            <a:xfrm>
              <a:off x="5713765" y="4964113"/>
              <a:ext cx="762000" cy="23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latin typeface="微软雅黑" panose="020B0503020204020204" pitchFamily="34" charset="-122"/>
                  <a:ea typeface="微软雅黑" panose="020B0503020204020204" pitchFamily="34" charset="-122"/>
                </a:rPr>
                <a:t>安全类日志</a:t>
              </a:r>
              <a:endParaRPr lang="en-US" altLang="zh-CN" sz="900">
                <a:latin typeface="微软雅黑" panose="020B0503020204020204" pitchFamily="34" charset="-122"/>
                <a:ea typeface="微软雅黑" panose="020B0503020204020204" pitchFamily="34" charset="-122"/>
              </a:endParaRPr>
            </a:p>
          </p:txBody>
        </p:sp>
        <p:sp>
          <p:nvSpPr>
            <p:cNvPr id="189" name="矩形 188"/>
            <p:cNvSpPr/>
            <p:nvPr/>
          </p:nvSpPr>
          <p:spPr bwMode="auto">
            <a:xfrm>
              <a:off x="2683228" y="5203825"/>
              <a:ext cx="955675" cy="239713"/>
            </a:xfrm>
            <a:prstGeom prst="rect">
              <a:avLst/>
            </a:prstGeom>
            <a:solidFill>
              <a:schemeClr val="accent4">
                <a:lumMod val="5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服务器日志</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90" name="矩形 189"/>
            <p:cNvSpPr/>
            <p:nvPr/>
          </p:nvSpPr>
          <p:spPr bwMode="auto">
            <a:xfrm>
              <a:off x="3710340" y="5203825"/>
              <a:ext cx="957263" cy="239713"/>
            </a:xfrm>
            <a:prstGeom prst="rect">
              <a:avLst/>
            </a:prstGeom>
            <a:solidFill>
              <a:schemeClr val="accent4">
                <a:lumMod val="5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en-US" altLang="zh-CN" sz="900">
                  <a:solidFill>
                    <a:schemeClr val="tx1"/>
                  </a:solidFill>
                  <a:latin typeface="微软雅黑" panose="020B0503020204020204" pitchFamily="34" charset="-122"/>
                  <a:ea typeface="微软雅黑" panose="020B0503020204020204" pitchFamily="34" charset="-122"/>
                </a:rPr>
                <a:t>Web</a:t>
              </a:r>
              <a:r>
                <a:rPr lang="zh-CN" altLang="en-US" sz="900">
                  <a:solidFill>
                    <a:schemeClr val="tx1"/>
                  </a:solidFill>
                  <a:latin typeface="微软雅黑" panose="020B0503020204020204" pitchFamily="34" charset="-122"/>
                  <a:ea typeface="微软雅黑" panose="020B0503020204020204" pitchFamily="34" charset="-122"/>
                </a:rPr>
                <a:t>访问日志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1" name="矩形 190"/>
            <p:cNvSpPr/>
            <p:nvPr/>
          </p:nvSpPr>
          <p:spPr bwMode="auto">
            <a:xfrm>
              <a:off x="2683228" y="5545138"/>
              <a:ext cx="955675" cy="238125"/>
            </a:xfrm>
            <a:prstGeom prst="rect">
              <a:avLst/>
            </a:prstGeom>
            <a:solidFill>
              <a:schemeClr val="accent4">
                <a:lumMod val="5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en-US" altLang="zh-CN" sz="900">
                  <a:solidFill>
                    <a:schemeClr val="tx1"/>
                  </a:solidFill>
                  <a:latin typeface="微软雅黑" panose="020B0503020204020204" pitchFamily="34" charset="-122"/>
                  <a:ea typeface="微软雅黑" panose="020B0503020204020204" pitchFamily="34" charset="-122"/>
                </a:rPr>
                <a:t>Web</a:t>
              </a:r>
              <a:r>
                <a:rPr lang="zh-CN" altLang="en-US" sz="900">
                  <a:solidFill>
                    <a:schemeClr val="tx1"/>
                  </a:solidFill>
                  <a:latin typeface="微软雅黑" panose="020B0503020204020204" pitchFamily="34" charset="-122"/>
                  <a:ea typeface="微软雅黑" panose="020B0503020204020204" pitchFamily="34" charset="-122"/>
                </a:rPr>
                <a:t>错误日志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2" name="矩形 191"/>
            <p:cNvSpPr/>
            <p:nvPr/>
          </p:nvSpPr>
          <p:spPr bwMode="auto">
            <a:xfrm>
              <a:off x="3710340" y="5545138"/>
              <a:ext cx="957263" cy="238125"/>
            </a:xfrm>
            <a:prstGeom prst="rect">
              <a:avLst/>
            </a:prstGeom>
            <a:solidFill>
              <a:schemeClr val="accent4">
                <a:lumMod val="50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远程登录日志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3" name="矩形 192"/>
            <p:cNvSpPr/>
            <p:nvPr/>
          </p:nvSpPr>
          <p:spPr bwMode="auto">
            <a:xfrm>
              <a:off x="2548290" y="4916488"/>
              <a:ext cx="2262188" cy="949325"/>
            </a:xfrm>
            <a:prstGeom prst="rect">
              <a:avLst/>
            </a:prstGeom>
            <a:noFill/>
            <a:ln w="12700">
              <a:solidFill>
                <a:srgbClr val="FFC000"/>
              </a:solidFill>
              <a:headEnd type="none" w="med" len="med"/>
              <a:tailEnd type="none" w="med" len="med"/>
            </a:ln>
          </p:spPr>
          <p:style>
            <a:lnRef idx="2">
              <a:schemeClr val="accent1"/>
            </a:lnRef>
            <a:fillRef idx="1">
              <a:schemeClr val="lt1"/>
            </a:fillRef>
            <a:effectRef idx="0">
              <a:schemeClr val="accent1"/>
            </a:effectRef>
            <a:fontRef idx="minor">
              <a:schemeClr val="dk1"/>
            </a:fontRef>
          </p:style>
          <p:txBody>
            <a:bodyPr anchor="ctr"/>
            <a:lstStyle/>
            <a:p>
              <a:pPr>
                <a:buFont typeface="Arial" pitchFamily="34" charset="0"/>
                <a:buNone/>
                <a:defRPr/>
              </a:pPr>
              <a:endParaRPr lang="zh-CN" altLang="en-US">
                <a:solidFill>
                  <a:schemeClr val="tx1"/>
                </a:solidFill>
                <a:latin typeface="微软雅黑" panose="020B0503020204020204" pitchFamily="34" charset="-122"/>
                <a:ea typeface="微软雅黑" panose="020B0503020204020204" pitchFamily="34" charset="-122"/>
              </a:endParaRPr>
            </a:p>
          </p:txBody>
        </p:sp>
        <p:sp>
          <p:nvSpPr>
            <p:cNvPr id="194" name="矩形 57"/>
            <p:cNvSpPr>
              <a:spLocks noChangeArrowheads="1"/>
            </p:cNvSpPr>
            <p:nvPr/>
          </p:nvSpPr>
          <p:spPr bwMode="auto">
            <a:xfrm>
              <a:off x="3299178" y="4953000"/>
              <a:ext cx="762000"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lang="zh-CN" altLang="en-US" sz="900">
                  <a:latin typeface="微软雅黑" panose="020B0503020204020204" pitchFamily="34" charset="-122"/>
                  <a:ea typeface="微软雅黑" panose="020B0503020204020204" pitchFamily="34" charset="-122"/>
                </a:rPr>
                <a:t>业务类日志</a:t>
              </a:r>
              <a:endParaRPr lang="en-US" altLang="zh-CN" sz="900">
                <a:latin typeface="微软雅黑" panose="020B0503020204020204" pitchFamily="34" charset="-122"/>
                <a:ea typeface="微软雅黑" panose="020B0503020204020204" pitchFamily="34" charset="-122"/>
              </a:endParaRPr>
            </a:p>
          </p:txBody>
        </p:sp>
        <p:sp>
          <p:nvSpPr>
            <p:cNvPr id="195" name="矩形 194"/>
            <p:cNvSpPr/>
            <p:nvPr/>
          </p:nvSpPr>
          <p:spPr bwMode="auto">
            <a:xfrm>
              <a:off x="2548290" y="3945608"/>
              <a:ext cx="1800225" cy="298450"/>
            </a:xfrm>
            <a:prstGeom prst="rect">
              <a:avLst/>
            </a:prstGeom>
            <a:solidFill>
              <a:schemeClr val="accent3">
                <a:lumMod val="7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日志采集</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6" name="矩形 195"/>
            <p:cNvSpPr/>
            <p:nvPr/>
          </p:nvSpPr>
          <p:spPr bwMode="auto">
            <a:xfrm>
              <a:off x="4492978" y="3945608"/>
              <a:ext cx="1800225" cy="298450"/>
            </a:xfrm>
            <a:prstGeom prst="rect">
              <a:avLst/>
            </a:prstGeom>
            <a:solidFill>
              <a:schemeClr val="accent3">
                <a:lumMod val="7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数据处理</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7" name="矩形 196"/>
            <p:cNvSpPr/>
            <p:nvPr/>
          </p:nvSpPr>
          <p:spPr bwMode="auto">
            <a:xfrm>
              <a:off x="6436078" y="3945608"/>
              <a:ext cx="1801812" cy="298450"/>
            </a:xfrm>
            <a:prstGeom prst="rect">
              <a:avLst/>
            </a:prstGeom>
            <a:solidFill>
              <a:schemeClr val="accent3">
                <a:lumMod val="75000"/>
              </a:schemeClr>
            </a:solid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数据汇聚</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198" name="矩形 197"/>
            <p:cNvSpPr/>
            <p:nvPr/>
          </p:nvSpPr>
          <p:spPr bwMode="auto">
            <a:xfrm>
              <a:off x="8309328" y="3992321"/>
              <a:ext cx="1216025" cy="225425"/>
            </a:xfrm>
            <a:prstGeom prst="rect">
              <a:avLst/>
            </a:prstGeom>
            <a:solidFill>
              <a:schemeClr val="tx1">
                <a:lumMod val="8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defRPr/>
              </a:pPr>
              <a:r>
                <a:rPr lang="en-US" altLang="zh-CN" sz="900" dirty="0">
                  <a:latin typeface="微软雅黑" panose="020B0503020204020204" pitchFamily="34" charset="-122"/>
                  <a:ea typeface="微软雅黑" panose="020B0503020204020204" pitchFamily="34" charset="-122"/>
                </a:rPr>
                <a:t>IP</a:t>
              </a:r>
              <a:r>
                <a:rPr lang="zh-CN" altLang="en-US" sz="900" dirty="0">
                  <a:latin typeface="微软雅黑" panose="020B0503020204020204" pitchFamily="34" charset="-122"/>
                  <a:ea typeface="微软雅黑" panose="020B0503020204020204" pitchFamily="34" charset="-122"/>
                </a:rPr>
                <a:t>地理位置库</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199" name="矩形 198"/>
            <p:cNvSpPr/>
            <p:nvPr/>
          </p:nvSpPr>
          <p:spPr bwMode="auto">
            <a:xfrm>
              <a:off x="8309328" y="3723358"/>
              <a:ext cx="1216025" cy="215900"/>
            </a:xfrm>
            <a:prstGeom prst="rect">
              <a:avLst/>
            </a:prstGeom>
            <a:solidFill>
              <a:schemeClr val="tx1">
                <a:lumMod val="8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pPr>
              <a:r>
                <a:rPr lang="zh-CN" altLang="en-US" sz="900" dirty="0">
                  <a:latin typeface="微软雅黑" panose="020B0503020204020204" pitchFamily="34" charset="-122"/>
                  <a:ea typeface="微软雅黑" panose="020B0503020204020204" pitchFamily="34" charset="-122"/>
                </a:rPr>
                <a:t>业务标签管理</a:t>
              </a:r>
              <a:endParaRPr lang="en-US" altLang="zh-CN" sz="900" dirty="0">
                <a:latin typeface="微软雅黑" panose="020B0503020204020204" pitchFamily="34" charset="-122"/>
                <a:ea typeface="微软雅黑" panose="020B0503020204020204" pitchFamily="34" charset="-122"/>
              </a:endParaRPr>
            </a:p>
          </p:txBody>
        </p:sp>
        <p:sp>
          <p:nvSpPr>
            <p:cNvPr id="200" name="矩形 199"/>
            <p:cNvSpPr/>
            <p:nvPr/>
          </p:nvSpPr>
          <p:spPr bwMode="auto">
            <a:xfrm>
              <a:off x="3205515" y="3523333"/>
              <a:ext cx="1512888" cy="215900"/>
            </a:xfrm>
            <a:prstGeom prst="rect">
              <a:avLst/>
            </a:prstGeom>
            <a:solidFill>
              <a:schemeClr val="accent4">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消息队列</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01" name="矩形 200"/>
            <p:cNvSpPr/>
            <p:nvPr/>
          </p:nvSpPr>
          <p:spPr bwMode="auto">
            <a:xfrm>
              <a:off x="4893028" y="3523333"/>
              <a:ext cx="1512887" cy="215900"/>
            </a:xfrm>
            <a:prstGeom prst="rect">
              <a:avLst/>
            </a:prstGeom>
            <a:solidFill>
              <a:schemeClr val="accent4">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分布式文件访问接口</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02" name="矩形 201"/>
            <p:cNvSpPr/>
            <p:nvPr/>
          </p:nvSpPr>
          <p:spPr bwMode="auto">
            <a:xfrm>
              <a:off x="6580540" y="3523333"/>
              <a:ext cx="1512888" cy="215900"/>
            </a:xfrm>
            <a:prstGeom prst="rect">
              <a:avLst/>
            </a:prstGeom>
            <a:solidFill>
              <a:schemeClr val="accent4">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高级可编程接口</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03" name="矩形 202"/>
            <p:cNvSpPr/>
            <p:nvPr/>
          </p:nvSpPr>
          <p:spPr bwMode="auto">
            <a:xfrm>
              <a:off x="8299803" y="3454395"/>
              <a:ext cx="1217515" cy="215900"/>
            </a:xfrm>
            <a:prstGeom prst="rect">
              <a:avLst/>
            </a:prstGeom>
            <a:solidFill>
              <a:schemeClr val="tx1">
                <a:lumMod val="85000"/>
              </a:schemeClr>
            </a:solidFill>
            <a:ln>
              <a:headEnd type="none" w="med" len="med"/>
              <a:tailEnd type="none" w="med" len="med"/>
            </a:ln>
          </p:spPr>
          <p:style>
            <a:lnRef idx="1">
              <a:schemeClr val="accent1"/>
            </a:lnRef>
            <a:fillRef idx="2">
              <a:schemeClr val="accent1"/>
            </a:fillRef>
            <a:effectRef idx="1">
              <a:schemeClr val="accent1"/>
            </a:effectRef>
            <a:fontRef idx="minor">
              <a:schemeClr val="dk1"/>
            </a:fontRef>
          </p:style>
          <p:txBody>
            <a:bodyPr anchor="ctr"/>
            <a:lstStyle/>
            <a:p>
              <a:pPr algn="ctr">
                <a:buFont typeface="Arial" pitchFamily="34" charset="0"/>
                <a:buNone/>
              </a:pPr>
              <a:r>
                <a:rPr lang="zh-CN" altLang="en-US" sz="900" dirty="0">
                  <a:latin typeface="微软雅黑" panose="020B0503020204020204" pitchFamily="34" charset="-122"/>
                  <a:ea typeface="微软雅黑" panose="020B0503020204020204" pitchFamily="34" charset="-122"/>
                </a:rPr>
                <a:t>关联规则库</a:t>
              </a:r>
              <a:endParaRPr lang="en-US" altLang="zh-CN" sz="900" dirty="0">
                <a:latin typeface="微软雅黑" panose="020B0503020204020204" pitchFamily="34" charset="-122"/>
                <a:ea typeface="微软雅黑" panose="020B0503020204020204" pitchFamily="34" charset="-122"/>
              </a:endParaRPr>
            </a:p>
          </p:txBody>
        </p:sp>
        <p:sp>
          <p:nvSpPr>
            <p:cNvPr id="204" name="矩形 203"/>
            <p:cNvSpPr/>
            <p:nvPr/>
          </p:nvSpPr>
          <p:spPr bwMode="auto">
            <a:xfrm>
              <a:off x="2541940" y="2312070"/>
              <a:ext cx="3429000" cy="995363"/>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威胁分析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05" name="矩形 204"/>
            <p:cNvSpPr/>
            <p:nvPr/>
          </p:nvSpPr>
          <p:spPr bwMode="auto">
            <a:xfrm>
              <a:off x="3124553" y="2493045"/>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defRPr/>
              </a:pPr>
              <a:r>
                <a:rPr lang="zh-CN" altLang="en-US" sz="900" b="1" dirty="0">
                  <a:solidFill>
                    <a:schemeClr val="bg1"/>
                  </a:solidFill>
                  <a:latin typeface="微软雅黑" panose="020B0503020204020204" pitchFamily="34" charset="-122"/>
                  <a:ea typeface="微软雅黑" panose="020B0503020204020204" pitchFamily="34" charset="-122"/>
                </a:rPr>
                <a:t>攻击关联分析</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06" name="矩形 205"/>
            <p:cNvSpPr/>
            <p:nvPr/>
          </p:nvSpPr>
          <p:spPr bwMode="auto">
            <a:xfrm>
              <a:off x="4594578" y="2493045"/>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攻击事件识别</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07" name="矩形 206"/>
            <p:cNvSpPr/>
            <p:nvPr/>
          </p:nvSpPr>
          <p:spPr bwMode="auto">
            <a:xfrm>
              <a:off x="4594578" y="2908970"/>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异常流量识别</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08" name="矩形 207"/>
            <p:cNvSpPr/>
            <p:nvPr/>
          </p:nvSpPr>
          <p:spPr bwMode="auto">
            <a:xfrm>
              <a:off x="3124553" y="2908970"/>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业务模型学习</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09" name="矩形 208"/>
            <p:cNvSpPr/>
            <p:nvPr/>
          </p:nvSpPr>
          <p:spPr bwMode="auto">
            <a:xfrm>
              <a:off x="6126515" y="2312070"/>
              <a:ext cx="3470275" cy="995363"/>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场景分析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10" name="矩形 209"/>
            <p:cNvSpPr/>
            <p:nvPr/>
          </p:nvSpPr>
          <p:spPr bwMode="auto">
            <a:xfrm>
              <a:off x="6721828" y="2493045"/>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威胁预警</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11" name="矩形 210"/>
            <p:cNvSpPr/>
            <p:nvPr/>
          </p:nvSpPr>
          <p:spPr bwMode="auto">
            <a:xfrm>
              <a:off x="8191853" y="2493045"/>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a:solidFill>
                    <a:schemeClr val="bg1"/>
                  </a:solidFill>
                  <a:latin typeface="微软雅黑" panose="020B0503020204020204" pitchFamily="34" charset="-122"/>
                  <a:ea typeface="微软雅黑" panose="020B0503020204020204" pitchFamily="34" charset="-122"/>
                </a:rPr>
                <a:t>攻击态势</a:t>
              </a:r>
              <a:endParaRPr lang="en-US" altLang="zh-CN" sz="900" b="1">
                <a:solidFill>
                  <a:schemeClr val="bg1"/>
                </a:solidFill>
                <a:latin typeface="微软雅黑" panose="020B0503020204020204" pitchFamily="34" charset="-122"/>
                <a:ea typeface="微软雅黑" panose="020B0503020204020204" pitchFamily="34" charset="-122"/>
              </a:endParaRPr>
            </a:p>
          </p:txBody>
        </p:sp>
        <p:sp>
          <p:nvSpPr>
            <p:cNvPr id="212" name="矩形 211"/>
            <p:cNvSpPr/>
            <p:nvPr/>
          </p:nvSpPr>
          <p:spPr bwMode="auto">
            <a:xfrm>
              <a:off x="8191853" y="2908970"/>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攻击者画像</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13" name="矩形 212"/>
            <p:cNvSpPr/>
            <p:nvPr/>
          </p:nvSpPr>
          <p:spPr bwMode="auto">
            <a:xfrm>
              <a:off x="6721828" y="2908970"/>
              <a:ext cx="1304925" cy="215900"/>
            </a:xfrm>
            <a:prstGeom prst="rect">
              <a:avLst/>
            </a:prstGeom>
            <a:solidFill>
              <a:schemeClr val="accent2">
                <a:lumMod val="40000"/>
                <a:lumOff val="60000"/>
              </a:schemeClr>
            </a:solidFill>
            <a:ln>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anchor="ctr"/>
            <a:lstStyle/>
            <a:p>
              <a:pPr algn="ctr">
                <a:buFont typeface="Arial" pitchFamily="34" charset="0"/>
                <a:buNone/>
              </a:pPr>
              <a:r>
                <a:rPr lang="zh-CN" altLang="en-US" sz="900" b="1" dirty="0">
                  <a:solidFill>
                    <a:schemeClr val="bg1"/>
                  </a:solidFill>
                  <a:latin typeface="微软雅黑" panose="020B0503020204020204" pitchFamily="34" charset="-122"/>
                  <a:ea typeface="微软雅黑" panose="020B0503020204020204" pitchFamily="34" charset="-122"/>
                </a:rPr>
                <a:t>攻击事件还原</a:t>
              </a:r>
              <a:endParaRPr lang="en-US" altLang="zh-CN" sz="900" b="1" dirty="0">
                <a:solidFill>
                  <a:schemeClr val="bg1"/>
                </a:solidFill>
                <a:latin typeface="微软雅黑" panose="020B0503020204020204" pitchFamily="34" charset="-122"/>
                <a:ea typeface="微软雅黑" panose="020B0503020204020204" pitchFamily="34" charset="-122"/>
              </a:endParaRPr>
            </a:p>
          </p:txBody>
        </p:sp>
        <p:sp>
          <p:nvSpPr>
            <p:cNvPr id="214" name="矩形 213"/>
            <p:cNvSpPr/>
            <p:nvPr/>
          </p:nvSpPr>
          <p:spPr bwMode="auto">
            <a:xfrm>
              <a:off x="2541940" y="908720"/>
              <a:ext cx="4398963" cy="1282700"/>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15" name="矩形 214"/>
            <p:cNvSpPr/>
            <p:nvPr/>
          </p:nvSpPr>
          <p:spPr bwMode="auto">
            <a:xfrm>
              <a:off x="8237890" y="908720"/>
              <a:ext cx="1366838" cy="1282700"/>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16" name="圆角矩形 215"/>
            <p:cNvSpPr/>
            <p:nvPr/>
          </p:nvSpPr>
          <p:spPr bwMode="auto">
            <a:xfrm>
              <a:off x="5840765" y="980158"/>
              <a:ext cx="1028700" cy="1152525"/>
            </a:xfrm>
            <a:prstGeom prst="roundRect">
              <a:avLst>
                <a:gd name="adj" fmla="val 8327"/>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威胁预警</a:t>
              </a:r>
            </a:p>
          </p:txBody>
        </p:sp>
        <p:sp>
          <p:nvSpPr>
            <p:cNvPr id="217" name="矩形 216"/>
            <p:cNvSpPr/>
            <p:nvPr/>
          </p:nvSpPr>
          <p:spPr bwMode="auto">
            <a:xfrm>
              <a:off x="5913790" y="1269083"/>
              <a:ext cx="882650" cy="225425"/>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威胁预警通知</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18" name="矩形 217"/>
            <p:cNvSpPr/>
            <p:nvPr/>
          </p:nvSpPr>
          <p:spPr bwMode="auto">
            <a:xfrm>
              <a:off x="5913790" y="1556420"/>
              <a:ext cx="882650" cy="227013"/>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威胁情报</a:t>
              </a:r>
              <a:r>
                <a:rPr lang="zh-CN" altLang="en-US" sz="900" dirty="0" smtClean="0">
                  <a:solidFill>
                    <a:schemeClr val="tx1"/>
                  </a:solidFill>
                  <a:latin typeface="微软雅黑" panose="020B0503020204020204" pitchFamily="34" charset="-122"/>
                  <a:ea typeface="微软雅黑" panose="020B0503020204020204" pitchFamily="34" charset="-122"/>
                </a:rPr>
                <a:t>共享</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nvGrpSpPr>
            <p:cNvPr id="219" name="组合 102"/>
            <p:cNvGrpSpPr>
              <a:grpSpLocks/>
            </p:cNvGrpSpPr>
            <p:nvPr/>
          </p:nvGrpSpPr>
          <p:grpSpPr bwMode="auto">
            <a:xfrm>
              <a:off x="3694465" y="980158"/>
              <a:ext cx="1027113" cy="1152525"/>
              <a:chOff x="2699792" y="1988840"/>
              <a:chExt cx="1027883" cy="1152128"/>
            </a:xfrm>
            <a:solidFill>
              <a:schemeClr val="tx2">
                <a:lumMod val="25000"/>
              </a:schemeClr>
            </a:solidFill>
          </p:grpSpPr>
          <p:sp>
            <p:nvSpPr>
              <p:cNvPr id="220" name="圆角矩形 219"/>
              <p:cNvSpPr/>
              <p:nvPr/>
            </p:nvSpPr>
            <p:spPr bwMode="auto">
              <a:xfrm>
                <a:off x="2699792" y="1988840"/>
                <a:ext cx="1027883" cy="1152128"/>
              </a:xfrm>
              <a:prstGeom prst="roundRect">
                <a:avLst>
                  <a:gd name="adj" fmla="val 7400"/>
                </a:avLst>
              </a:prstGeom>
              <a:grp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攻击及异常</a:t>
                </a:r>
              </a:p>
            </p:txBody>
          </p:sp>
          <p:sp>
            <p:nvSpPr>
              <p:cNvPr id="221" name="矩形 220"/>
              <p:cNvSpPr/>
              <p:nvPr/>
            </p:nvSpPr>
            <p:spPr bwMode="auto">
              <a:xfrm>
                <a:off x="2772872" y="2277665"/>
                <a:ext cx="883312" cy="225347"/>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攻击线索还原</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22" name="矩形 221"/>
              <p:cNvSpPr/>
              <p:nvPr/>
            </p:nvSpPr>
            <p:spPr bwMode="auto">
              <a:xfrm>
                <a:off x="2772872" y="2564904"/>
                <a:ext cx="881724" cy="226935"/>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攻击事件关联</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grpSp>
          <p:nvGrpSpPr>
            <p:cNvPr id="223" name="组合 101"/>
            <p:cNvGrpSpPr>
              <a:grpSpLocks/>
            </p:cNvGrpSpPr>
            <p:nvPr/>
          </p:nvGrpSpPr>
          <p:grpSpPr bwMode="auto">
            <a:xfrm>
              <a:off x="2621315" y="980158"/>
              <a:ext cx="1027113" cy="1152525"/>
              <a:chOff x="1610069" y="1988840"/>
              <a:chExt cx="1027883" cy="1152128"/>
            </a:xfrm>
            <a:solidFill>
              <a:schemeClr val="tx2">
                <a:lumMod val="25000"/>
              </a:schemeClr>
            </a:solidFill>
          </p:grpSpPr>
          <p:sp>
            <p:nvSpPr>
              <p:cNvPr id="224" name="圆角矩形 223"/>
              <p:cNvSpPr/>
              <p:nvPr/>
            </p:nvSpPr>
            <p:spPr bwMode="auto">
              <a:xfrm>
                <a:off x="1610069" y="1988840"/>
                <a:ext cx="1027883" cy="1152128"/>
              </a:xfrm>
              <a:prstGeom prst="roundRect">
                <a:avLst>
                  <a:gd name="adj" fmla="val 6474"/>
                </a:avLst>
              </a:prstGeom>
              <a:grp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dirty="0">
                    <a:solidFill>
                      <a:schemeClr val="tx1"/>
                    </a:solidFill>
                    <a:latin typeface="微软雅黑" panose="020B0503020204020204" pitchFamily="34" charset="-122"/>
                    <a:ea typeface="微软雅黑" panose="020B0503020204020204" pitchFamily="34" charset="-122"/>
                  </a:rPr>
                  <a:t>威胁监测</a:t>
                </a:r>
              </a:p>
            </p:txBody>
          </p:sp>
          <p:sp>
            <p:nvSpPr>
              <p:cNvPr id="225" name="矩形 224"/>
              <p:cNvSpPr/>
              <p:nvPr/>
            </p:nvSpPr>
            <p:spPr bwMode="auto">
              <a:xfrm>
                <a:off x="1683149" y="2277665"/>
                <a:ext cx="883312" cy="225347"/>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实时攻击监控</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26" name="矩形 225"/>
              <p:cNvSpPr/>
              <p:nvPr/>
            </p:nvSpPr>
            <p:spPr bwMode="auto">
              <a:xfrm>
                <a:off x="1683149" y="2555382"/>
                <a:ext cx="881724" cy="226935"/>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实时态势分析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27" name="矩形 226"/>
              <p:cNvSpPr/>
              <p:nvPr/>
            </p:nvSpPr>
            <p:spPr bwMode="auto">
              <a:xfrm>
                <a:off x="1691093" y="2842621"/>
                <a:ext cx="883312" cy="226934"/>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历史防护分析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grpSp>
          <p:nvGrpSpPr>
            <p:cNvPr id="228" name="组合 103"/>
            <p:cNvGrpSpPr>
              <a:grpSpLocks/>
            </p:cNvGrpSpPr>
            <p:nvPr/>
          </p:nvGrpSpPr>
          <p:grpSpPr bwMode="auto">
            <a:xfrm>
              <a:off x="4767615" y="980158"/>
              <a:ext cx="1028700" cy="1152525"/>
              <a:chOff x="3779912" y="1988840"/>
              <a:chExt cx="1027883" cy="1152128"/>
            </a:xfrm>
            <a:solidFill>
              <a:schemeClr val="tx2">
                <a:lumMod val="25000"/>
              </a:schemeClr>
            </a:solidFill>
          </p:grpSpPr>
          <p:sp>
            <p:nvSpPr>
              <p:cNvPr id="229" name="圆角矩形 228"/>
              <p:cNvSpPr/>
              <p:nvPr/>
            </p:nvSpPr>
            <p:spPr bwMode="auto">
              <a:xfrm>
                <a:off x="3779912" y="1988840"/>
                <a:ext cx="1027883" cy="1152128"/>
              </a:xfrm>
              <a:prstGeom prst="roundRect">
                <a:avLst>
                  <a:gd name="adj" fmla="val 7400"/>
                </a:avLst>
              </a:prstGeom>
              <a:grp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搜索</a:t>
                </a:r>
              </a:p>
            </p:txBody>
          </p:sp>
          <p:sp>
            <p:nvSpPr>
              <p:cNvPr id="230" name="矩形 229"/>
              <p:cNvSpPr/>
              <p:nvPr/>
            </p:nvSpPr>
            <p:spPr bwMode="auto">
              <a:xfrm>
                <a:off x="3846534" y="2277665"/>
                <a:ext cx="881949" cy="225347"/>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日志搜索</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31" name="矩形 230"/>
              <p:cNvSpPr/>
              <p:nvPr/>
            </p:nvSpPr>
            <p:spPr bwMode="auto">
              <a:xfrm>
                <a:off x="3846534" y="2553795"/>
                <a:ext cx="881949" cy="226934"/>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会话搜索</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32" name="矩形 231"/>
              <p:cNvSpPr/>
              <p:nvPr/>
            </p:nvSpPr>
            <p:spPr bwMode="auto">
              <a:xfrm>
                <a:off x="3846534" y="2842621"/>
                <a:ext cx="881949" cy="225347"/>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攻击事件搜索</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sp>
          <p:nvSpPr>
            <p:cNvPr id="233" name="圆角矩形 232"/>
            <p:cNvSpPr/>
            <p:nvPr/>
          </p:nvSpPr>
          <p:spPr bwMode="auto">
            <a:xfrm>
              <a:off x="7083778" y="980158"/>
              <a:ext cx="1027112" cy="1152525"/>
            </a:xfrm>
            <a:prstGeom prst="roundRect">
              <a:avLst>
                <a:gd name="adj" fmla="val 8327"/>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黑客画像</a:t>
              </a:r>
            </a:p>
          </p:txBody>
        </p:sp>
        <p:sp>
          <p:nvSpPr>
            <p:cNvPr id="234" name="矩形 233"/>
            <p:cNvSpPr/>
            <p:nvPr/>
          </p:nvSpPr>
          <p:spPr bwMode="auto">
            <a:xfrm>
              <a:off x="5913790" y="1843758"/>
              <a:ext cx="882650" cy="227012"/>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1000" dirty="0">
                  <a:solidFill>
                    <a:schemeClr val="tx1"/>
                  </a:solidFill>
                  <a:latin typeface="微软雅黑" panose="020B0503020204020204" pitchFamily="34" charset="-122"/>
                  <a:ea typeface="微软雅黑" panose="020B0503020204020204" pitchFamily="34" charset="-122"/>
                </a:rPr>
                <a:t>威胁库分发</a:t>
              </a:r>
              <a:endParaRPr lang="en-US" altLang="zh-CN" sz="1000" dirty="0">
                <a:solidFill>
                  <a:schemeClr val="tx1"/>
                </a:solidFill>
                <a:latin typeface="微软雅黑" panose="020B0503020204020204" pitchFamily="34" charset="-122"/>
                <a:ea typeface="微软雅黑" panose="020B0503020204020204" pitchFamily="34" charset="-122"/>
              </a:endParaRPr>
            </a:p>
          </p:txBody>
        </p:sp>
        <p:sp>
          <p:nvSpPr>
            <p:cNvPr id="235" name="矩形 234"/>
            <p:cNvSpPr/>
            <p:nvPr/>
          </p:nvSpPr>
          <p:spPr bwMode="auto">
            <a:xfrm>
              <a:off x="7159978" y="1257970"/>
              <a:ext cx="882650" cy="227013"/>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攻击者画像</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36" name="矩形 235"/>
            <p:cNvSpPr/>
            <p:nvPr/>
          </p:nvSpPr>
          <p:spPr bwMode="auto">
            <a:xfrm>
              <a:off x="3767490" y="1832645"/>
              <a:ext cx="882650" cy="227013"/>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异常流量分析</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37" name="矩形 236"/>
            <p:cNvSpPr/>
            <p:nvPr/>
          </p:nvSpPr>
          <p:spPr bwMode="auto">
            <a:xfrm>
              <a:off x="7029803" y="908720"/>
              <a:ext cx="1135062" cy="1282700"/>
            </a:xfrm>
            <a:prstGeom prst="rect">
              <a:avLst/>
            </a:prstGeom>
            <a:noFill/>
            <a:ln>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endParaRPr lang="en-US" altLang="zh-CN" sz="900">
                <a:solidFill>
                  <a:schemeClr val="tx1"/>
                </a:solidFill>
                <a:latin typeface="微软雅黑" panose="020B0503020204020204" pitchFamily="34" charset="-122"/>
                <a:ea typeface="微软雅黑" panose="020B0503020204020204" pitchFamily="34" charset="-122"/>
              </a:endParaRPr>
            </a:p>
          </p:txBody>
        </p:sp>
        <p:grpSp>
          <p:nvGrpSpPr>
            <p:cNvPr id="238" name="组合 116"/>
            <p:cNvGrpSpPr>
              <a:grpSpLocks/>
            </p:cNvGrpSpPr>
            <p:nvPr/>
          </p:nvGrpSpPr>
          <p:grpSpPr bwMode="auto">
            <a:xfrm>
              <a:off x="8309328" y="980158"/>
              <a:ext cx="1216025" cy="1152525"/>
              <a:chOff x="7308304" y="1988840"/>
              <a:chExt cx="1215330" cy="1152128"/>
            </a:xfrm>
            <a:solidFill>
              <a:schemeClr val="tx2">
                <a:lumMod val="25000"/>
              </a:schemeClr>
            </a:solidFill>
          </p:grpSpPr>
          <p:sp>
            <p:nvSpPr>
              <p:cNvPr id="239" name="圆角矩形 238"/>
              <p:cNvSpPr/>
              <p:nvPr/>
            </p:nvSpPr>
            <p:spPr bwMode="auto">
              <a:xfrm>
                <a:off x="7308304" y="1988840"/>
                <a:ext cx="1215330" cy="1152128"/>
              </a:xfrm>
              <a:prstGeom prst="roundRect">
                <a:avLst>
                  <a:gd name="adj" fmla="val 8327"/>
                </a:avLst>
              </a:prstGeom>
              <a:grp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defRPr/>
                </a:pPr>
                <a:r>
                  <a:rPr lang="zh-CN" altLang="en-US" sz="1000">
                    <a:solidFill>
                      <a:schemeClr val="tx1"/>
                    </a:solidFill>
                    <a:latin typeface="微软雅黑" panose="020B0503020204020204" pitchFamily="34" charset="-122"/>
                    <a:ea typeface="微软雅黑" panose="020B0503020204020204" pitchFamily="34" charset="-122"/>
                  </a:rPr>
                  <a:t>系统管理</a:t>
                </a:r>
              </a:p>
            </p:txBody>
          </p:sp>
          <p:sp>
            <p:nvSpPr>
              <p:cNvPr id="240" name="矩形 239"/>
              <p:cNvSpPr/>
              <p:nvPr/>
            </p:nvSpPr>
            <p:spPr bwMode="auto">
              <a:xfrm>
                <a:off x="7381287" y="2277665"/>
                <a:ext cx="1069363" cy="215826"/>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日志管理</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41" name="矩形 240"/>
              <p:cNvSpPr/>
              <p:nvPr/>
            </p:nvSpPr>
            <p:spPr bwMode="auto">
              <a:xfrm>
                <a:off x="7379700" y="2564904"/>
                <a:ext cx="1070951" cy="215826"/>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共享设备管理</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42" name="矩形 241"/>
              <p:cNvSpPr/>
              <p:nvPr/>
            </p:nvSpPr>
            <p:spPr bwMode="auto">
              <a:xfrm>
                <a:off x="7379700" y="2852143"/>
                <a:ext cx="1070951" cy="215826"/>
              </a:xfrm>
              <a:prstGeom prst="rect">
                <a:avLst/>
              </a:prstGeom>
              <a:grpFill/>
              <a:ln>
                <a:headEnd type="none" w="med" len="med"/>
                <a:tailEnd type="none" w="med" len="med"/>
              </a:ln>
            </p:spPr>
            <p:style>
              <a:lnRef idx="1">
                <a:schemeClr val="accent2"/>
              </a:lnRef>
              <a:fillRef idx="2">
                <a:schemeClr val="accent2"/>
              </a:fillRef>
              <a:effectRef idx="1">
                <a:schemeClr val="accent2"/>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第三方数据管理</a:t>
                </a:r>
                <a:endParaRPr lang="en-US" altLang="zh-CN" sz="900" dirty="0">
                  <a:solidFill>
                    <a:schemeClr val="tx1"/>
                  </a:solidFill>
                  <a:latin typeface="微软雅黑" panose="020B0503020204020204" pitchFamily="34" charset="-122"/>
                  <a:ea typeface="微软雅黑" panose="020B0503020204020204" pitchFamily="34" charset="-122"/>
                </a:endParaRPr>
              </a:p>
            </p:txBody>
          </p:sp>
        </p:grpSp>
        <p:sp>
          <p:nvSpPr>
            <p:cNvPr id="243" name="矩形 242"/>
            <p:cNvSpPr/>
            <p:nvPr/>
          </p:nvSpPr>
          <p:spPr bwMode="auto">
            <a:xfrm>
              <a:off x="2548290" y="4396458"/>
              <a:ext cx="7056438" cy="400050"/>
            </a:xfrm>
            <a:prstGeom prst="rect">
              <a:avLst/>
            </a:prstGeom>
            <a:noFill/>
            <a:ln>
              <a:solidFill>
                <a:srgbClr val="FFC000"/>
              </a:solidFill>
              <a:headEnd type="none" w="med" len="med"/>
              <a:tailEnd type="none" w="med" len="med"/>
            </a:ln>
          </p:spPr>
          <p:style>
            <a:lnRef idx="1">
              <a:schemeClr val="accent4"/>
            </a:lnRef>
            <a:fillRef idx="2">
              <a:schemeClr val="accent4"/>
            </a:fillRef>
            <a:effectRef idx="1">
              <a:schemeClr val="accent4"/>
            </a:effectRef>
            <a:fontRef idx="minor">
              <a:schemeClr val="dk1"/>
            </a:fontRef>
          </p:style>
          <p:txBody>
            <a:bodyPr anchor="ctr"/>
            <a:lstStyle/>
            <a:p>
              <a:pP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数据存储</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44" name="矩形 243"/>
            <p:cNvSpPr/>
            <p:nvPr/>
          </p:nvSpPr>
          <p:spPr bwMode="auto">
            <a:xfrm>
              <a:off x="3288065" y="4447258"/>
              <a:ext cx="1980000" cy="298450"/>
            </a:xfrm>
            <a:prstGeom prst="rect">
              <a:avLst/>
            </a:prstGeom>
            <a:solidFill>
              <a:schemeClr val="tx2">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分布式大数据处理平台</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45" name="矩形 244"/>
            <p:cNvSpPr/>
            <p:nvPr/>
          </p:nvSpPr>
          <p:spPr bwMode="auto">
            <a:xfrm>
              <a:off x="7513019" y="4447258"/>
              <a:ext cx="1980000" cy="298450"/>
            </a:xfrm>
            <a:prstGeom prst="rect">
              <a:avLst/>
            </a:prstGeom>
            <a:solidFill>
              <a:schemeClr val="tx2">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关系型数据库</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46" name="矩形 245"/>
            <p:cNvSpPr/>
            <p:nvPr/>
          </p:nvSpPr>
          <p:spPr bwMode="auto">
            <a:xfrm>
              <a:off x="5394618" y="4447258"/>
              <a:ext cx="1980000" cy="298450"/>
            </a:xfrm>
            <a:prstGeom prst="rect">
              <a:avLst/>
            </a:prstGeom>
            <a:solidFill>
              <a:schemeClr val="tx2">
                <a:lumMod val="50000"/>
              </a:schemeClr>
            </a:solidFill>
            <a:ln>
              <a:headEnd type="none" w="med" len="med"/>
              <a:tailEnd type="none" w="med" len="med"/>
            </a:ln>
          </p:spPr>
          <p:style>
            <a:lnRef idx="1">
              <a:schemeClr val="dk1"/>
            </a:lnRef>
            <a:fillRef idx="2">
              <a:schemeClr val="dk1"/>
            </a:fillRef>
            <a:effectRef idx="1">
              <a:schemeClr val="dk1"/>
            </a:effectRef>
            <a:fontRef idx="minor">
              <a:schemeClr val="dk1"/>
            </a:fontRef>
          </p:style>
          <p:txBody>
            <a:bodyPr anchor="ctr"/>
            <a:lstStyle/>
            <a:p>
              <a:pPr algn="ctr">
                <a:buFont typeface="Arial" pitchFamily="34" charset="0"/>
                <a:buNone/>
                <a:defRPr/>
              </a:pPr>
              <a:r>
                <a:rPr lang="zh-CN" altLang="en-US" sz="900" dirty="0">
                  <a:solidFill>
                    <a:schemeClr val="tx1"/>
                  </a:solidFill>
                  <a:latin typeface="微软雅黑" panose="020B0503020204020204" pitchFamily="34" charset="-122"/>
                  <a:ea typeface="微软雅黑" panose="020B0503020204020204" pitchFamily="34" charset="-122"/>
                </a:rPr>
                <a:t>结构化数据存储</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47" name="矩形 246"/>
            <p:cNvSpPr/>
            <p:nvPr/>
          </p:nvSpPr>
          <p:spPr bwMode="auto">
            <a:xfrm>
              <a:off x="2565752" y="5987726"/>
              <a:ext cx="2232000" cy="238125"/>
            </a:xfrm>
            <a:prstGeom prst="rect">
              <a:avLst/>
            </a:prstGeom>
            <a:solidFill>
              <a:schemeClr val="tx2">
                <a:lumMod val="50000"/>
              </a:schemeClr>
            </a:solidFill>
            <a:ln>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服务器及应用</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48" name="矩形 247"/>
            <p:cNvSpPr/>
            <p:nvPr/>
          </p:nvSpPr>
          <p:spPr bwMode="auto">
            <a:xfrm>
              <a:off x="4962878" y="5987727"/>
              <a:ext cx="2232000" cy="238125"/>
            </a:xfrm>
            <a:prstGeom prst="rect">
              <a:avLst/>
            </a:prstGeom>
            <a:solidFill>
              <a:schemeClr val="tx2">
                <a:lumMod val="50000"/>
              </a:schemeClr>
            </a:solidFill>
            <a:ln>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安全设备</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49" name="矩形 248"/>
            <p:cNvSpPr/>
            <p:nvPr/>
          </p:nvSpPr>
          <p:spPr bwMode="auto">
            <a:xfrm>
              <a:off x="7377465" y="5987727"/>
              <a:ext cx="2232000" cy="238125"/>
            </a:xfrm>
            <a:prstGeom prst="rect">
              <a:avLst/>
            </a:prstGeom>
            <a:solidFill>
              <a:schemeClr val="tx2">
                <a:lumMod val="50000"/>
              </a:schemeClr>
            </a:solidFill>
            <a:ln>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anchor="ctr"/>
            <a:lstStyle/>
            <a:p>
              <a:pPr algn="ctr">
                <a:buFont typeface="Arial" pitchFamily="34" charset="0"/>
                <a:buNone/>
                <a:defRPr/>
              </a:pPr>
              <a:r>
                <a:rPr lang="zh-CN" altLang="en-US" sz="900">
                  <a:solidFill>
                    <a:schemeClr val="tx1"/>
                  </a:solidFill>
                  <a:latin typeface="微软雅黑" panose="020B0503020204020204" pitchFamily="34" charset="-122"/>
                  <a:ea typeface="微软雅黑" panose="020B0503020204020204" pitchFamily="34" charset="-122"/>
                </a:rPr>
                <a:t>安全数据共享联盟</a:t>
              </a:r>
              <a:endParaRPr lang="en-US" altLang="zh-CN" sz="900">
                <a:solidFill>
                  <a:schemeClr val="tx1"/>
                </a:solidFill>
                <a:latin typeface="微软雅黑" panose="020B0503020204020204" pitchFamily="34" charset="-122"/>
                <a:ea typeface="微软雅黑" panose="020B0503020204020204" pitchFamily="34" charset="-122"/>
              </a:endParaRPr>
            </a:p>
          </p:txBody>
        </p:sp>
        <p:sp>
          <p:nvSpPr>
            <p:cNvPr id="250" name="矩形 249"/>
            <p:cNvSpPr/>
            <p:nvPr/>
          </p:nvSpPr>
          <p:spPr bwMode="auto">
            <a:xfrm>
              <a:off x="7159978" y="1545308"/>
              <a:ext cx="882650" cy="227012"/>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攻击者态势</a:t>
              </a:r>
              <a:endParaRPr lang="en-US" altLang="zh-CN" sz="900" dirty="0">
                <a:solidFill>
                  <a:schemeClr val="tx1"/>
                </a:solidFill>
                <a:latin typeface="微软雅黑" panose="020B0503020204020204" pitchFamily="34" charset="-122"/>
                <a:ea typeface="微软雅黑" panose="020B0503020204020204" pitchFamily="34" charset="-122"/>
              </a:endParaRPr>
            </a:p>
          </p:txBody>
        </p:sp>
        <p:sp>
          <p:nvSpPr>
            <p:cNvPr id="251" name="矩形 250"/>
            <p:cNvSpPr/>
            <p:nvPr/>
          </p:nvSpPr>
          <p:spPr bwMode="auto">
            <a:xfrm>
              <a:off x="7159978" y="1834233"/>
              <a:ext cx="882650" cy="227012"/>
            </a:xfrm>
            <a:prstGeom prst="rect">
              <a:avLst/>
            </a:prstGeom>
            <a:solidFill>
              <a:schemeClr val="tx2">
                <a:lumMod val="25000"/>
              </a:schemeClr>
            </a:solidFill>
            <a:ln w="3175">
              <a:headEnd type="none" w="med" len="med"/>
              <a:tailEnd type="none" w="med" len="med"/>
            </a:ln>
          </p:spPr>
          <p:style>
            <a:lnRef idx="2">
              <a:schemeClr val="accent1"/>
            </a:lnRef>
            <a:fillRef idx="1">
              <a:schemeClr val="lt1"/>
            </a:fillRef>
            <a:effectRef idx="0">
              <a:schemeClr val="accent1"/>
            </a:effectRef>
            <a:fontRef idx="minor">
              <a:schemeClr val="dk1"/>
            </a:fontRef>
          </p:style>
          <p:txBody>
            <a:bodyPr/>
            <a:lstStyle/>
            <a:p>
              <a:pPr algn="ctr">
                <a:buFont typeface="Arial" pitchFamily="34" charset="0"/>
                <a:buNone/>
              </a:pPr>
              <a:r>
                <a:rPr lang="zh-CN" altLang="en-US" sz="900" dirty="0">
                  <a:solidFill>
                    <a:schemeClr val="tx1"/>
                  </a:solidFill>
                  <a:latin typeface="微软雅黑" panose="020B0503020204020204" pitchFamily="34" charset="-122"/>
                  <a:ea typeface="微软雅黑" panose="020B0503020204020204" pitchFamily="34" charset="-122"/>
                </a:rPr>
                <a:t>攻击行为预测</a:t>
              </a:r>
              <a:endParaRPr lang="en-US" altLang="zh-CN" sz="900" dirty="0">
                <a:solidFill>
                  <a:schemeClr val="tx1"/>
                </a:solidFill>
                <a:latin typeface="微软雅黑" panose="020B0503020204020204" pitchFamily="34" charset="-122"/>
                <a:ea typeface="微软雅黑" panose="020B0503020204020204" pitchFamily="34" charset="-122"/>
              </a:endParaRPr>
            </a:p>
          </p:txBody>
        </p:sp>
        <p:cxnSp>
          <p:nvCxnSpPr>
            <p:cNvPr id="254" name="直接连接符 253"/>
            <p:cNvCxnSpPr/>
            <p:nvPr/>
          </p:nvCxnSpPr>
          <p:spPr>
            <a:xfrm flipH="1">
              <a:off x="1624489" y="2256791"/>
              <a:ext cx="817855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5" name="直接连接符 254"/>
            <p:cNvCxnSpPr/>
            <p:nvPr/>
          </p:nvCxnSpPr>
          <p:spPr>
            <a:xfrm flipH="1">
              <a:off x="1624489" y="3369801"/>
              <a:ext cx="817855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6" name="直接连接符 255"/>
            <p:cNvCxnSpPr/>
            <p:nvPr/>
          </p:nvCxnSpPr>
          <p:spPr>
            <a:xfrm flipH="1">
              <a:off x="1624489" y="4859519"/>
              <a:ext cx="817855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257" name="直接连接符 256"/>
            <p:cNvCxnSpPr/>
            <p:nvPr/>
          </p:nvCxnSpPr>
          <p:spPr>
            <a:xfrm flipH="1">
              <a:off x="1624489" y="5933827"/>
              <a:ext cx="8178552" cy="0"/>
            </a:xfrm>
            <a:prstGeom prst="line">
              <a:avLst/>
            </a:prstGeom>
            <a:ln>
              <a:prstDash val="lgDash"/>
            </a:ln>
          </p:spPr>
          <p:style>
            <a:lnRef idx="1">
              <a:schemeClr val="accent1"/>
            </a:lnRef>
            <a:fillRef idx="0">
              <a:schemeClr val="accent1"/>
            </a:fillRef>
            <a:effectRef idx="0">
              <a:schemeClr val="accent1"/>
            </a:effectRef>
            <a:fontRef idx="minor">
              <a:schemeClr val="tx1"/>
            </a:fontRef>
          </p:style>
        </p:cxnSp>
        <p:sp>
          <p:nvSpPr>
            <p:cNvPr id="258" name="矩形 257"/>
            <p:cNvSpPr/>
            <p:nvPr/>
          </p:nvSpPr>
          <p:spPr>
            <a:xfrm>
              <a:off x="1649757" y="1515337"/>
              <a:ext cx="748924"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对外功能</a:t>
              </a:r>
              <a:endParaRPr lang="zh-CN" altLang="en-US" sz="1100" b="1" dirty="0">
                <a:latin typeface="微软雅黑" panose="020B0503020204020204" pitchFamily="34" charset="-122"/>
                <a:ea typeface="微软雅黑" panose="020B0503020204020204" pitchFamily="34" charset="-122"/>
              </a:endParaRPr>
            </a:p>
          </p:txBody>
        </p:sp>
        <p:sp>
          <p:nvSpPr>
            <p:cNvPr id="259" name="矩形 258"/>
            <p:cNvSpPr/>
            <p:nvPr/>
          </p:nvSpPr>
          <p:spPr>
            <a:xfrm>
              <a:off x="1649758" y="2674393"/>
              <a:ext cx="748923"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分析模型</a:t>
              </a:r>
              <a:endParaRPr lang="zh-CN" altLang="en-US" sz="1100" b="1" dirty="0">
                <a:latin typeface="微软雅黑" panose="020B0503020204020204" pitchFamily="34" charset="-122"/>
                <a:ea typeface="微软雅黑" panose="020B0503020204020204" pitchFamily="34" charset="-122"/>
              </a:endParaRPr>
            </a:p>
          </p:txBody>
        </p:sp>
        <p:sp>
          <p:nvSpPr>
            <p:cNvPr id="260" name="矩形 259"/>
            <p:cNvSpPr/>
            <p:nvPr/>
          </p:nvSpPr>
          <p:spPr>
            <a:xfrm>
              <a:off x="1649758" y="3972498"/>
              <a:ext cx="748923"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数据存储</a:t>
              </a:r>
              <a:endParaRPr lang="zh-CN" altLang="en-US" sz="1100" b="1" dirty="0">
                <a:latin typeface="微软雅黑" panose="020B0503020204020204" pitchFamily="34" charset="-122"/>
                <a:ea typeface="微软雅黑" panose="020B0503020204020204" pitchFamily="34" charset="-122"/>
              </a:endParaRPr>
            </a:p>
          </p:txBody>
        </p:sp>
        <p:sp>
          <p:nvSpPr>
            <p:cNvPr id="261" name="矩形 260"/>
            <p:cNvSpPr/>
            <p:nvPr/>
          </p:nvSpPr>
          <p:spPr>
            <a:xfrm>
              <a:off x="1579226" y="5345617"/>
              <a:ext cx="889987"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数据及日志</a:t>
              </a:r>
              <a:endParaRPr lang="zh-CN" altLang="en-US" sz="1100" b="1" dirty="0">
                <a:latin typeface="微软雅黑" panose="020B0503020204020204" pitchFamily="34" charset="-122"/>
                <a:ea typeface="微软雅黑" panose="020B0503020204020204" pitchFamily="34" charset="-122"/>
              </a:endParaRPr>
            </a:p>
          </p:txBody>
        </p:sp>
        <p:sp>
          <p:nvSpPr>
            <p:cNvPr id="262" name="矩形 261"/>
            <p:cNvSpPr/>
            <p:nvPr/>
          </p:nvSpPr>
          <p:spPr>
            <a:xfrm>
              <a:off x="1649758" y="6007895"/>
              <a:ext cx="748923" cy="261610"/>
            </a:xfrm>
            <a:prstGeom prst="rect">
              <a:avLst/>
            </a:prstGeom>
          </p:spPr>
          <p:txBody>
            <a:bodyPr wrap="none">
              <a:spAutoFit/>
            </a:bodyPr>
            <a:lstStyle/>
            <a:p>
              <a:pPr algn="ctr">
                <a:buFont typeface="Arial" pitchFamily="34" charset="0"/>
                <a:buNone/>
                <a:defRPr/>
              </a:pPr>
              <a:r>
                <a:rPr lang="zh-CN" altLang="en-US" sz="1100" b="1" dirty="0" smtClean="0">
                  <a:latin typeface="微软雅黑" panose="020B0503020204020204" pitchFamily="34" charset="-122"/>
                  <a:ea typeface="微软雅黑" panose="020B0503020204020204" pitchFamily="34" charset="-122"/>
                </a:rPr>
                <a:t>数据来源</a:t>
              </a:r>
              <a:endParaRPr lang="zh-CN" altLang="en-US" sz="1100" b="1" dirty="0">
                <a:latin typeface="微软雅黑" panose="020B0503020204020204" pitchFamily="34" charset="-122"/>
                <a:ea typeface="微软雅黑" panose="020B0503020204020204" pitchFamily="34" charset="-122"/>
              </a:endParaRPr>
            </a:p>
          </p:txBody>
        </p:sp>
      </p:grpSp>
      <p:sp>
        <p:nvSpPr>
          <p:cNvPr id="264"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安全威胁态势感知平台技术架构</a:t>
            </a:r>
            <a:endParaRPr lang="zh-CN" altLang="en-US" dirty="0"/>
          </a:p>
        </p:txBody>
      </p:sp>
      <p:sp>
        <p:nvSpPr>
          <p:cNvPr id="89" name="矩形 69"/>
          <p:cNvSpPr>
            <a:spLocks noChangeArrowheads="1"/>
          </p:cNvSpPr>
          <p:nvPr/>
        </p:nvSpPr>
        <p:spPr bwMode="auto">
          <a:xfrm>
            <a:off x="8683966" y="3428083"/>
            <a:ext cx="1300926" cy="815975"/>
          </a:xfrm>
          <a:prstGeom prst="rect">
            <a:avLst/>
          </a:prstGeom>
          <a:noFill/>
          <a:ln w="9525" algn="ctr">
            <a:solidFill>
              <a:srgbClr val="FFC000"/>
            </a:solidFill>
            <a:round/>
            <a:headEnd/>
            <a:tailEnd/>
          </a:ln>
          <a:extLst>
            <a:ext uri="{909E8E84-426E-40DD-AFC4-6F175D3DCCD1}">
              <a14:hiddenFill xmlns:a14="http://schemas.microsoft.com/office/drawing/2010/main">
                <a:solidFill>
                  <a:srgbClr val="FFFFFF"/>
                </a:solidFill>
              </a14:hiddenFill>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 typeface="Arial" panose="020B0604020202020204" pitchFamily="34" charset="0"/>
              <a:buNone/>
            </a:pPr>
            <a:endParaRPr lang="en-US" altLang="zh-CN" sz="9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7107059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txBox="1">
            <a:spLocks/>
          </p:cNvSpPr>
          <p:nvPr/>
        </p:nvSpPr>
        <p:spPr>
          <a:xfrm>
            <a:off x="152400" y="116013"/>
            <a:ext cx="8117088" cy="648072"/>
          </a:xfrm>
          <a:prstGeom prst="rect">
            <a:avLst/>
          </a:prstGeom>
        </p:spPr>
        <p:txBody>
          <a:bodyPr/>
          <a:lstStyle>
            <a:lvl1pPr algn="l" defTabSz="914400" rtl="0" eaLnBrk="1" latinLnBrk="0" hangingPunct="1">
              <a:spcBef>
                <a:spcPct val="0"/>
              </a:spcBef>
              <a:buNone/>
              <a:defRPr sz="3200" b="1" kern="1200">
                <a:solidFill>
                  <a:schemeClr val="tx1"/>
                </a:solidFill>
                <a:latin typeface="+mj-ea"/>
                <a:ea typeface="+mj-ea"/>
                <a:cs typeface="+mj-cs"/>
              </a:defRPr>
            </a:lvl1pPr>
          </a:lstStyle>
          <a:p>
            <a:r>
              <a:rPr lang="zh-CN" altLang="en-US" dirty="0" smtClean="0"/>
              <a:t>数据采集及存储过程</a:t>
            </a:r>
            <a:endParaRPr lang="zh-CN" altLang="en-US" dirty="0"/>
          </a:p>
        </p:txBody>
      </p:sp>
      <p:sp>
        <p:nvSpPr>
          <p:cNvPr id="3" name="TextBox 17"/>
          <p:cNvSpPr txBox="1"/>
          <p:nvPr/>
        </p:nvSpPr>
        <p:spPr>
          <a:xfrm>
            <a:off x="1906561" y="5184113"/>
            <a:ext cx="8371684" cy="1061829"/>
          </a:xfrm>
          <a:prstGeom prst="rect">
            <a:avLst/>
          </a:prstGeom>
          <a:noFill/>
        </p:spPr>
        <p:txBody>
          <a:bodyPr wrap="square" rtlCol="0">
            <a:spAutoFit/>
          </a:bodyPr>
          <a:lstStyle/>
          <a:p>
            <a:pPr marL="285750" lvl="1" indent="-285750" fontAlgn="base">
              <a:lnSpc>
                <a:spcPct val="150000"/>
              </a:lnSpc>
              <a:spcBef>
                <a:spcPct val="0"/>
              </a:spcBef>
              <a:spcAft>
                <a:spcPct val="0"/>
              </a:spcAft>
              <a:buFont typeface="Wingdings" panose="05000000000000000000" pitchFamily="2" charset="2"/>
              <a:buChar char="l"/>
            </a:pPr>
            <a:r>
              <a:rPr lang="zh-CN" altLang="en-US" sz="1400" b="1" dirty="0" smtClean="0">
                <a:latin typeface="微软雅黑" panose="020B0503020204020204" pitchFamily="34" charset="-122"/>
              </a:rPr>
              <a:t>平台</a:t>
            </a:r>
            <a:r>
              <a:rPr lang="zh-CN" altLang="en-US" sz="1400" b="1" dirty="0">
                <a:latin typeface="微软雅黑" panose="020B0503020204020204" pitchFamily="34" charset="-122"/>
              </a:rPr>
              <a:t>通过软件实现方式将用户现网中的设备虚拟成不同的采集探针进行日志的采集，同时平台可以</a:t>
            </a:r>
            <a:r>
              <a:rPr lang="zh-CN" altLang="en-US" sz="1400" b="1" dirty="0" smtClean="0">
                <a:latin typeface="微软雅黑" panose="020B0503020204020204" pitchFamily="34" charset="-122"/>
              </a:rPr>
              <a:t>与迪普安全</a:t>
            </a:r>
            <a:r>
              <a:rPr lang="zh-CN" altLang="en-US" sz="1400" b="1" dirty="0">
                <a:latin typeface="微软雅黑" panose="020B0503020204020204" pitchFamily="34" charset="-122"/>
              </a:rPr>
              <a:t>云进行威胁情报的信息</a:t>
            </a:r>
            <a:r>
              <a:rPr lang="zh-CN" altLang="en-US" sz="1400" b="1" dirty="0" smtClean="0">
                <a:latin typeface="微软雅黑" panose="020B0503020204020204" pitchFamily="34" charset="-122"/>
              </a:rPr>
              <a:t>共享</a:t>
            </a:r>
            <a:endParaRPr lang="zh-CN" altLang="en-US" sz="1400" b="1" dirty="0">
              <a:latin typeface="微软雅黑" panose="020B0503020204020204" pitchFamily="34" charset="-122"/>
            </a:endParaRPr>
          </a:p>
          <a:p>
            <a:pPr marL="285750" lvl="1" indent="-285750" fontAlgn="base">
              <a:lnSpc>
                <a:spcPct val="150000"/>
              </a:lnSpc>
              <a:spcBef>
                <a:spcPct val="0"/>
              </a:spcBef>
              <a:spcAft>
                <a:spcPct val="0"/>
              </a:spcAft>
              <a:buFont typeface="Wingdings" panose="05000000000000000000" pitchFamily="2" charset="2"/>
              <a:buChar char="l"/>
            </a:pPr>
            <a:r>
              <a:rPr lang="zh-CN" altLang="en-US" sz="1400" b="1" dirty="0" smtClean="0">
                <a:latin typeface="微软雅黑" panose="020B0503020204020204" pitchFamily="34" charset="-122"/>
              </a:rPr>
              <a:t>支持海量日志数据的</a:t>
            </a:r>
            <a:r>
              <a:rPr lang="zh-CN" altLang="en-US" sz="1400" b="1" dirty="0" smtClean="0">
                <a:latin typeface="微软雅黑" panose="020B0503020204020204" pitchFamily="34" charset="-122"/>
              </a:rPr>
              <a:t>分布式储存</a:t>
            </a:r>
            <a:endParaRPr lang="en-US" altLang="zh-CN" sz="1400" b="1" dirty="0" smtClean="0">
              <a:latin typeface="微软雅黑" panose="020B0503020204020204" pitchFamily="34" charset="-122"/>
            </a:endParaRPr>
          </a:p>
        </p:txBody>
      </p:sp>
      <p:sp>
        <p:nvSpPr>
          <p:cNvPr id="111" name="任意多边形 110"/>
          <p:cNvSpPr/>
          <p:nvPr/>
        </p:nvSpPr>
        <p:spPr>
          <a:xfrm flipV="1">
            <a:off x="7272413" y="2291567"/>
            <a:ext cx="1202409" cy="180761"/>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2" name="任意多边形 111"/>
          <p:cNvSpPr/>
          <p:nvPr/>
        </p:nvSpPr>
        <p:spPr>
          <a:xfrm>
            <a:off x="7272411" y="3489469"/>
            <a:ext cx="1202409" cy="177818"/>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5" name="任意多边形 114"/>
          <p:cNvSpPr/>
          <p:nvPr/>
        </p:nvSpPr>
        <p:spPr>
          <a:xfrm>
            <a:off x="9525548" y="4067616"/>
            <a:ext cx="913349" cy="177818"/>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4" name="任意多边形 113"/>
          <p:cNvSpPr/>
          <p:nvPr/>
        </p:nvSpPr>
        <p:spPr>
          <a:xfrm>
            <a:off x="9317236" y="2060229"/>
            <a:ext cx="1121662" cy="177818"/>
          </a:xfrm>
          <a:custGeom>
            <a:avLst/>
            <a:gdLst>
              <a:gd name="connsiteX0" fmla="*/ 0 w 1066800"/>
              <a:gd name="connsiteY0" fmla="*/ 0 h 292100"/>
              <a:gd name="connsiteX1" fmla="*/ 1066800 w 1066800"/>
              <a:gd name="connsiteY1" fmla="*/ 0 h 292100"/>
              <a:gd name="connsiteX2" fmla="*/ 1066800 w 1066800"/>
              <a:gd name="connsiteY2" fmla="*/ 292100 h 292100"/>
            </a:gdLst>
            <a:ahLst/>
            <a:cxnLst>
              <a:cxn ang="0">
                <a:pos x="connsiteX0" y="connsiteY0"/>
              </a:cxn>
              <a:cxn ang="0">
                <a:pos x="connsiteX1" y="connsiteY1"/>
              </a:cxn>
              <a:cxn ang="0">
                <a:pos x="connsiteX2" y="connsiteY2"/>
              </a:cxn>
            </a:cxnLst>
            <a:rect l="l" t="t" r="r" b="b"/>
            <a:pathLst>
              <a:path w="1066800" h="292100">
                <a:moveTo>
                  <a:pt x="0" y="0"/>
                </a:moveTo>
                <a:lnTo>
                  <a:pt x="1066800" y="0"/>
                </a:lnTo>
                <a:lnTo>
                  <a:pt x="1066800" y="292100"/>
                </a:lnTo>
              </a:path>
            </a:pathLst>
          </a:custGeom>
          <a:noFill/>
          <a:ln w="9525">
            <a:solidFill>
              <a:schemeClr val="tx1"/>
            </a:solidFill>
            <a:prstDash val="sysDash"/>
            <a:head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pic>
        <p:nvPicPr>
          <p:cNvPr id="28" name="Picture 47" descr="\\192.168.1.20\丽日共享\201011\I 业务一部\徐琳浩\0927－黄永锋－迪普科技图标13588720200\迪普科技图标eps png emf\安全插卡\安全插卡.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924" y="3642402"/>
            <a:ext cx="583707" cy="37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Picture 47" descr="\\192.168.1.20\丽日共享\201011\I 业务一部\徐琳浩\0927－黄永锋－迪普科技图标13588720200\迪普科技图标eps png emf\安全插卡\安全插卡.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923" y="3881479"/>
            <a:ext cx="583707" cy="37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a:blip r:embed="rId3"/>
          <a:stretch>
            <a:fillRect/>
          </a:stretch>
        </p:blipFill>
        <p:spPr>
          <a:xfrm>
            <a:off x="1715973" y="1886596"/>
            <a:ext cx="481614" cy="481614"/>
          </a:xfrm>
          <a:prstGeom prst="rect">
            <a:avLst/>
          </a:prstGeom>
        </p:spPr>
      </p:pic>
      <p:pic>
        <p:nvPicPr>
          <p:cNvPr id="20" name="图片 19"/>
          <p:cNvPicPr>
            <a:picLocks noChangeAspect="1"/>
          </p:cNvPicPr>
          <p:nvPr/>
        </p:nvPicPr>
        <p:blipFill>
          <a:blip r:embed="rId4"/>
          <a:stretch>
            <a:fillRect/>
          </a:stretch>
        </p:blipFill>
        <p:spPr>
          <a:xfrm>
            <a:off x="1715973" y="2653036"/>
            <a:ext cx="481614" cy="481614"/>
          </a:xfrm>
          <a:prstGeom prst="rect">
            <a:avLst/>
          </a:prstGeom>
        </p:spPr>
      </p:pic>
      <p:pic>
        <p:nvPicPr>
          <p:cNvPr id="21" name="图片 20"/>
          <p:cNvPicPr>
            <a:picLocks noChangeAspect="1"/>
          </p:cNvPicPr>
          <p:nvPr/>
        </p:nvPicPr>
        <p:blipFill>
          <a:blip r:embed="rId5"/>
          <a:stretch>
            <a:fillRect/>
          </a:stretch>
        </p:blipFill>
        <p:spPr>
          <a:xfrm>
            <a:off x="2690895" y="2653036"/>
            <a:ext cx="481614" cy="481614"/>
          </a:xfrm>
          <a:prstGeom prst="rect">
            <a:avLst/>
          </a:prstGeom>
        </p:spPr>
      </p:pic>
      <p:pic>
        <p:nvPicPr>
          <p:cNvPr id="22" name="图片 21"/>
          <p:cNvPicPr>
            <a:picLocks noChangeAspect="1"/>
          </p:cNvPicPr>
          <p:nvPr/>
        </p:nvPicPr>
        <p:blipFill>
          <a:blip r:embed="rId6"/>
          <a:stretch>
            <a:fillRect/>
          </a:stretch>
        </p:blipFill>
        <p:spPr>
          <a:xfrm>
            <a:off x="2690895" y="1886596"/>
            <a:ext cx="481614" cy="481614"/>
          </a:xfrm>
          <a:prstGeom prst="rect">
            <a:avLst/>
          </a:prstGeom>
        </p:spPr>
      </p:pic>
      <p:pic>
        <p:nvPicPr>
          <p:cNvPr id="23" name="图片 22"/>
          <p:cNvPicPr>
            <a:picLocks noChangeAspect="1"/>
          </p:cNvPicPr>
          <p:nvPr/>
        </p:nvPicPr>
        <p:blipFill>
          <a:blip r:embed="rId7"/>
          <a:stretch>
            <a:fillRect/>
          </a:stretch>
        </p:blipFill>
        <p:spPr>
          <a:xfrm flipH="1">
            <a:off x="1737050" y="3492999"/>
            <a:ext cx="439460" cy="677811"/>
          </a:xfrm>
          <a:prstGeom prst="rect">
            <a:avLst/>
          </a:prstGeom>
        </p:spPr>
      </p:pic>
      <p:pic>
        <p:nvPicPr>
          <p:cNvPr id="26" name="Picture 47" descr="\\192.168.1.20\丽日共享\201011\I 业务一部\徐琳浩\0927－黄永锋－迪普科技图标13588720200\迪普科技图标eps png emf\安全插卡\安全插卡.emf"/>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660925" y="3426471"/>
            <a:ext cx="583707" cy="379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 name="矩形 30"/>
          <p:cNvSpPr/>
          <p:nvPr/>
        </p:nvSpPr>
        <p:spPr>
          <a:xfrm>
            <a:off x="1488542" y="2364606"/>
            <a:ext cx="936475" cy="215444"/>
          </a:xfrm>
          <a:prstGeom prst="rect">
            <a:avLst/>
          </a:prstGeom>
        </p:spPr>
        <p:txBody>
          <a:bodyPr wrap="none">
            <a:spAutoFit/>
          </a:bodyPr>
          <a:lstStyle/>
          <a:p>
            <a:pPr algn="ct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Web</a:t>
            </a:r>
            <a:r>
              <a:rPr lang="zh-CN" altLang="en-US" sz="800" b="1" dirty="0" smtClean="0">
                <a:latin typeface="微软雅黑" panose="020B0503020204020204" pitchFamily="34" charset="-122"/>
                <a:ea typeface="微软雅黑" panose="020B0503020204020204" pitchFamily="34" charset="-122"/>
              </a:rPr>
              <a:t>应用防火墙</a:t>
            </a:r>
            <a:endParaRPr lang="zh-CN" altLang="en-US" sz="800" b="1" dirty="0">
              <a:latin typeface="微软雅黑" panose="020B0503020204020204" pitchFamily="34" charset="-122"/>
              <a:ea typeface="微软雅黑" panose="020B0503020204020204" pitchFamily="34" charset="-122"/>
            </a:endParaRPr>
          </a:p>
        </p:txBody>
      </p:sp>
      <p:sp>
        <p:nvSpPr>
          <p:cNvPr id="32" name="矩形 31"/>
          <p:cNvSpPr/>
          <p:nvPr/>
        </p:nvSpPr>
        <p:spPr>
          <a:xfrm>
            <a:off x="2415150" y="2364606"/>
            <a:ext cx="1053495" cy="215444"/>
          </a:xfrm>
          <a:prstGeom prst="rect">
            <a:avLst/>
          </a:prstGeom>
        </p:spPr>
        <p:txBody>
          <a:bodyPr wrap="none">
            <a:spAutoFit/>
          </a:bodyPr>
          <a:lstStyle/>
          <a:p>
            <a:pPr algn="ctr">
              <a:buFont typeface="Arial" pitchFamily="34" charset="0"/>
              <a:buNone/>
              <a:defRPr/>
            </a:pPr>
            <a:r>
              <a:rPr lang="zh-CN" altLang="en-US" sz="800" b="1" dirty="0">
                <a:latin typeface="微软雅黑" panose="020B0503020204020204" pitchFamily="34" charset="-122"/>
                <a:ea typeface="微软雅黑" panose="020B0503020204020204" pitchFamily="34" charset="-122"/>
              </a:rPr>
              <a:t>入侵</a:t>
            </a:r>
            <a:r>
              <a:rPr lang="zh-CN" altLang="en-US" sz="800" b="1" dirty="0" smtClean="0">
                <a:latin typeface="微软雅黑" panose="020B0503020204020204" pitchFamily="34" charset="-122"/>
                <a:ea typeface="微软雅黑" panose="020B0503020204020204" pitchFamily="34" charset="-122"/>
              </a:rPr>
              <a:t>防御</a:t>
            </a:r>
            <a:r>
              <a:rPr lang="en-US" altLang="zh-CN" sz="800" b="1" dirty="0" smtClean="0">
                <a:latin typeface="微软雅黑" panose="020B0503020204020204" pitchFamily="34" charset="-122"/>
                <a:ea typeface="微软雅黑" panose="020B0503020204020204" pitchFamily="34" charset="-122"/>
              </a:rPr>
              <a:t>/</a:t>
            </a:r>
            <a:r>
              <a:rPr lang="zh-CN" altLang="en-US" sz="800" b="1" dirty="0" smtClean="0">
                <a:latin typeface="微软雅黑" panose="020B0503020204020204" pitchFamily="34" charset="-122"/>
                <a:ea typeface="微软雅黑" panose="020B0503020204020204" pitchFamily="34" charset="-122"/>
              </a:rPr>
              <a:t>检测系统</a:t>
            </a:r>
            <a:endParaRPr lang="zh-CN" altLang="en-US" sz="800" b="1" dirty="0">
              <a:latin typeface="微软雅黑" panose="020B0503020204020204" pitchFamily="34" charset="-122"/>
              <a:ea typeface="微软雅黑" panose="020B0503020204020204" pitchFamily="34" charset="-122"/>
            </a:endParaRPr>
          </a:p>
        </p:txBody>
      </p:sp>
      <p:sp>
        <p:nvSpPr>
          <p:cNvPr id="33" name="矩形 32"/>
          <p:cNvSpPr/>
          <p:nvPr/>
        </p:nvSpPr>
        <p:spPr>
          <a:xfrm>
            <a:off x="1546802" y="3206875"/>
            <a:ext cx="800219"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异常流量清洗</a:t>
            </a:r>
            <a:endParaRPr lang="zh-CN" altLang="en-US" sz="800" b="1" dirty="0">
              <a:latin typeface="微软雅黑" panose="020B0503020204020204" pitchFamily="34" charset="-122"/>
              <a:ea typeface="微软雅黑" panose="020B0503020204020204" pitchFamily="34" charset="-122"/>
            </a:endParaRPr>
          </a:p>
        </p:txBody>
      </p:sp>
      <p:sp>
        <p:nvSpPr>
          <p:cNvPr id="34" name="矩形 33"/>
          <p:cNvSpPr/>
          <p:nvPr/>
        </p:nvSpPr>
        <p:spPr>
          <a:xfrm>
            <a:off x="2552668" y="3206875"/>
            <a:ext cx="800219"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异常流量检测</a:t>
            </a:r>
            <a:endParaRPr lang="zh-CN" altLang="en-US" sz="800" b="1" dirty="0">
              <a:latin typeface="微软雅黑" panose="020B0503020204020204" pitchFamily="34" charset="-122"/>
              <a:ea typeface="微软雅黑" panose="020B0503020204020204" pitchFamily="34" charset="-122"/>
            </a:endParaRPr>
          </a:p>
        </p:txBody>
      </p:sp>
      <p:sp>
        <p:nvSpPr>
          <p:cNvPr id="35" name="矩形 34"/>
          <p:cNvSpPr/>
          <p:nvPr/>
        </p:nvSpPr>
        <p:spPr>
          <a:xfrm>
            <a:off x="1436196" y="4256566"/>
            <a:ext cx="1021433" cy="215444"/>
          </a:xfrm>
          <a:prstGeom prst="rect">
            <a:avLst/>
          </a:prstGeom>
        </p:spPr>
        <p:txBody>
          <a:bodyPr wrap="none">
            <a:spAutoFit/>
          </a:bodyPr>
          <a:lstStyle/>
          <a:p>
            <a:pPr algn="ct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DPX</a:t>
            </a:r>
            <a:r>
              <a:rPr lang="zh-CN" altLang="en-US" sz="800" b="1" dirty="0" smtClean="0">
                <a:latin typeface="微软雅黑" panose="020B0503020204020204" pitchFamily="34" charset="-122"/>
                <a:ea typeface="微软雅黑" panose="020B0503020204020204" pitchFamily="34" charset="-122"/>
              </a:rPr>
              <a:t>深度业务网关</a:t>
            </a:r>
            <a:endParaRPr lang="zh-CN" altLang="en-US" sz="800" b="1" dirty="0">
              <a:latin typeface="微软雅黑" panose="020B0503020204020204" pitchFamily="34" charset="-122"/>
              <a:ea typeface="微软雅黑" panose="020B0503020204020204" pitchFamily="34" charset="-122"/>
            </a:endParaRPr>
          </a:p>
        </p:txBody>
      </p:sp>
      <p:sp>
        <p:nvSpPr>
          <p:cNvPr id="36" name="矩形 35"/>
          <p:cNvSpPr/>
          <p:nvPr/>
        </p:nvSpPr>
        <p:spPr>
          <a:xfrm>
            <a:off x="2556439" y="4247679"/>
            <a:ext cx="800219"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安全业务板卡</a:t>
            </a:r>
            <a:endParaRPr lang="zh-CN" altLang="en-US" sz="800" b="1" dirty="0">
              <a:latin typeface="微软雅黑" panose="020B0503020204020204" pitchFamily="34" charset="-122"/>
              <a:ea typeface="微软雅黑" panose="020B0503020204020204" pitchFamily="34" charset="-122"/>
            </a:endParaRPr>
          </a:p>
        </p:txBody>
      </p:sp>
      <p:sp>
        <p:nvSpPr>
          <p:cNvPr id="14" name="矩形 13"/>
          <p:cNvSpPr/>
          <p:nvPr/>
        </p:nvSpPr>
        <p:spPr>
          <a:xfrm>
            <a:off x="1388160" y="1532749"/>
            <a:ext cx="2080485" cy="3137898"/>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37" name="矩形 36"/>
          <p:cNvSpPr/>
          <p:nvPr/>
        </p:nvSpPr>
        <p:spPr>
          <a:xfrm>
            <a:off x="2053939" y="4672970"/>
            <a:ext cx="748923" cy="261610"/>
          </a:xfrm>
          <a:prstGeom prst="rect">
            <a:avLst/>
          </a:prstGeom>
        </p:spPr>
        <p:txBody>
          <a:bodyPr wrap="none">
            <a:spAutoFit/>
          </a:bodyPr>
          <a:lstStyle/>
          <a:p>
            <a:pPr algn="ctr">
              <a:buFont typeface="Arial" pitchFamily="34" charset="0"/>
              <a:buNone/>
              <a:defRPr/>
            </a:pPr>
            <a:r>
              <a:rPr lang="zh-CN" altLang="en-US" sz="1100" b="1" dirty="0">
                <a:solidFill>
                  <a:srgbClr val="FFFF00"/>
                </a:solidFill>
                <a:latin typeface="微软雅黑" panose="020B0503020204020204" pitchFamily="34" charset="-122"/>
                <a:ea typeface="微软雅黑" panose="020B0503020204020204" pitchFamily="34" charset="-122"/>
              </a:rPr>
              <a:t>日志</a:t>
            </a:r>
            <a:r>
              <a:rPr lang="zh-CN" altLang="en-US" sz="1100" b="1" dirty="0" smtClean="0">
                <a:solidFill>
                  <a:srgbClr val="FFFF00"/>
                </a:solidFill>
                <a:latin typeface="微软雅黑" panose="020B0503020204020204" pitchFamily="34" charset="-122"/>
                <a:ea typeface="微软雅黑" panose="020B0503020204020204" pitchFamily="34" charset="-122"/>
              </a:rPr>
              <a:t>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38" name="矩形 37"/>
          <p:cNvSpPr/>
          <p:nvPr/>
        </p:nvSpPr>
        <p:spPr>
          <a:xfrm>
            <a:off x="3606203" y="3642402"/>
            <a:ext cx="3162964" cy="1028246"/>
          </a:xfrm>
          <a:prstGeom prst="rect">
            <a:avLst/>
          </a:prstGeom>
          <a:no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pic>
        <p:nvPicPr>
          <p:cNvPr id="39"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58598" y="3761990"/>
            <a:ext cx="511827" cy="7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66910" y="3762325"/>
            <a:ext cx="511827" cy="7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687146" y="3737486"/>
            <a:ext cx="511827" cy="7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2"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095458" y="3737821"/>
            <a:ext cx="511827" cy="7405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3" name="矩形 42"/>
          <p:cNvSpPr/>
          <p:nvPr/>
        </p:nvSpPr>
        <p:spPr>
          <a:xfrm>
            <a:off x="4813223" y="4657381"/>
            <a:ext cx="748923" cy="261610"/>
          </a:xfrm>
          <a:prstGeom prst="rect">
            <a:avLst/>
          </a:prstGeom>
        </p:spPr>
        <p:txBody>
          <a:bodyPr wrap="none">
            <a:spAutoFit/>
          </a:bodyPr>
          <a:lstStyle/>
          <a:p>
            <a:pPr algn="ctr">
              <a:buFont typeface="Arial" pitchFamily="34" charset="0"/>
              <a:buNone/>
              <a:defRPr/>
            </a:pPr>
            <a:r>
              <a:rPr lang="zh-CN" altLang="en-US" sz="1100" b="1" dirty="0">
                <a:solidFill>
                  <a:srgbClr val="FFFF00"/>
                </a:solidFill>
                <a:latin typeface="微软雅黑" panose="020B0503020204020204" pitchFamily="34" charset="-122"/>
                <a:ea typeface="微软雅黑" panose="020B0503020204020204" pitchFamily="34" charset="-122"/>
              </a:rPr>
              <a:t>探测</a:t>
            </a:r>
            <a:r>
              <a:rPr lang="zh-CN" altLang="en-US" sz="1100" b="1" dirty="0" smtClean="0">
                <a:solidFill>
                  <a:srgbClr val="FFFF00"/>
                </a:solidFill>
                <a:latin typeface="微软雅黑" panose="020B0503020204020204" pitchFamily="34" charset="-122"/>
                <a:ea typeface="微软雅黑" panose="020B0503020204020204" pitchFamily="34" charset="-122"/>
              </a:rPr>
              <a:t>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pic>
        <p:nvPicPr>
          <p:cNvPr id="44" name="图片 43"/>
          <p:cNvPicPr>
            <a:picLocks noChangeAspect="1"/>
          </p:cNvPicPr>
          <p:nvPr/>
        </p:nvPicPr>
        <p:blipFill>
          <a:blip r:embed="rId9"/>
          <a:stretch>
            <a:fillRect/>
          </a:stretch>
        </p:blipFill>
        <p:spPr>
          <a:xfrm>
            <a:off x="4900447" y="3867313"/>
            <a:ext cx="481614" cy="481614"/>
          </a:xfrm>
          <a:prstGeom prst="rect">
            <a:avLst/>
          </a:prstGeom>
        </p:spPr>
      </p:pic>
      <p:sp>
        <p:nvSpPr>
          <p:cNvPr id="45" name="矩形 44"/>
          <p:cNvSpPr/>
          <p:nvPr/>
        </p:nvSpPr>
        <p:spPr>
          <a:xfrm>
            <a:off x="4744722" y="4388395"/>
            <a:ext cx="800219" cy="215444"/>
          </a:xfrm>
          <a:prstGeom prst="rect">
            <a:avLst/>
          </a:prstGeom>
        </p:spPr>
        <p:txBody>
          <a:bodyPr wrap="none">
            <a:spAutoFit/>
          </a:bodyPr>
          <a:lstStyle/>
          <a:p>
            <a:pPr algn="ctr">
              <a:buFont typeface="Arial" pitchFamily="34" charset="0"/>
              <a:buNone/>
              <a:defRPr/>
            </a:pPr>
            <a:r>
              <a:rPr lang="zh-CN" altLang="en-US" sz="800" b="1" dirty="0">
                <a:latin typeface="微软雅黑" panose="020B0503020204020204" pitchFamily="34" charset="-122"/>
                <a:ea typeface="微软雅黑" panose="020B0503020204020204" pitchFamily="34" charset="-122"/>
              </a:rPr>
              <a:t>漏洞</a:t>
            </a:r>
            <a:r>
              <a:rPr lang="zh-CN" altLang="en-US" sz="800" b="1" dirty="0" smtClean="0">
                <a:latin typeface="微软雅黑" panose="020B0503020204020204" pitchFamily="34" charset="-122"/>
                <a:ea typeface="微软雅黑" panose="020B0503020204020204" pitchFamily="34" charset="-122"/>
              </a:rPr>
              <a:t>扫描系统</a:t>
            </a:r>
            <a:endParaRPr lang="zh-CN" altLang="en-US" sz="800" b="1" dirty="0">
              <a:latin typeface="微软雅黑" panose="020B0503020204020204" pitchFamily="34" charset="-122"/>
              <a:ea typeface="微软雅黑" panose="020B0503020204020204" pitchFamily="34" charset="-122"/>
            </a:endParaRPr>
          </a:p>
        </p:txBody>
      </p:sp>
      <p:sp>
        <p:nvSpPr>
          <p:cNvPr id="53" name="矩形 52"/>
          <p:cNvSpPr/>
          <p:nvPr/>
        </p:nvSpPr>
        <p:spPr>
          <a:xfrm>
            <a:off x="3606202" y="1533127"/>
            <a:ext cx="3162964" cy="1046923"/>
          </a:xfrm>
          <a:prstGeom prst="rect">
            <a:avLst/>
          </a:prstGeom>
          <a:noFill/>
          <a:ln w="3175">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54" name="矩形 53"/>
          <p:cNvSpPr/>
          <p:nvPr/>
        </p:nvSpPr>
        <p:spPr>
          <a:xfrm>
            <a:off x="4813222" y="2540780"/>
            <a:ext cx="748923" cy="261610"/>
          </a:xfrm>
          <a:prstGeom prst="rect">
            <a:avLst/>
          </a:prstGeom>
        </p:spPr>
        <p:txBody>
          <a:bodyPr wrap="none">
            <a:spAutoFit/>
          </a:bodyPr>
          <a:lstStyle/>
          <a:p>
            <a:pPr algn="ctr">
              <a:buFont typeface="Arial" pitchFamily="34" charset="0"/>
              <a:buNone/>
              <a:defRPr/>
            </a:pPr>
            <a:r>
              <a:rPr lang="zh-CN" altLang="en-US" sz="1100" b="1" dirty="0">
                <a:solidFill>
                  <a:srgbClr val="FFFF00"/>
                </a:solidFill>
                <a:latin typeface="微软雅黑" panose="020B0503020204020204" pitchFamily="34" charset="-122"/>
                <a:ea typeface="微软雅黑" panose="020B0503020204020204" pitchFamily="34" charset="-122"/>
              </a:rPr>
              <a:t>云端</a:t>
            </a:r>
            <a:r>
              <a:rPr lang="zh-CN" altLang="en-US" sz="1100" b="1" dirty="0" smtClean="0">
                <a:solidFill>
                  <a:srgbClr val="FFFF00"/>
                </a:solidFill>
                <a:latin typeface="微软雅黑" panose="020B0503020204020204" pitchFamily="34" charset="-122"/>
                <a:ea typeface="微软雅黑" panose="020B0503020204020204" pitchFamily="34" charset="-122"/>
              </a:rPr>
              <a:t>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pic>
        <p:nvPicPr>
          <p:cNvPr id="58"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758597" y="1589359"/>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910997" y="1608061"/>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404909" y="1606148"/>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557309" y="1624850"/>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 name="矩形 61"/>
          <p:cNvSpPr/>
          <p:nvPr/>
        </p:nvSpPr>
        <p:spPr>
          <a:xfrm>
            <a:off x="4114279" y="1827888"/>
            <a:ext cx="284052" cy="215444"/>
          </a:xfrm>
          <a:prstGeom prst="rect">
            <a:avLst/>
          </a:prstGeom>
        </p:spPr>
        <p:txBody>
          <a:bodyPr wrap="none">
            <a:spAutoFit/>
          </a:bodyPr>
          <a:lstStyle/>
          <a:p>
            <a:pPr algn="ct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pic>
        <p:nvPicPr>
          <p:cNvPr id="63"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25647" y="2039263"/>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4" name="Picture 47" descr="\\192.168.1.20\丽日共享\201011\I 业务一部\徐琳浩\0927－黄永锋－迪普科技图标13588720200\迪普科技图标eps png emf\服务器\服务器.emf"/>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178047" y="2057965"/>
            <a:ext cx="255914" cy="370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5" name="矩形 64"/>
          <p:cNvSpPr/>
          <p:nvPr/>
        </p:nvSpPr>
        <p:spPr>
          <a:xfrm>
            <a:off x="4889438" y="1588782"/>
            <a:ext cx="800219" cy="830997"/>
          </a:xfrm>
          <a:prstGeom prst="rect">
            <a:avLst/>
          </a:prstGeom>
        </p:spPr>
        <p:txBody>
          <a:bodyPr wrap="none">
            <a:spAutoFit/>
          </a:bodyPr>
          <a:lstStyle/>
          <a:p>
            <a:pP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IP</a:t>
            </a:r>
            <a:r>
              <a:rPr lang="zh-CN" altLang="en-US" sz="800" b="1" dirty="0" smtClean="0">
                <a:latin typeface="微软雅黑" panose="020B0503020204020204" pitchFamily="34" charset="-122"/>
                <a:ea typeface="微软雅黑" panose="020B0503020204020204" pitchFamily="34" charset="-122"/>
              </a:rPr>
              <a:t>信誉库</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恶意域名库</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恶意</a:t>
            </a:r>
            <a:r>
              <a:rPr lang="en-US" altLang="zh-CN" sz="800" b="1" dirty="0" smtClean="0">
                <a:latin typeface="微软雅黑" panose="020B0503020204020204" pitchFamily="34" charset="-122"/>
                <a:ea typeface="微软雅黑" panose="020B0503020204020204" pitchFamily="34" charset="-122"/>
              </a:rPr>
              <a:t>URL</a:t>
            </a:r>
            <a:r>
              <a:rPr lang="zh-CN" altLang="en-US" sz="800" b="1" dirty="0" smtClean="0">
                <a:latin typeface="微软雅黑" panose="020B0503020204020204" pitchFamily="34" charset="-122"/>
                <a:ea typeface="微软雅黑" panose="020B0503020204020204" pitchFamily="34" charset="-122"/>
              </a:rPr>
              <a:t>库</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zh-CN" altLang="en-US" sz="800" b="1" dirty="0">
                <a:latin typeface="微软雅黑" panose="020B0503020204020204" pitchFamily="34" charset="-122"/>
                <a:ea typeface="微软雅黑" panose="020B0503020204020204" pitchFamily="34" charset="-122"/>
              </a:rPr>
              <a:t>威胁</a:t>
            </a:r>
            <a:r>
              <a:rPr lang="zh-CN" altLang="en-US" sz="800" b="1" dirty="0" smtClean="0">
                <a:latin typeface="微软雅黑" panose="020B0503020204020204" pitchFamily="34" charset="-122"/>
                <a:ea typeface="微软雅黑" panose="020B0503020204020204" pitchFamily="34" charset="-122"/>
              </a:rPr>
              <a:t>特征库</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最新威胁情报</a:t>
            </a:r>
            <a:endParaRPr lang="en-US" altLang="zh-CN" sz="800" b="1" dirty="0" smtClean="0">
              <a:latin typeface="微软雅黑" panose="020B0503020204020204" pitchFamily="34" charset="-122"/>
              <a:ea typeface="微软雅黑" panose="020B0503020204020204" pitchFamily="34" charset="-122"/>
            </a:endParaRPr>
          </a:p>
          <a:p>
            <a:pP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sp>
        <p:nvSpPr>
          <p:cNvPr id="72" name="KSO_Shape"/>
          <p:cNvSpPr/>
          <p:nvPr/>
        </p:nvSpPr>
        <p:spPr>
          <a:xfrm>
            <a:off x="5839931" y="1680419"/>
            <a:ext cx="586523" cy="370299"/>
          </a:xfrm>
          <a:custGeom>
            <a:avLst/>
            <a:gdLst/>
            <a:ahLst/>
            <a:cxnLst/>
            <a:rect l="l" t="t" r="r" b="b"/>
            <a:pathLst>
              <a:path w="3095883" h="2092590">
                <a:moveTo>
                  <a:pt x="1714326" y="115005"/>
                </a:moveTo>
                <a:cubicBezTo>
                  <a:pt x="1363633" y="115005"/>
                  <a:pt x="1067904" y="350339"/>
                  <a:pt x="980351" y="672716"/>
                </a:cubicBezTo>
                <a:cubicBezTo>
                  <a:pt x="1054204" y="688080"/>
                  <a:pt x="1123613" y="714214"/>
                  <a:pt x="1186949" y="749118"/>
                </a:cubicBezTo>
                <a:lnTo>
                  <a:pt x="1146949" y="851829"/>
                </a:lnTo>
                <a:cubicBezTo>
                  <a:pt x="1045110" y="792678"/>
                  <a:pt x="924045" y="759572"/>
                  <a:pt x="794454" y="759572"/>
                </a:cubicBezTo>
                <a:cubicBezTo>
                  <a:pt x="421493" y="759572"/>
                  <a:pt x="119149" y="1033787"/>
                  <a:pt x="119149" y="1372048"/>
                </a:cubicBezTo>
                <a:cubicBezTo>
                  <a:pt x="119149" y="1679144"/>
                  <a:pt x="368346" y="1933451"/>
                  <a:pt x="693810" y="1973790"/>
                </a:cubicBezTo>
                <a:lnTo>
                  <a:pt x="2644062" y="1973790"/>
                </a:lnTo>
                <a:cubicBezTo>
                  <a:pt x="2845151" y="1916500"/>
                  <a:pt x="2989619" y="1749402"/>
                  <a:pt x="2989619" y="1552531"/>
                </a:cubicBezTo>
                <a:cubicBezTo>
                  <a:pt x="2989619" y="1330357"/>
                  <a:pt x="2805628" y="1146101"/>
                  <a:pt x="2564544" y="1113415"/>
                </a:cubicBezTo>
                <a:cubicBezTo>
                  <a:pt x="2546404" y="1180567"/>
                  <a:pt x="2519482" y="1244124"/>
                  <a:pt x="2485002" y="1303018"/>
                </a:cubicBezTo>
                <a:lnTo>
                  <a:pt x="2377950" y="1260252"/>
                </a:lnTo>
                <a:cubicBezTo>
                  <a:pt x="2444874" y="1149958"/>
                  <a:pt x="2481419" y="1020296"/>
                  <a:pt x="2481419" y="882098"/>
                </a:cubicBezTo>
                <a:cubicBezTo>
                  <a:pt x="2481419" y="458444"/>
                  <a:pt x="2137980" y="115005"/>
                  <a:pt x="1714326" y="115005"/>
                </a:cubicBezTo>
                <a:close/>
                <a:moveTo>
                  <a:pt x="1714326" y="0"/>
                </a:moveTo>
                <a:cubicBezTo>
                  <a:pt x="2201495" y="0"/>
                  <a:pt x="2596424" y="394929"/>
                  <a:pt x="2596424" y="882098"/>
                </a:cubicBezTo>
                <a:cubicBezTo>
                  <a:pt x="2596424" y="929587"/>
                  <a:pt x="2592672" y="976199"/>
                  <a:pt x="2584027" y="1021384"/>
                </a:cubicBezTo>
                <a:cubicBezTo>
                  <a:pt x="2874515" y="1061994"/>
                  <a:pt x="3095883" y="1284452"/>
                  <a:pt x="3095883" y="1552530"/>
                </a:cubicBezTo>
                <a:cubicBezTo>
                  <a:pt x="3095883" y="1808471"/>
                  <a:pt x="2894108" y="2022828"/>
                  <a:pt x="2623005" y="2077281"/>
                </a:cubicBezTo>
                <a:cubicBezTo>
                  <a:pt x="2590159" y="2087878"/>
                  <a:pt x="2555435" y="2092590"/>
                  <a:pt x="2519757" y="2092590"/>
                </a:cubicBezTo>
                <a:lnTo>
                  <a:pt x="2483815" y="2092590"/>
                </a:lnTo>
                <a:lnTo>
                  <a:pt x="719703" y="2092590"/>
                </a:lnTo>
                <a:cubicBezTo>
                  <a:pt x="662513" y="2092590"/>
                  <a:pt x="607773" y="2080483"/>
                  <a:pt x="557775" y="2057460"/>
                </a:cubicBezTo>
                <a:cubicBezTo>
                  <a:pt x="234310" y="1968384"/>
                  <a:pt x="0" y="1695034"/>
                  <a:pt x="0" y="1372049"/>
                </a:cubicBezTo>
                <a:cubicBezTo>
                  <a:pt x="0" y="974105"/>
                  <a:pt x="355689" y="651508"/>
                  <a:pt x="794454" y="651508"/>
                </a:cubicBezTo>
                <a:lnTo>
                  <a:pt x="864744" y="655744"/>
                </a:lnTo>
                <a:lnTo>
                  <a:pt x="862837" y="654982"/>
                </a:lnTo>
                <a:cubicBezTo>
                  <a:pt x="962103" y="277743"/>
                  <a:pt x="1305780" y="0"/>
                  <a:pt x="171432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tIns="720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chemeClr val="tx1"/>
              </a:solidFill>
            </a:endParaRPr>
          </a:p>
        </p:txBody>
      </p:sp>
      <p:sp>
        <p:nvSpPr>
          <p:cNvPr id="73" name="下箭头 72"/>
          <p:cNvSpPr/>
          <p:nvPr/>
        </p:nvSpPr>
        <p:spPr>
          <a:xfrm>
            <a:off x="6029678" y="2100608"/>
            <a:ext cx="255913" cy="185149"/>
          </a:xfrm>
          <a:prstGeom prst="downArrow">
            <a:avLst/>
          </a:prstGeom>
          <a:no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74" name="矩形 73"/>
          <p:cNvSpPr/>
          <p:nvPr/>
        </p:nvSpPr>
        <p:spPr>
          <a:xfrm>
            <a:off x="3907490" y="2401618"/>
            <a:ext cx="697627"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服务器集群</a:t>
            </a:r>
            <a:endParaRPr lang="zh-CN" altLang="en-US" sz="800" b="1" dirty="0">
              <a:latin typeface="微软雅黑" panose="020B0503020204020204" pitchFamily="34" charset="-122"/>
              <a:ea typeface="微软雅黑" panose="020B0503020204020204" pitchFamily="34" charset="-122"/>
            </a:endParaRPr>
          </a:p>
        </p:txBody>
      </p:sp>
      <p:sp>
        <p:nvSpPr>
          <p:cNvPr id="75" name="矩形 74"/>
          <p:cNvSpPr/>
          <p:nvPr/>
        </p:nvSpPr>
        <p:spPr>
          <a:xfrm>
            <a:off x="3907382" y="4502588"/>
            <a:ext cx="492443"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服务器</a:t>
            </a:r>
            <a:endParaRPr lang="zh-CN" altLang="en-US" sz="800" b="1" dirty="0">
              <a:latin typeface="微软雅黑" panose="020B0503020204020204" pitchFamily="34" charset="-122"/>
              <a:ea typeface="微软雅黑" panose="020B0503020204020204" pitchFamily="34" charset="-122"/>
            </a:endParaRPr>
          </a:p>
        </p:txBody>
      </p:sp>
      <p:sp>
        <p:nvSpPr>
          <p:cNvPr id="76" name="矩形 75"/>
          <p:cNvSpPr/>
          <p:nvPr/>
        </p:nvSpPr>
        <p:spPr>
          <a:xfrm>
            <a:off x="5911412" y="4502923"/>
            <a:ext cx="492443"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服务器</a:t>
            </a:r>
            <a:endParaRPr lang="zh-CN" altLang="en-US" sz="800" b="1" dirty="0">
              <a:latin typeface="微软雅黑" panose="020B0503020204020204" pitchFamily="34" charset="-122"/>
              <a:ea typeface="微软雅黑" panose="020B0503020204020204" pitchFamily="34" charset="-122"/>
            </a:endParaRPr>
          </a:p>
        </p:txBody>
      </p:sp>
      <p:sp>
        <p:nvSpPr>
          <p:cNvPr id="78" name="矩形 77"/>
          <p:cNvSpPr/>
          <p:nvPr/>
        </p:nvSpPr>
        <p:spPr>
          <a:xfrm>
            <a:off x="3604552" y="2776086"/>
            <a:ext cx="1295895" cy="610917"/>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79" name="KSO_Shape"/>
          <p:cNvSpPr/>
          <p:nvPr/>
        </p:nvSpPr>
        <p:spPr>
          <a:xfrm>
            <a:off x="3795432" y="2926956"/>
            <a:ext cx="182243" cy="309175"/>
          </a:xfrm>
          <a:custGeom>
            <a:avLst/>
            <a:gdLst/>
            <a:ahLst/>
            <a:cxnLst/>
            <a:rect l="l" t="t" r="r" b="b"/>
            <a:pathLst>
              <a:path w="559792" h="955625">
                <a:moveTo>
                  <a:pt x="279896" y="194422"/>
                </a:moveTo>
                <a:cubicBezTo>
                  <a:pt x="168660" y="194422"/>
                  <a:pt x="78485" y="284596"/>
                  <a:pt x="78485" y="395833"/>
                </a:cubicBezTo>
                <a:cubicBezTo>
                  <a:pt x="78485" y="507069"/>
                  <a:pt x="168660" y="597244"/>
                  <a:pt x="279896" y="597244"/>
                </a:cubicBezTo>
                <a:cubicBezTo>
                  <a:pt x="391133" y="597244"/>
                  <a:pt x="481307" y="507069"/>
                  <a:pt x="481307" y="395833"/>
                </a:cubicBezTo>
                <a:cubicBezTo>
                  <a:pt x="481307" y="284596"/>
                  <a:pt x="391133" y="194422"/>
                  <a:pt x="279896" y="194422"/>
                </a:cubicBezTo>
                <a:close/>
                <a:moveTo>
                  <a:pt x="279896" y="0"/>
                </a:moveTo>
                <a:cubicBezTo>
                  <a:pt x="381198" y="-1"/>
                  <a:pt x="482501" y="38646"/>
                  <a:pt x="559792" y="115937"/>
                </a:cubicBezTo>
                <a:cubicBezTo>
                  <a:pt x="714375" y="270519"/>
                  <a:pt x="714375" y="521146"/>
                  <a:pt x="559792" y="675729"/>
                </a:cubicBezTo>
                <a:lnTo>
                  <a:pt x="279896" y="955625"/>
                </a:lnTo>
                <a:lnTo>
                  <a:pt x="0" y="675729"/>
                </a:lnTo>
                <a:cubicBezTo>
                  <a:pt x="-154583" y="521146"/>
                  <a:pt x="-154583" y="270519"/>
                  <a:pt x="0" y="115937"/>
                </a:cubicBezTo>
                <a:cubicBezTo>
                  <a:pt x="77291" y="38646"/>
                  <a:pt x="178594" y="-1"/>
                  <a:pt x="279896" y="0"/>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bIns="324000"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solidFill>
                <a:srgbClr val="FFFFFF"/>
              </a:solidFill>
            </a:endParaRPr>
          </a:p>
        </p:txBody>
      </p:sp>
      <p:sp>
        <p:nvSpPr>
          <p:cNvPr id="80" name="矩形 79"/>
          <p:cNvSpPr/>
          <p:nvPr/>
        </p:nvSpPr>
        <p:spPr>
          <a:xfrm>
            <a:off x="3962509" y="2980400"/>
            <a:ext cx="1003801" cy="215444"/>
          </a:xfrm>
          <a:prstGeom prst="rect">
            <a:avLst/>
          </a:prstGeom>
        </p:spPr>
        <p:txBody>
          <a:bodyPr wrap="none">
            <a:spAutoFit/>
          </a:bodyPr>
          <a:lstStyle/>
          <a:p>
            <a:pPr algn="ctr">
              <a:buFont typeface="Arial" pitchFamily="34" charset="0"/>
              <a:buNone/>
              <a:defRPr/>
            </a:pPr>
            <a:r>
              <a:rPr lang="en-US" altLang="zh-CN" sz="800" b="1" dirty="0" smtClean="0">
                <a:latin typeface="微软雅黑" panose="020B0503020204020204" pitchFamily="34" charset="-122"/>
                <a:ea typeface="微软雅黑" panose="020B0503020204020204" pitchFamily="34" charset="-122"/>
              </a:rPr>
              <a:t>IP</a:t>
            </a:r>
            <a:r>
              <a:rPr lang="zh-CN" altLang="en-US" sz="800" b="1" dirty="0" smtClean="0">
                <a:latin typeface="微软雅黑" panose="020B0503020204020204" pitchFamily="34" charset="-122"/>
                <a:ea typeface="微软雅黑" panose="020B0503020204020204" pitchFamily="34" charset="-122"/>
              </a:rPr>
              <a:t>全球地理位置库</a:t>
            </a:r>
            <a:endParaRPr lang="zh-CN" altLang="en-US" sz="800" b="1" dirty="0">
              <a:latin typeface="微软雅黑" panose="020B0503020204020204" pitchFamily="34" charset="-122"/>
              <a:ea typeface="微软雅黑" panose="020B0503020204020204" pitchFamily="34" charset="-122"/>
            </a:endParaRPr>
          </a:p>
        </p:txBody>
      </p:sp>
      <p:sp>
        <p:nvSpPr>
          <p:cNvPr id="81" name="矩形 80"/>
          <p:cNvSpPr/>
          <p:nvPr/>
        </p:nvSpPr>
        <p:spPr>
          <a:xfrm>
            <a:off x="3878036" y="3388092"/>
            <a:ext cx="748924" cy="261610"/>
          </a:xfrm>
          <a:prstGeom prst="rect">
            <a:avLst/>
          </a:prstGeom>
        </p:spPr>
        <p:txBody>
          <a:bodyPr wrap="none">
            <a:spAutoFit/>
          </a:bodyPr>
          <a:lstStyle/>
          <a:p>
            <a:pPr algn="ctr">
              <a:buFont typeface="Arial" pitchFamily="34" charset="0"/>
              <a:buNone/>
              <a:defRPr/>
            </a:pPr>
            <a:r>
              <a:rPr lang="zh-CN" altLang="en-US" sz="1100" b="1" dirty="0">
                <a:solidFill>
                  <a:srgbClr val="FFFF00"/>
                </a:solidFill>
                <a:latin typeface="微软雅黑" panose="020B0503020204020204" pitchFamily="34" charset="-122"/>
                <a:ea typeface="微软雅黑" panose="020B0503020204020204" pitchFamily="34" charset="-122"/>
              </a:rPr>
              <a:t>地理</a:t>
            </a:r>
            <a:r>
              <a:rPr lang="zh-CN" altLang="en-US" sz="1100" b="1" dirty="0" smtClean="0">
                <a:solidFill>
                  <a:srgbClr val="FFFF00"/>
                </a:solidFill>
                <a:latin typeface="微软雅黑" panose="020B0503020204020204" pitchFamily="34" charset="-122"/>
                <a:ea typeface="微软雅黑" panose="020B0503020204020204" pitchFamily="34" charset="-122"/>
              </a:rPr>
              <a:t>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82" name="矩形 81"/>
          <p:cNvSpPr/>
          <p:nvPr/>
        </p:nvSpPr>
        <p:spPr>
          <a:xfrm>
            <a:off x="5447510" y="2776084"/>
            <a:ext cx="1295895" cy="610917"/>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83" name="矩形 82"/>
          <p:cNvSpPr/>
          <p:nvPr/>
        </p:nvSpPr>
        <p:spPr>
          <a:xfrm>
            <a:off x="5642107" y="3388092"/>
            <a:ext cx="1031051" cy="261610"/>
          </a:xfrm>
          <a:prstGeom prst="rect">
            <a:avLst/>
          </a:prstGeom>
        </p:spPr>
        <p:txBody>
          <a:bodyPr wrap="none">
            <a:spAutoFit/>
          </a:bodyPr>
          <a:lstStyle/>
          <a:p>
            <a:pPr algn="ctr">
              <a:buFont typeface="Arial" pitchFamily="34" charset="0"/>
              <a:buNone/>
              <a:defRPr/>
            </a:pPr>
            <a:r>
              <a:rPr lang="zh-CN" altLang="en-US" sz="1100" b="1" dirty="0" smtClean="0">
                <a:solidFill>
                  <a:srgbClr val="FFFF00"/>
                </a:solidFill>
                <a:latin typeface="微软雅黑" panose="020B0503020204020204" pitchFamily="34" charset="-122"/>
                <a:ea typeface="微软雅黑" panose="020B0503020204020204" pitchFamily="34" charset="-122"/>
              </a:rPr>
              <a:t>系统配置数据</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84" name="矩形 83"/>
          <p:cNvSpPr/>
          <p:nvPr/>
        </p:nvSpPr>
        <p:spPr>
          <a:xfrm>
            <a:off x="5921162" y="2987398"/>
            <a:ext cx="899606"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业务关联规则</a:t>
            </a:r>
            <a:r>
              <a:rPr lang="en-US" altLang="zh-CN" sz="800" b="1" dirty="0" smtClean="0">
                <a:latin typeface="微软雅黑" panose="020B0503020204020204" pitchFamily="34" charset="-122"/>
                <a:ea typeface="微软雅黑" panose="020B0503020204020204" pitchFamily="34" charset="-122"/>
              </a:rPr>
              <a:t>…</a:t>
            </a:r>
            <a:endParaRPr lang="zh-CN" altLang="en-US" sz="800" b="1" dirty="0">
              <a:latin typeface="微软雅黑" panose="020B0503020204020204" pitchFamily="34" charset="-122"/>
              <a:ea typeface="微软雅黑" panose="020B0503020204020204" pitchFamily="34" charset="-122"/>
            </a:endParaRPr>
          </a:p>
        </p:txBody>
      </p:sp>
      <p:sp>
        <p:nvSpPr>
          <p:cNvPr id="85" name="KSO_Shape"/>
          <p:cNvSpPr/>
          <p:nvPr/>
        </p:nvSpPr>
        <p:spPr>
          <a:xfrm>
            <a:off x="5572767" y="2858374"/>
            <a:ext cx="387571" cy="459845"/>
          </a:xfrm>
          <a:custGeom>
            <a:avLst/>
            <a:gdLst/>
            <a:ahLst/>
            <a:cxnLst/>
            <a:rect l="l" t="t" r="r" b="b"/>
            <a:pathLst>
              <a:path w="561975" h="642619">
                <a:moveTo>
                  <a:pt x="113394" y="0"/>
                </a:moveTo>
                <a:lnTo>
                  <a:pt x="160194" y="0"/>
                </a:lnTo>
                <a:lnTo>
                  <a:pt x="160194" y="275923"/>
                </a:lnTo>
                <a:lnTo>
                  <a:pt x="158129" y="275923"/>
                </a:lnTo>
                <a:cubicBezTo>
                  <a:pt x="171121" y="279617"/>
                  <a:pt x="180967" y="289396"/>
                  <a:pt x="186389" y="301625"/>
                </a:cubicBezTo>
                <a:lnTo>
                  <a:pt x="375585" y="301625"/>
                </a:lnTo>
                <a:cubicBezTo>
                  <a:pt x="383999" y="282649"/>
                  <a:pt x="403062" y="269573"/>
                  <a:pt x="425180" y="269573"/>
                </a:cubicBezTo>
                <a:cubicBezTo>
                  <a:pt x="447298" y="269573"/>
                  <a:pt x="466361" y="282649"/>
                  <a:pt x="474775" y="301625"/>
                </a:cubicBezTo>
                <a:lnTo>
                  <a:pt x="561975" y="301625"/>
                </a:lnTo>
                <a:lnTo>
                  <a:pt x="561975" y="347344"/>
                </a:lnTo>
                <a:lnTo>
                  <a:pt x="474774" y="347344"/>
                </a:lnTo>
                <a:cubicBezTo>
                  <a:pt x="469650" y="358901"/>
                  <a:pt x="460576" y="368269"/>
                  <a:pt x="448580" y="372431"/>
                </a:cubicBezTo>
                <a:lnTo>
                  <a:pt x="448580" y="642619"/>
                </a:lnTo>
                <a:lnTo>
                  <a:pt x="401780" y="642619"/>
                </a:lnTo>
                <a:lnTo>
                  <a:pt x="401780" y="372431"/>
                </a:lnTo>
                <a:cubicBezTo>
                  <a:pt x="389784" y="368269"/>
                  <a:pt x="380710" y="358901"/>
                  <a:pt x="375586" y="347344"/>
                </a:cubicBezTo>
                <a:lnTo>
                  <a:pt x="186388" y="347344"/>
                </a:lnTo>
                <a:cubicBezTo>
                  <a:pt x="177974" y="366319"/>
                  <a:pt x="158912" y="379395"/>
                  <a:pt x="136794" y="379395"/>
                </a:cubicBezTo>
                <a:cubicBezTo>
                  <a:pt x="114676" y="379395"/>
                  <a:pt x="95614" y="366319"/>
                  <a:pt x="87200" y="347344"/>
                </a:cubicBezTo>
                <a:lnTo>
                  <a:pt x="0" y="347344"/>
                </a:lnTo>
                <a:lnTo>
                  <a:pt x="0" y="301625"/>
                </a:lnTo>
                <a:lnTo>
                  <a:pt x="87199" y="301625"/>
                </a:lnTo>
                <a:cubicBezTo>
                  <a:pt x="92621" y="289396"/>
                  <a:pt x="102467" y="279617"/>
                  <a:pt x="115459" y="275923"/>
                </a:cubicBezTo>
                <a:lnTo>
                  <a:pt x="113394" y="275923"/>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algn="l" rtl="0" eaLnBrk="0" fontAlgn="base" hangingPunct="0">
              <a:spcBef>
                <a:spcPct val="0"/>
              </a:spcBef>
              <a:spcAft>
                <a:spcPct val="0"/>
              </a:spcAft>
              <a:defRPr kern="1200">
                <a:solidFill>
                  <a:schemeClr val="lt1"/>
                </a:solidFill>
                <a:latin typeface="+mn-lt"/>
                <a:ea typeface="+mn-ea"/>
                <a:cs typeface="+mn-cs"/>
              </a:defRPr>
            </a:lvl1pPr>
            <a:lvl2pPr marL="457200" algn="l" rtl="0" eaLnBrk="0" fontAlgn="base" hangingPunct="0">
              <a:spcBef>
                <a:spcPct val="0"/>
              </a:spcBef>
              <a:spcAft>
                <a:spcPct val="0"/>
              </a:spcAft>
              <a:defRPr kern="1200">
                <a:solidFill>
                  <a:schemeClr val="lt1"/>
                </a:solidFill>
                <a:latin typeface="+mn-lt"/>
                <a:ea typeface="+mn-ea"/>
                <a:cs typeface="+mn-cs"/>
              </a:defRPr>
            </a:lvl2pPr>
            <a:lvl3pPr marL="914400" algn="l" rtl="0" eaLnBrk="0" fontAlgn="base" hangingPunct="0">
              <a:spcBef>
                <a:spcPct val="0"/>
              </a:spcBef>
              <a:spcAft>
                <a:spcPct val="0"/>
              </a:spcAft>
              <a:defRPr kern="1200">
                <a:solidFill>
                  <a:schemeClr val="lt1"/>
                </a:solidFill>
                <a:latin typeface="+mn-lt"/>
                <a:ea typeface="+mn-ea"/>
                <a:cs typeface="+mn-cs"/>
              </a:defRPr>
            </a:lvl3pPr>
            <a:lvl4pPr marL="1371600" algn="l" rtl="0" eaLnBrk="0" fontAlgn="base" hangingPunct="0">
              <a:spcBef>
                <a:spcPct val="0"/>
              </a:spcBef>
              <a:spcAft>
                <a:spcPct val="0"/>
              </a:spcAft>
              <a:defRPr kern="1200">
                <a:solidFill>
                  <a:schemeClr val="lt1"/>
                </a:solidFill>
                <a:latin typeface="+mn-lt"/>
                <a:ea typeface="+mn-ea"/>
                <a:cs typeface="+mn-cs"/>
              </a:defRPr>
            </a:lvl4pPr>
            <a:lvl5pPr marL="1828800" algn="l" rtl="0" eaLnBrk="0" fontAlgn="base" hangingPunct="0">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a:solidFill>
                <a:schemeClr val="tx1"/>
              </a:solidFill>
            </a:endParaRPr>
          </a:p>
        </p:txBody>
      </p:sp>
      <p:pic>
        <p:nvPicPr>
          <p:cNvPr id="86"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3064715" y="1555291"/>
            <a:ext cx="372559" cy="159011"/>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4521191" y="2788589"/>
            <a:ext cx="372559" cy="159011"/>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6370303" y="2801181"/>
            <a:ext cx="372559" cy="159011"/>
          </a:xfrm>
          <a:prstGeom prst="rect">
            <a:avLst/>
          </a:prstGeom>
          <a:noFill/>
          <a:extLst>
            <a:ext uri="{909E8E84-426E-40DD-AFC4-6F175D3DCCD1}">
              <a14:hiddenFill xmlns:a14="http://schemas.microsoft.com/office/drawing/2010/main">
                <a:solidFill>
                  <a:srgbClr val="FFFFFF"/>
                </a:solidFill>
              </a14:hiddenFill>
            </a:ext>
          </a:extLst>
        </p:spPr>
      </p:pic>
      <p:sp>
        <p:nvSpPr>
          <p:cNvPr id="93" name="矩形 92"/>
          <p:cNvSpPr/>
          <p:nvPr/>
        </p:nvSpPr>
        <p:spPr>
          <a:xfrm>
            <a:off x="8333757" y="2385868"/>
            <a:ext cx="914033" cy="261610"/>
          </a:xfrm>
          <a:prstGeom prst="rect">
            <a:avLst/>
          </a:prstGeom>
        </p:spPr>
        <p:txBody>
          <a:bodyPr wrap="none">
            <a:spAutoFit/>
          </a:bodyPr>
          <a:lstStyle/>
          <a:p>
            <a:pPr algn="ctr">
              <a:buFont typeface="Arial" pitchFamily="34" charset="0"/>
              <a:buNone/>
              <a:defRPr/>
            </a:pPr>
            <a:r>
              <a:rPr lang="en-US" altLang="zh-CN" sz="1100" b="1" dirty="0" smtClean="0">
                <a:solidFill>
                  <a:srgbClr val="FFFF00"/>
                </a:solidFill>
                <a:latin typeface="微软雅黑" panose="020B0503020204020204" pitchFamily="34" charset="-122"/>
                <a:ea typeface="微软雅黑" panose="020B0503020204020204" pitchFamily="34" charset="-122"/>
              </a:rPr>
              <a:t>ES</a:t>
            </a:r>
            <a:r>
              <a:rPr lang="zh-CN" altLang="en-US" sz="1100" b="1" dirty="0">
                <a:solidFill>
                  <a:srgbClr val="FFFF00"/>
                </a:solidFill>
                <a:latin typeface="微软雅黑" panose="020B0503020204020204" pitchFamily="34" charset="-122"/>
                <a:ea typeface="微软雅黑" panose="020B0503020204020204" pitchFamily="34" charset="-122"/>
              </a:rPr>
              <a:t>数据检索</a:t>
            </a:r>
          </a:p>
        </p:txBody>
      </p:sp>
      <p:sp>
        <p:nvSpPr>
          <p:cNvPr id="94" name="矩形 93"/>
          <p:cNvSpPr/>
          <p:nvPr/>
        </p:nvSpPr>
        <p:spPr>
          <a:xfrm>
            <a:off x="8119213" y="4614286"/>
            <a:ext cx="1460657" cy="261610"/>
          </a:xfrm>
          <a:prstGeom prst="rect">
            <a:avLst/>
          </a:prstGeom>
        </p:spPr>
        <p:txBody>
          <a:bodyPr wrap="none">
            <a:spAutoFit/>
          </a:bodyPr>
          <a:lstStyle/>
          <a:p>
            <a:pPr algn="ctr">
              <a:buFont typeface="Arial" pitchFamily="34" charset="0"/>
              <a:buNone/>
              <a:defRPr/>
            </a:pPr>
            <a:r>
              <a:rPr lang="en-US" altLang="zh-CN" sz="1100" b="1" dirty="0" smtClean="0">
                <a:solidFill>
                  <a:srgbClr val="FFFF00"/>
                </a:solidFill>
                <a:latin typeface="微软雅黑" panose="020B0503020204020204" pitchFamily="34" charset="-122"/>
                <a:ea typeface="微软雅黑" panose="020B0503020204020204" pitchFamily="34" charset="-122"/>
              </a:rPr>
              <a:t>Hadoop</a:t>
            </a:r>
            <a:r>
              <a:rPr lang="zh-CN" altLang="en-US" sz="1100" b="1" dirty="0" smtClean="0">
                <a:solidFill>
                  <a:srgbClr val="FFFF00"/>
                </a:solidFill>
                <a:latin typeface="微软雅黑" panose="020B0503020204020204" pitchFamily="34" charset="-122"/>
                <a:ea typeface="微软雅黑" panose="020B0503020204020204" pitchFamily="34" charset="-122"/>
              </a:rPr>
              <a:t>大数据存储</a:t>
            </a:r>
            <a:endParaRPr lang="zh-CN" altLang="en-US" sz="1100" b="1" dirty="0">
              <a:solidFill>
                <a:srgbClr val="FFFF00"/>
              </a:solidFill>
              <a:latin typeface="微软雅黑" panose="020B0503020204020204" pitchFamily="34" charset="-122"/>
              <a:ea typeface="微软雅黑" panose="020B0503020204020204" pitchFamily="34" charset="-122"/>
            </a:endParaRPr>
          </a:p>
        </p:txBody>
      </p:sp>
      <p:sp>
        <p:nvSpPr>
          <p:cNvPr id="97" name="矩形 96"/>
          <p:cNvSpPr/>
          <p:nvPr/>
        </p:nvSpPr>
        <p:spPr>
          <a:xfrm>
            <a:off x="6820769" y="1504540"/>
            <a:ext cx="349650" cy="3166107"/>
          </a:xfrm>
          <a:prstGeom prst="rect">
            <a:avLst/>
          </a:prstGeom>
          <a:gradFill flip="none" rotWithShape="1">
            <a:gsLst>
              <a:gs pos="0">
                <a:schemeClr val="accent4">
                  <a:lumMod val="75000"/>
                  <a:shade val="30000"/>
                  <a:satMod val="115000"/>
                </a:schemeClr>
              </a:gs>
              <a:gs pos="50000">
                <a:schemeClr val="accent4">
                  <a:lumMod val="75000"/>
                  <a:shade val="67500"/>
                  <a:satMod val="115000"/>
                </a:schemeClr>
              </a:gs>
              <a:gs pos="100000">
                <a:schemeClr val="accent4">
                  <a:lumMod val="75000"/>
                  <a:shade val="100000"/>
                  <a:satMod val="115000"/>
                </a:schemeClr>
              </a:gs>
            </a:gsLst>
            <a:lin ang="0" scaled="1"/>
            <a:tileRect/>
          </a:gradFill>
          <a:ln w="3175">
            <a:no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smtClean="0">
                <a:solidFill>
                  <a:schemeClr val="tx1"/>
                </a:solidFill>
              </a:rPr>
              <a:t>实时采</a:t>
            </a:r>
            <a:endParaRPr lang="en-US" altLang="zh-CN" b="1" dirty="0" smtClean="0">
              <a:solidFill>
                <a:schemeClr val="tx1"/>
              </a:solidFill>
            </a:endParaRPr>
          </a:p>
          <a:p>
            <a:pPr algn="ctr"/>
            <a:r>
              <a:rPr lang="zh-CN" altLang="en-US" b="1" dirty="0" smtClean="0">
                <a:solidFill>
                  <a:schemeClr val="tx1"/>
                </a:solidFill>
              </a:rPr>
              <a:t>集</a:t>
            </a:r>
          </a:p>
        </p:txBody>
      </p:sp>
      <p:sp>
        <p:nvSpPr>
          <p:cNvPr id="98" name="矩形 97"/>
          <p:cNvSpPr/>
          <p:nvPr/>
        </p:nvSpPr>
        <p:spPr>
          <a:xfrm>
            <a:off x="10386274" y="1518644"/>
            <a:ext cx="349650" cy="3166107"/>
          </a:xfrm>
          <a:prstGeom prst="rect">
            <a:avLst/>
          </a:prstGeom>
          <a:gradFill flip="none" rotWithShape="1">
            <a:gsLst>
              <a:gs pos="0">
                <a:srgbClr val="00B050">
                  <a:shade val="30000"/>
                  <a:satMod val="115000"/>
                </a:srgbClr>
              </a:gs>
              <a:gs pos="50000">
                <a:srgbClr val="00B050">
                  <a:shade val="67500"/>
                  <a:satMod val="115000"/>
                </a:srgbClr>
              </a:gs>
              <a:gs pos="100000">
                <a:srgbClr val="00B050">
                  <a:shade val="100000"/>
                  <a:satMod val="115000"/>
                </a:srgbClr>
              </a:gs>
            </a:gsLst>
            <a:lin ang="0" scaled="1"/>
            <a:tileRect/>
          </a:gradFill>
          <a:ln w="3175">
            <a:no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r>
              <a:rPr lang="zh-CN" altLang="en-US" b="1" dirty="0">
                <a:solidFill>
                  <a:schemeClr val="tx1"/>
                </a:solidFill>
              </a:rPr>
              <a:t>数据</a:t>
            </a:r>
            <a:r>
              <a:rPr lang="zh-CN" altLang="en-US" b="1" dirty="0" smtClean="0">
                <a:solidFill>
                  <a:schemeClr val="tx1"/>
                </a:solidFill>
              </a:rPr>
              <a:t>接口</a:t>
            </a:r>
            <a:endParaRPr lang="en-US" altLang="zh-CN" b="1" dirty="0" smtClean="0">
              <a:solidFill>
                <a:schemeClr val="tx1"/>
              </a:solidFill>
            </a:endParaRPr>
          </a:p>
        </p:txBody>
      </p:sp>
      <p:sp>
        <p:nvSpPr>
          <p:cNvPr id="99" name="上下箭头 98"/>
          <p:cNvSpPr/>
          <p:nvPr/>
        </p:nvSpPr>
        <p:spPr>
          <a:xfrm>
            <a:off x="8663474" y="2786336"/>
            <a:ext cx="254599" cy="440098"/>
          </a:xfrm>
          <a:prstGeom prst="upDownArrow">
            <a:avLst/>
          </a:prstGeom>
          <a:solidFill>
            <a:schemeClr val="accent4">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00" name="矩形 99"/>
          <p:cNvSpPr/>
          <p:nvPr/>
        </p:nvSpPr>
        <p:spPr>
          <a:xfrm>
            <a:off x="8901410" y="2883121"/>
            <a:ext cx="697627" cy="246221"/>
          </a:xfrm>
          <a:prstGeom prst="rect">
            <a:avLst/>
          </a:prstGeom>
        </p:spPr>
        <p:txBody>
          <a:bodyPr wrap="none">
            <a:spAutoFit/>
          </a:bodyPr>
          <a:lstStyle/>
          <a:p>
            <a:pPr algn="ctr">
              <a:buFont typeface="Arial" pitchFamily="34" charset="0"/>
              <a:buNone/>
              <a:defRPr/>
            </a:pPr>
            <a:r>
              <a:rPr lang="zh-CN" altLang="en-US" sz="1000" b="1" dirty="0" smtClean="0">
                <a:latin typeface="微软雅黑" panose="020B0503020204020204" pitchFamily="34" charset="-122"/>
                <a:ea typeface="微软雅黑" panose="020B0503020204020204" pitchFamily="34" charset="-122"/>
              </a:rPr>
              <a:t>数据交互</a:t>
            </a:r>
            <a:endParaRPr lang="zh-CN" altLang="en-US" sz="1000" b="1" dirty="0">
              <a:latin typeface="微软雅黑" panose="020B0503020204020204" pitchFamily="34" charset="-122"/>
              <a:ea typeface="微软雅黑" panose="020B0503020204020204" pitchFamily="34" charset="-122"/>
            </a:endParaRPr>
          </a:p>
        </p:txBody>
      </p:sp>
      <p:sp>
        <p:nvSpPr>
          <p:cNvPr id="127" name="矩形 126"/>
          <p:cNvSpPr/>
          <p:nvPr/>
        </p:nvSpPr>
        <p:spPr>
          <a:xfrm>
            <a:off x="5808821" y="2343373"/>
            <a:ext cx="697627"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迪普安全云</a:t>
            </a:r>
            <a:endParaRPr lang="zh-CN" altLang="en-US" sz="800" b="1" dirty="0">
              <a:latin typeface="微软雅黑" panose="020B0503020204020204" pitchFamily="34" charset="-122"/>
              <a:ea typeface="微软雅黑" panose="020B0503020204020204" pitchFamily="34" charset="-122"/>
            </a:endParaRPr>
          </a:p>
        </p:txBody>
      </p:sp>
      <p:sp>
        <p:nvSpPr>
          <p:cNvPr id="107" name="流程图: 磁盘 106"/>
          <p:cNvSpPr/>
          <p:nvPr/>
        </p:nvSpPr>
        <p:spPr>
          <a:xfrm>
            <a:off x="8372485" y="1912540"/>
            <a:ext cx="836579" cy="437707"/>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08" name="流程图: 磁盘 107"/>
          <p:cNvSpPr/>
          <p:nvPr/>
        </p:nvSpPr>
        <p:spPr>
          <a:xfrm>
            <a:off x="8372485" y="1557290"/>
            <a:ext cx="836579" cy="437707"/>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09" name="流程图: 磁盘 108"/>
          <p:cNvSpPr/>
          <p:nvPr/>
        </p:nvSpPr>
        <p:spPr>
          <a:xfrm>
            <a:off x="8155412" y="3779521"/>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10" name="流程图: 磁盘 109"/>
          <p:cNvSpPr/>
          <p:nvPr/>
        </p:nvSpPr>
        <p:spPr>
          <a:xfrm>
            <a:off x="8155412" y="3568987"/>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116" name="矩形 115"/>
          <p:cNvSpPr/>
          <p:nvPr/>
        </p:nvSpPr>
        <p:spPr>
          <a:xfrm>
            <a:off x="9580548" y="2077801"/>
            <a:ext cx="595036" cy="215444"/>
          </a:xfrm>
          <a:prstGeom prst="rect">
            <a:avLst/>
          </a:prstGeom>
        </p:spPr>
        <p:txBody>
          <a:bodyPr wrap="none">
            <a:spAutoFit/>
          </a:bodyPr>
          <a:lstStyle/>
          <a:p>
            <a:pPr algn="ctr">
              <a:buFont typeface="Arial" pitchFamily="34" charset="0"/>
              <a:buNone/>
              <a:defRPr/>
            </a:pPr>
            <a:r>
              <a:rPr lang="zh-CN" altLang="en-US" sz="800" b="1" dirty="0">
                <a:latin typeface="微软雅黑" panose="020B0503020204020204" pitchFamily="34" charset="-122"/>
                <a:ea typeface="微软雅黑" panose="020B0503020204020204" pitchFamily="34" charset="-122"/>
              </a:rPr>
              <a:t>实时数据</a:t>
            </a:r>
          </a:p>
        </p:txBody>
      </p:sp>
      <p:sp>
        <p:nvSpPr>
          <p:cNvPr id="117" name="矩形 116"/>
          <p:cNvSpPr/>
          <p:nvPr/>
        </p:nvSpPr>
        <p:spPr>
          <a:xfrm>
            <a:off x="9580550" y="4070981"/>
            <a:ext cx="595035" cy="215444"/>
          </a:xfrm>
          <a:prstGeom prst="rect">
            <a:avLst/>
          </a:prstGeom>
        </p:spPr>
        <p:txBody>
          <a:bodyPr wrap="none">
            <a:spAutoFit/>
          </a:bodyPr>
          <a:lstStyle/>
          <a:p>
            <a:pPr algn="ctr">
              <a:buFont typeface="Arial" pitchFamily="34" charset="0"/>
              <a:buNone/>
              <a:defRPr/>
            </a:pPr>
            <a:r>
              <a:rPr lang="zh-CN" altLang="en-US" sz="800" b="1" dirty="0" smtClean="0">
                <a:latin typeface="微软雅黑" panose="020B0503020204020204" pitchFamily="34" charset="-122"/>
                <a:ea typeface="微软雅黑" panose="020B0503020204020204" pitchFamily="34" charset="-122"/>
              </a:rPr>
              <a:t>历史数据</a:t>
            </a:r>
            <a:endParaRPr lang="zh-CN" altLang="en-US" sz="800" b="1" dirty="0">
              <a:latin typeface="微软雅黑" panose="020B0503020204020204" pitchFamily="34" charset="-122"/>
              <a:ea typeface="微软雅黑" panose="020B0503020204020204" pitchFamily="34" charset="-122"/>
            </a:endParaRPr>
          </a:p>
        </p:txBody>
      </p:sp>
      <p:sp>
        <p:nvSpPr>
          <p:cNvPr id="118" name="矩形 117"/>
          <p:cNvSpPr/>
          <p:nvPr/>
        </p:nvSpPr>
        <p:spPr>
          <a:xfrm>
            <a:off x="7215905" y="3314596"/>
            <a:ext cx="3085840" cy="1324949"/>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sp>
        <p:nvSpPr>
          <p:cNvPr id="119" name="矩形 118"/>
          <p:cNvSpPr/>
          <p:nvPr/>
        </p:nvSpPr>
        <p:spPr>
          <a:xfrm>
            <a:off x="7215905" y="1504540"/>
            <a:ext cx="3085840" cy="1167045"/>
          </a:xfrm>
          <a:prstGeom prst="rect">
            <a:avLst/>
          </a:prstGeom>
          <a:noFill/>
          <a:ln w="3175">
            <a:solidFill>
              <a:srgbClr val="FFFF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2000" b="1" dirty="0" smtClean="0">
              <a:solidFill>
                <a:schemeClr val="tx1"/>
              </a:solidFill>
            </a:endParaRPr>
          </a:p>
        </p:txBody>
      </p:sp>
      <p:pic>
        <p:nvPicPr>
          <p:cNvPr id="120"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9929186" y="1533127"/>
            <a:ext cx="372559" cy="159011"/>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7" descr="logo-黑白"/>
          <p:cNvPicPr>
            <a:picLocks noChangeAspect="1" noChangeArrowheads="1"/>
          </p:cNvPicPr>
          <p:nvPr/>
        </p:nvPicPr>
        <p:blipFill>
          <a:blip r:embed="rId10" cstate="screen">
            <a:clrChange>
              <a:clrFrom>
                <a:srgbClr val="000000"/>
              </a:clrFrom>
              <a:clrTo>
                <a:srgbClr val="000000">
                  <a:alpha val="0"/>
                </a:srgbClr>
              </a:clrTo>
            </a:clrChange>
            <a:duotone>
              <a:prstClr val="black"/>
              <a:srgbClr val="D2DA7A">
                <a:tint val="45000"/>
                <a:satMod val="400000"/>
              </a:srgbClr>
            </a:duotone>
            <a:extLst>
              <a:ext uri="{28A0092B-C50C-407E-A947-70E740481C1C}">
                <a14:useLocalDpi xmlns:a14="http://schemas.microsoft.com/office/drawing/2010/main"/>
              </a:ext>
            </a:extLst>
          </a:blip>
          <a:srcRect/>
          <a:stretch>
            <a:fillRect/>
          </a:stretch>
        </p:blipFill>
        <p:spPr bwMode="auto">
          <a:xfrm>
            <a:off x="9929185" y="3359886"/>
            <a:ext cx="372559" cy="159011"/>
          </a:xfrm>
          <a:prstGeom prst="rect">
            <a:avLst/>
          </a:prstGeom>
          <a:noFill/>
          <a:extLst>
            <a:ext uri="{909E8E84-426E-40DD-AFC4-6F175D3DCCD1}">
              <a14:hiddenFill xmlns:a14="http://schemas.microsoft.com/office/drawing/2010/main">
                <a:solidFill>
                  <a:srgbClr val="FFFFFF"/>
                </a:solidFill>
              </a14:hiddenFill>
            </a:ext>
          </a:extLst>
        </p:spPr>
      </p:pic>
      <p:sp>
        <p:nvSpPr>
          <p:cNvPr id="77" name="流程图: 磁盘 76"/>
          <p:cNvSpPr/>
          <p:nvPr/>
        </p:nvSpPr>
        <p:spPr>
          <a:xfrm>
            <a:off x="8850917" y="3779521"/>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89" name="流程图: 磁盘 88"/>
          <p:cNvSpPr/>
          <p:nvPr/>
        </p:nvSpPr>
        <p:spPr>
          <a:xfrm>
            <a:off x="8850917" y="3568987"/>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90" name="流程图: 磁盘 89"/>
          <p:cNvSpPr/>
          <p:nvPr/>
        </p:nvSpPr>
        <p:spPr>
          <a:xfrm>
            <a:off x="8155412" y="4319361"/>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91" name="流程图: 磁盘 90"/>
          <p:cNvSpPr/>
          <p:nvPr/>
        </p:nvSpPr>
        <p:spPr>
          <a:xfrm>
            <a:off x="8155412" y="4108827"/>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92" name="流程图: 磁盘 91"/>
          <p:cNvSpPr/>
          <p:nvPr/>
        </p:nvSpPr>
        <p:spPr>
          <a:xfrm>
            <a:off x="8850917" y="4319361"/>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
        <p:nvSpPr>
          <p:cNvPr id="95" name="流程图: 磁盘 94"/>
          <p:cNvSpPr/>
          <p:nvPr/>
        </p:nvSpPr>
        <p:spPr>
          <a:xfrm>
            <a:off x="8850917" y="4108827"/>
            <a:ext cx="593898" cy="246574"/>
          </a:xfrm>
          <a:prstGeom prst="flowChartMagneticDisk">
            <a:avLst/>
          </a:prstGeom>
          <a:solidFill>
            <a:srgbClr val="4D87C7"/>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sz="2000" b="1" dirty="0" smtClean="0">
              <a:solidFill>
                <a:schemeClr val="tx1"/>
              </a:solidFill>
            </a:endParaRPr>
          </a:p>
        </p:txBody>
      </p:sp>
    </p:spTree>
    <p:extLst>
      <p:ext uri="{BB962C8B-B14F-4D97-AF65-F5344CB8AC3E}">
        <p14:creationId xmlns:p14="http://schemas.microsoft.com/office/powerpoint/2010/main" val="924801771"/>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IMEBAND" val="Timeband"/>
</p:tagLst>
</file>

<file path=ppt/tags/tag10.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1.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2.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3.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4.xml><?xml version="1.0" encoding="utf-8"?>
<p:tagLst xmlns:a="http://schemas.openxmlformats.org/drawingml/2006/main" xmlns:r="http://schemas.openxmlformats.org/officeDocument/2006/relationships" xmlns:p="http://schemas.openxmlformats.org/presentationml/2006/main">
  <p:tag name="TIMESCALVALUEFONT" val="Yes"/>
</p:tagLst>
</file>

<file path=ppt/tags/tag15.xml><?xml version="1.0" encoding="utf-8"?>
<p:tagLst xmlns:a="http://schemas.openxmlformats.org/drawingml/2006/main" xmlns:r="http://schemas.openxmlformats.org/officeDocument/2006/relationships" xmlns:p="http://schemas.openxmlformats.org/presentationml/2006/main">
  <p:tag name="RIGHTTIMEBANDDATE" val="Yes"/>
</p:tagLst>
</file>

<file path=ppt/tags/tag16.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17.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18.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19.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2.xml><?xml version="1.0" encoding="utf-8"?>
<p:tagLst xmlns:a="http://schemas.openxmlformats.org/drawingml/2006/main" xmlns:r="http://schemas.openxmlformats.org/officeDocument/2006/relationships" xmlns:p="http://schemas.openxmlformats.org/presentationml/2006/main">
  <p:tag name="LEFTYTIMEBANDDATE" val="Yes"/>
</p:tagLst>
</file>

<file path=ppt/tags/tag20.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21.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22.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23.xml><?xml version="1.0" encoding="utf-8"?>
<p:tagLst xmlns:a="http://schemas.openxmlformats.org/drawingml/2006/main" xmlns:r="http://schemas.openxmlformats.org/officeDocument/2006/relationships" xmlns:p="http://schemas.openxmlformats.org/presentationml/2006/main">
  <p:tag name="INTERVAL4" val="115,115,115,-9211021,False;;03/30/2013 00:00:00;04/30/2013 00:00:00;Legal Agreements Executed;1;Shape;4;;11;;10;;10;1;-16777215;-16777216;-16777216;False;168.9013;False;False;False;False;False;False;False;False"/>
</p:tagLst>
</file>

<file path=ppt/tags/tag3.xml><?xml version="1.0" encoding="utf-8"?>
<p:tagLst xmlns:a="http://schemas.openxmlformats.org/drawingml/2006/main" xmlns:r="http://schemas.openxmlformats.org/officeDocument/2006/relationships" xmlns:p="http://schemas.openxmlformats.org/presentationml/2006/main">
  <p:tag name="TIMESCALVALUEFONT" val="Yes"/>
</p:tagLst>
</file>

<file path=ppt/tags/tag4.xml><?xml version="1.0" encoding="utf-8"?>
<p:tagLst xmlns:a="http://schemas.openxmlformats.org/drawingml/2006/main" xmlns:r="http://schemas.openxmlformats.org/officeDocument/2006/relationships" xmlns:p="http://schemas.openxmlformats.org/presentationml/2006/main">
  <p:tag name="TIMESCALVALUEFONT" val="Yes"/>
</p:tagLst>
</file>

<file path=ppt/tags/tag5.xml><?xml version="1.0" encoding="utf-8"?>
<p:tagLst xmlns:a="http://schemas.openxmlformats.org/drawingml/2006/main" xmlns:r="http://schemas.openxmlformats.org/officeDocument/2006/relationships" xmlns:p="http://schemas.openxmlformats.org/presentationml/2006/main">
  <p:tag name="TIMESCALVALUEFONT" val="Yes"/>
</p:tagLst>
</file>

<file path=ppt/tags/tag6.xml><?xml version="1.0" encoding="utf-8"?>
<p:tagLst xmlns:a="http://schemas.openxmlformats.org/drawingml/2006/main" xmlns:r="http://schemas.openxmlformats.org/officeDocument/2006/relationships" xmlns:p="http://schemas.openxmlformats.org/presentationml/2006/main">
  <p:tag name="TIMESCALVALUEFONT" val="Yes"/>
</p:tagLst>
</file>

<file path=ppt/tags/tag7.xml><?xml version="1.0" encoding="utf-8"?>
<p:tagLst xmlns:a="http://schemas.openxmlformats.org/drawingml/2006/main" xmlns:r="http://schemas.openxmlformats.org/officeDocument/2006/relationships" xmlns:p="http://schemas.openxmlformats.org/presentationml/2006/main">
  <p:tag name="TIMESCALVALUEFONT" val="Yes"/>
</p:tagLst>
</file>

<file path=ppt/tags/tag8.xml><?xml version="1.0" encoding="utf-8"?>
<p:tagLst xmlns:a="http://schemas.openxmlformats.org/drawingml/2006/main" xmlns:r="http://schemas.openxmlformats.org/officeDocument/2006/relationships" xmlns:p="http://schemas.openxmlformats.org/presentationml/2006/main">
  <p:tag name="TIMESCALVALUEFONT" val="Yes"/>
</p:tagLst>
</file>

<file path=ppt/tags/tag9.xml><?xml version="1.0" encoding="utf-8"?>
<p:tagLst xmlns:a="http://schemas.openxmlformats.org/drawingml/2006/main" xmlns:r="http://schemas.openxmlformats.org/officeDocument/2006/relationships" xmlns:p="http://schemas.openxmlformats.org/presentationml/2006/main">
  <p:tag name="TIMESCALVALUEFONT" val="Yes"/>
</p:tagLst>
</file>

<file path=ppt/theme/theme1.xml><?xml version="1.0" encoding="utf-8"?>
<a:theme xmlns:a="http://schemas.openxmlformats.org/drawingml/2006/main" name="3_Office 主题">
  <a:themeElements>
    <a:clrScheme name="质朴">
      <a:dk1>
        <a:sysClr val="windowText" lastClr="000000"/>
      </a:dk1>
      <a:lt1>
        <a:sysClr val="window" lastClr="FFFFFF"/>
      </a:lt1>
      <a:dk2>
        <a:srgbClr val="464653"/>
      </a:dk2>
      <a:lt2>
        <a:srgbClr val="DDE9EC"/>
      </a:lt2>
      <a:accent1>
        <a:srgbClr val="727CA3"/>
      </a:accent1>
      <a:accent2>
        <a:srgbClr val="9FB8CD"/>
      </a:accent2>
      <a:accent3>
        <a:srgbClr val="D2DA7A"/>
      </a:accent3>
      <a:accent4>
        <a:srgbClr val="FADA7A"/>
      </a:accent4>
      <a:accent5>
        <a:srgbClr val="B88472"/>
      </a:accent5>
      <a:accent6>
        <a:srgbClr val="8E736A"/>
      </a:accent6>
      <a:hlink>
        <a:srgbClr val="B292CA"/>
      </a:hlink>
      <a:folHlink>
        <a:srgbClr val="6B5680"/>
      </a:folHlink>
    </a:clrScheme>
    <a:fontScheme name="自定义 1">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w="28575">
          <a:solidFill>
            <a:schemeClr val="tx1"/>
          </a:solidFill>
        </a:ln>
      </a:spPr>
      <a:bodyPr wrap="square" rtlCol="0" anchor="ctr">
        <a:noAutofit/>
      </a:bodyPr>
      <a:lstStyle>
        <a:defPPr algn="ctr">
          <a:defRPr sz="2000" b="1"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3116</Words>
  <Application>Microsoft Office PowerPoint</Application>
  <PresentationFormat>自定义</PresentationFormat>
  <Paragraphs>521</Paragraphs>
  <Slides>31</Slides>
  <Notes>9</Notes>
  <HiddenSlides>0</HiddenSlides>
  <MMClips>0</MMClips>
  <ScaleCrop>false</ScaleCrop>
  <HeadingPairs>
    <vt:vector size="4" baseType="variant">
      <vt:variant>
        <vt:lpstr>主题</vt:lpstr>
      </vt:variant>
      <vt:variant>
        <vt:i4>1</vt:i4>
      </vt:variant>
      <vt:variant>
        <vt:lpstr>幻灯片标题</vt:lpstr>
      </vt:variant>
      <vt:variant>
        <vt:i4>31</vt:i4>
      </vt:variant>
    </vt:vector>
  </HeadingPairs>
  <TitlesOfParts>
    <vt:vector size="32" baseType="lpstr">
      <vt:lpstr>3_Office 主题</vt:lpstr>
      <vt:lpstr>PowerPoint 演示文稿</vt:lpstr>
      <vt:lpstr>背景介绍</vt:lpstr>
      <vt:lpstr>PowerPoint 演示文稿</vt:lpstr>
      <vt:lpstr>PowerPoint 演示文稿</vt:lpstr>
      <vt:lpstr>PowerPoint 演示文稿</vt:lpstr>
      <vt:lpstr>迪普科技解决之道</vt:lpstr>
      <vt:lpstr>PowerPoint 演示文稿</vt:lpstr>
      <vt:lpstr>PowerPoint 演示文稿</vt:lpstr>
      <vt:lpstr>PowerPoint 演示文稿</vt:lpstr>
      <vt:lpstr>PowerPoint 演示文稿</vt:lpstr>
      <vt:lpstr>PowerPoint 演示文稿</vt:lpstr>
      <vt:lpstr>PowerPoint 演示文稿</vt:lpstr>
      <vt:lpstr>功能价值</vt:lpstr>
      <vt:lpstr>PowerPoint 演示文稿</vt:lpstr>
      <vt:lpstr>PowerPoint 演示文稿</vt:lpstr>
      <vt:lpstr>PowerPoint 演示文稿</vt:lpstr>
      <vt:lpstr>PowerPoint 演示文稿</vt:lpstr>
      <vt:lpstr>PowerPoint 演示文稿</vt:lpstr>
      <vt:lpstr>PowerPoint 演示文稿</vt:lpstr>
      <vt:lpstr>产品规划及示例</vt:lpstr>
      <vt:lpstr>PowerPoint 演示文稿</vt:lpstr>
      <vt:lpstr>PowerPoint 演示文稿</vt:lpstr>
      <vt:lpstr>PowerPoint 演示文稿</vt:lpstr>
      <vt:lpstr>PowerPoint 演示文稿</vt:lpstr>
      <vt:lpstr>PowerPoint 演示文稿</vt:lpstr>
      <vt:lpstr>产品竞争</vt:lpstr>
      <vt:lpstr>PowerPoint 演示文稿</vt:lpstr>
      <vt:lpstr>PowerPoint 演示文稿</vt:lpstr>
      <vt:lpstr>项目相关</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2016-12-28T08:47:43Z</dcterms:created>
  <dcterms:modified xsi:type="dcterms:W3CDTF">2017-04-26T13:40:30Z</dcterms:modified>
</cp:coreProperties>
</file>